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10"/>
  </p:notesMasterIdLst>
  <p:handoutMasterIdLst>
    <p:handoutMasterId r:id="rId111"/>
  </p:handoutMasterIdLst>
  <p:sldIdLst>
    <p:sldId id="325" r:id="rId2"/>
    <p:sldId id="402" r:id="rId3"/>
    <p:sldId id="379" r:id="rId4"/>
    <p:sldId id="258" r:id="rId5"/>
    <p:sldId id="395" r:id="rId6"/>
    <p:sldId id="380" r:id="rId7"/>
    <p:sldId id="381" r:id="rId8"/>
    <p:sldId id="382" r:id="rId9"/>
    <p:sldId id="383" r:id="rId10"/>
    <p:sldId id="291" r:id="rId11"/>
    <p:sldId id="327" r:id="rId12"/>
    <p:sldId id="259" r:id="rId13"/>
    <p:sldId id="326" r:id="rId14"/>
    <p:sldId id="508" r:id="rId15"/>
    <p:sldId id="260" r:id="rId16"/>
    <p:sldId id="261" r:id="rId17"/>
    <p:sldId id="262" r:id="rId18"/>
    <p:sldId id="277" r:id="rId19"/>
    <p:sldId id="360" r:id="rId20"/>
    <p:sldId id="329" r:id="rId21"/>
    <p:sldId id="263" r:id="rId22"/>
    <p:sldId id="264" r:id="rId23"/>
    <p:sldId id="331" r:id="rId24"/>
    <p:sldId id="265" r:id="rId25"/>
    <p:sldId id="266" r:id="rId26"/>
    <p:sldId id="330" r:id="rId27"/>
    <p:sldId id="293" r:id="rId28"/>
    <p:sldId id="267" r:id="rId29"/>
    <p:sldId id="269" r:id="rId30"/>
    <p:sldId id="332" r:id="rId31"/>
    <p:sldId id="333" r:id="rId32"/>
    <p:sldId id="268" r:id="rId33"/>
    <p:sldId id="270" r:id="rId34"/>
    <p:sldId id="271" r:id="rId35"/>
    <p:sldId id="411" r:id="rId36"/>
    <p:sldId id="334" r:id="rId37"/>
    <p:sldId id="273" r:id="rId38"/>
    <p:sldId id="335" r:id="rId39"/>
    <p:sldId id="374" r:id="rId40"/>
    <p:sldId id="375" r:id="rId41"/>
    <p:sldId id="376" r:id="rId42"/>
    <p:sldId id="377" r:id="rId43"/>
    <p:sldId id="378" r:id="rId44"/>
    <p:sldId id="396" r:id="rId45"/>
    <p:sldId id="399" r:id="rId46"/>
    <p:sldId id="400" r:id="rId47"/>
    <p:sldId id="401" r:id="rId48"/>
    <p:sldId id="403" r:id="rId49"/>
    <p:sldId id="281" r:id="rId50"/>
    <p:sldId id="282" r:id="rId51"/>
    <p:sldId id="283" r:id="rId52"/>
    <p:sldId id="338" r:id="rId53"/>
    <p:sldId id="284" r:id="rId54"/>
    <p:sldId id="294" r:id="rId55"/>
    <p:sldId id="285" r:id="rId56"/>
    <p:sldId id="286" r:id="rId57"/>
    <p:sldId id="287" r:id="rId58"/>
    <p:sldId id="289" r:id="rId59"/>
    <p:sldId id="290" r:id="rId60"/>
    <p:sldId id="339" r:id="rId61"/>
    <p:sldId id="404" r:id="rId62"/>
    <p:sldId id="296" r:id="rId63"/>
    <p:sldId id="297" r:id="rId64"/>
    <p:sldId id="389" r:id="rId65"/>
    <p:sldId id="298" r:id="rId66"/>
    <p:sldId id="405" r:id="rId67"/>
    <p:sldId id="406" r:id="rId68"/>
    <p:sldId id="390" r:id="rId69"/>
    <p:sldId id="391" r:id="rId70"/>
    <p:sldId id="302" r:id="rId71"/>
    <p:sldId id="303" r:id="rId72"/>
    <p:sldId id="304" r:id="rId73"/>
    <p:sldId id="305" r:id="rId74"/>
    <p:sldId id="407" r:id="rId75"/>
    <p:sldId id="363" r:id="rId76"/>
    <p:sldId id="365" r:id="rId77"/>
    <p:sldId id="366" r:id="rId78"/>
    <p:sldId id="367" r:id="rId79"/>
    <p:sldId id="384" r:id="rId80"/>
    <p:sldId id="385" r:id="rId81"/>
    <p:sldId id="386" r:id="rId82"/>
    <p:sldId id="368" r:id="rId83"/>
    <p:sldId id="408" r:id="rId84"/>
    <p:sldId id="387" r:id="rId85"/>
    <p:sldId id="409" r:id="rId86"/>
    <p:sldId id="306" r:id="rId87"/>
    <p:sldId id="307" r:id="rId88"/>
    <p:sldId id="308" r:id="rId89"/>
    <p:sldId id="342" r:id="rId90"/>
    <p:sldId id="309" r:id="rId91"/>
    <p:sldId id="310" r:id="rId92"/>
    <p:sldId id="311" r:id="rId93"/>
    <p:sldId id="312" r:id="rId94"/>
    <p:sldId id="313" r:id="rId95"/>
    <p:sldId id="314" r:id="rId96"/>
    <p:sldId id="410" r:id="rId97"/>
    <p:sldId id="315" r:id="rId98"/>
    <p:sldId id="602" r:id="rId99"/>
    <p:sldId id="316" r:id="rId100"/>
    <p:sldId id="317" r:id="rId101"/>
    <p:sldId id="323" r:id="rId102"/>
    <p:sldId id="318" r:id="rId103"/>
    <p:sldId id="319" r:id="rId104"/>
    <p:sldId id="320" r:id="rId105"/>
    <p:sldId id="364" r:id="rId106"/>
    <p:sldId id="344" r:id="rId107"/>
    <p:sldId id="321" r:id="rId108"/>
    <p:sldId id="322" r:id="rId109"/>
  </p:sldIdLst>
  <p:sldSz cx="9144000" cy="6858000" type="screen4x3"/>
  <p:notesSz cx="7315200" cy="9601200"/>
  <p:defaultTextStyle>
    <a:defPPr>
      <a:defRPr lang="en-US"/>
    </a:defPPr>
    <a:lvl1pPr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1pPr>
    <a:lvl2pPr marL="4572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2pPr>
    <a:lvl3pPr marL="9144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3pPr>
    <a:lvl4pPr marL="13716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4pPr>
    <a:lvl5pPr marL="1828800" algn="l" rtl="0" eaLnBrk="0" fontAlgn="base" hangingPunct="0">
      <a:spcBef>
        <a:spcPct val="20000"/>
      </a:spcBef>
      <a:spcAft>
        <a:spcPct val="0"/>
      </a:spcAft>
      <a:buClr>
        <a:schemeClr val="accent2"/>
      </a:buClr>
      <a:buSzPct val="85000"/>
      <a:buFont typeface="ZapfDingbats" pitchFamily="82" charset="2"/>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337">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FF99CC"/>
    <a:srgbClr val="CCFFFF"/>
    <a:srgbClr val="33CCCC"/>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2"/>
    <p:restoredTop sz="94660"/>
  </p:normalViewPr>
  <p:slideViewPr>
    <p:cSldViewPr snapToGrid="0">
      <p:cViewPr varScale="1">
        <p:scale>
          <a:sx n="119" d="100"/>
          <a:sy n="119" d="100"/>
        </p:scale>
        <p:origin x="336" y="184"/>
      </p:cViewPr>
      <p:guideLst>
        <p:guide orient="horz" pos="2337"/>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a:latin typeface="Times New Roman" pitchFamily="18" charset="0"/>
              </a:defRPr>
            </a:lvl1pPr>
          </a:lstStyle>
          <a:p>
            <a:endParaRPr lang="en-US" altLang="zh-CN" dirty="0">
              <a:latin typeface="Comic Sans MS Regular" panose="030F0702030302020204" pitchFamily="66" charset="0"/>
            </a:endParaRPr>
          </a:p>
        </p:txBody>
      </p:sp>
      <p:sp>
        <p:nvSpPr>
          <p:cNvPr id="106499" name="Rectangle 3"/>
          <p:cNvSpPr>
            <a:spLocks noGrp="1" noChangeArrowheads="1"/>
          </p:cNvSpPr>
          <p:nvPr>
            <p:ph type="dt" sz="quarter" idx="1"/>
          </p:nvPr>
        </p:nvSpPr>
        <p:spPr bwMode="auto">
          <a:xfrm>
            <a:off x="4143375" y="0"/>
            <a:ext cx="3170238"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a:latin typeface="Times New Roman" pitchFamily="18" charset="0"/>
              </a:defRPr>
            </a:lvl1pPr>
          </a:lstStyle>
          <a:p>
            <a:endParaRPr lang="en-US" altLang="zh-CN" dirty="0">
              <a:latin typeface="Comic Sans MS Regular" panose="030F0702030302020204" pitchFamily="66" charset="0"/>
            </a:endParaRPr>
          </a:p>
        </p:txBody>
      </p:sp>
      <p:sp>
        <p:nvSpPr>
          <p:cNvPr id="106500" name="Rectangle 4"/>
          <p:cNvSpPr>
            <a:spLocks noGrp="1" noChangeArrowheads="1"/>
          </p:cNvSpPr>
          <p:nvPr>
            <p:ph type="ftr" sz="quarter" idx="2"/>
          </p:nvPr>
        </p:nvSpPr>
        <p:spPr bwMode="auto">
          <a:xfrm>
            <a:off x="0" y="9120188"/>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a:latin typeface="Times New Roman" pitchFamily="18" charset="0"/>
              </a:defRPr>
            </a:lvl1pPr>
          </a:lstStyle>
          <a:p>
            <a:endParaRPr lang="en-US" altLang="zh-CN" dirty="0">
              <a:latin typeface="Comic Sans MS Regular" panose="030F0702030302020204" pitchFamily="66" charset="0"/>
            </a:endParaRPr>
          </a:p>
        </p:txBody>
      </p:sp>
      <p:sp>
        <p:nvSpPr>
          <p:cNvPr id="106501" name="Rectangle 5"/>
          <p:cNvSpPr>
            <a:spLocks noGrp="1" noChangeArrowheads="1"/>
          </p:cNvSpPr>
          <p:nvPr>
            <p:ph type="sldNum" sz="quarter" idx="3"/>
          </p:nvPr>
        </p:nvSpPr>
        <p:spPr bwMode="auto">
          <a:xfrm>
            <a:off x="4143375" y="9120188"/>
            <a:ext cx="3170238"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a:latin typeface="Times New Roman" pitchFamily="18" charset="0"/>
              </a:defRPr>
            </a:lvl1pPr>
          </a:lstStyle>
          <a:p>
            <a:fld id="{C3E8F6F4-16FF-4430-8733-B6DF28FB47D3}" type="slidenum">
              <a:rPr lang="en-US" altLang="zh-CN">
                <a:latin typeface="Comic Sans MS Regular" panose="030F0702030302020204" pitchFamily="66" charset="0"/>
              </a:rPr>
              <a:t>‹#›</a:t>
            </a:fld>
            <a:endParaRPr lang="en-US" altLang="zh-CN" dirty="0">
              <a:latin typeface="Comic Sans MS Regular" panose="030F0702030302020204" pitchFamily="66"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defTabSz="967105">
              <a:spcBef>
                <a:spcPct val="0"/>
              </a:spcBef>
              <a:buClrTx/>
              <a:buSzTx/>
              <a:buFontTx/>
              <a:buNone/>
              <a:defRPr sz="1300" b="0" i="0">
                <a:latin typeface="Comic Sans MS Regular" panose="030F0702030302020204" pitchFamily="66" charset="0"/>
              </a:defRPr>
            </a:lvl1pPr>
          </a:lstStyle>
          <a:p>
            <a:endParaRPr lang="en-US" altLang="zh-CN" dirty="0"/>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ln>
          <a:effectLst/>
        </p:spPr>
        <p:txBody>
          <a:bodyPr vert="horz" wrap="square" lIns="96661" tIns="48331" rIns="96661" bIns="48331" numCol="1" anchor="t" anchorCtr="0" compatLnSpc="1"/>
          <a:lstStyle>
            <a:lvl1pPr algn="r" defTabSz="967105">
              <a:spcBef>
                <a:spcPct val="0"/>
              </a:spcBef>
              <a:buClrTx/>
              <a:buSzTx/>
              <a:buFontTx/>
              <a:buNone/>
              <a:defRPr sz="1300" b="0" i="0">
                <a:latin typeface="Comic Sans MS Regular" panose="030F0702030302020204" pitchFamily="66" charset="0"/>
              </a:defRPr>
            </a:lvl1pPr>
          </a:lstStyle>
          <a:p>
            <a:endParaRPr lang="en-US" altLang="zh-CN" dirty="0"/>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a:effec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ln>
          <a:effectLst/>
        </p:spPr>
        <p:txBody>
          <a:bodyPr vert="horz" wrap="square" lIns="96661" tIns="48331" rIns="96661" bIns="48331"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ln>
          <a:effectLst/>
        </p:spPr>
        <p:txBody>
          <a:bodyPr vert="horz" wrap="square" lIns="96661" tIns="48331" rIns="96661" bIns="48331" numCol="1" anchor="b" anchorCtr="0" compatLnSpc="1"/>
          <a:lstStyle>
            <a:lvl1pPr defTabSz="967105">
              <a:spcBef>
                <a:spcPct val="0"/>
              </a:spcBef>
              <a:buClrTx/>
              <a:buSzTx/>
              <a:buFontTx/>
              <a:buNone/>
              <a:defRPr sz="1300" b="0" i="0">
                <a:latin typeface="Comic Sans MS Regular" panose="030F0702030302020204" pitchFamily="66" charset="0"/>
              </a:defRPr>
            </a:lvl1pPr>
          </a:lstStyle>
          <a:p>
            <a:endParaRPr lang="en-US" altLang="zh-CN" dirty="0"/>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ln>
          <a:effectLst/>
        </p:spPr>
        <p:txBody>
          <a:bodyPr vert="horz" wrap="square" lIns="96661" tIns="48331" rIns="96661" bIns="48331" numCol="1" anchor="b" anchorCtr="0" compatLnSpc="1"/>
          <a:lstStyle>
            <a:lvl1pPr algn="r" defTabSz="967105">
              <a:spcBef>
                <a:spcPct val="0"/>
              </a:spcBef>
              <a:buClrTx/>
              <a:buSzTx/>
              <a:buFontTx/>
              <a:buNone/>
              <a:defRPr sz="1300" b="0" i="0">
                <a:latin typeface="Comic Sans MS Regular" panose="030F0702030302020204" pitchFamily="66" charset="0"/>
              </a:defRPr>
            </a:lvl1pPr>
          </a:lstStyle>
          <a:p>
            <a:fld id="{071682CE-80A1-4B23-B145-72A197D2A0D8}" type="slidenum">
              <a:rPr lang="en-US" altLang="zh-CN" smtClean="0"/>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Comic Sans MS Regular" panose="030F0702030302020204" pitchFamily="66" charset="0"/>
        <a:ea typeface="+mn-ea"/>
        <a:cs typeface="+mn-cs"/>
      </a:defRPr>
    </a:lvl1pPr>
    <a:lvl2pPr marL="457200" algn="l" rtl="0" eaLnBrk="0" fontAlgn="base" hangingPunct="0">
      <a:spcBef>
        <a:spcPct val="30000"/>
      </a:spcBef>
      <a:spcAft>
        <a:spcPct val="0"/>
      </a:spcAft>
      <a:defRPr sz="1200" b="0" i="0" kern="1200">
        <a:solidFill>
          <a:schemeClr val="tx1"/>
        </a:solidFill>
        <a:latin typeface="Comic Sans MS Regular" panose="030F0702030302020204" pitchFamily="66" charset="0"/>
        <a:ea typeface="+mn-ea"/>
        <a:cs typeface="+mn-cs"/>
      </a:defRPr>
    </a:lvl2pPr>
    <a:lvl3pPr marL="914400" algn="l" rtl="0" eaLnBrk="0" fontAlgn="base" hangingPunct="0">
      <a:spcBef>
        <a:spcPct val="30000"/>
      </a:spcBef>
      <a:spcAft>
        <a:spcPct val="0"/>
      </a:spcAft>
      <a:defRPr sz="1200" b="0" i="0" kern="1200">
        <a:solidFill>
          <a:schemeClr val="tx1"/>
        </a:solidFill>
        <a:latin typeface="Comic Sans MS Regular" panose="030F0702030302020204" pitchFamily="66" charset="0"/>
        <a:ea typeface="+mn-ea"/>
        <a:cs typeface="+mn-cs"/>
      </a:defRPr>
    </a:lvl3pPr>
    <a:lvl4pPr marL="1371600" algn="l" rtl="0" eaLnBrk="0" fontAlgn="base" hangingPunct="0">
      <a:spcBef>
        <a:spcPct val="30000"/>
      </a:spcBef>
      <a:spcAft>
        <a:spcPct val="0"/>
      </a:spcAft>
      <a:defRPr sz="1200" b="0" i="0" kern="1200">
        <a:solidFill>
          <a:schemeClr val="tx1"/>
        </a:solidFill>
        <a:latin typeface="Comic Sans MS Regular" panose="030F0702030302020204" pitchFamily="66" charset="0"/>
        <a:ea typeface="+mn-ea"/>
        <a:cs typeface="+mn-cs"/>
      </a:defRPr>
    </a:lvl4pPr>
    <a:lvl5pPr marL="1828800" algn="l" rtl="0" eaLnBrk="0" fontAlgn="base" hangingPunct="0">
      <a:spcBef>
        <a:spcPct val="30000"/>
      </a:spcBef>
      <a:spcAft>
        <a:spcPct val="0"/>
      </a:spcAft>
      <a:defRPr sz="1200" b="0" i="0" kern="1200">
        <a:solidFill>
          <a:schemeClr val="tx1"/>
        </a:solidFill>
        <a:latin typeface="Comic Sans MS Regular" panose="030F0702030302020204"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b="0" i="0"/>
            </a:lvl1pPr>
          </a:lstStyle>
          <a:p>
            <a:endParaRPr lang="en-US" altLang="zh-CN" dirty="0"/>
          </a:p>
        </p:txBody>
      </p:sp>
      <p:sp>
        <p:nvSpPr>
          <p:cNvPr id="5" name="页脚占位符 4"/>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lvl1pPr>
              <a:defRPr b="0" i="0"/>
            </a:lvl1pPr>
          </a:lstStyle>
          <a:p>
            <a:fld id="{68B2EB86-D256-43FA-909D-5718AEF4C36C}" type="slidenum">
              <a:rPr lang="en-US" altLang="zh-CN" smtClean="0"/>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b="0" i="0"/>
            </a:lvl1pPr>
          </a:lstStyle>
          <a:p>
            <a:endParaRPr lang="en-US" altLang="zh-CN" dirty="0"/>
          </a:p>
        </p:txBody>
      </p:sp>
      <p:sp>
        <p:nvSpPr>
          <p:cNvPr id="5" name="页脚占位符 4"/>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lvl1pPr>
              <a:defRPr b="0" i="0"/>
            </a:lvl1pPr>
          </a:lstStyle>
          <a:p>
            <a:fld id="{EC09137E-0CB4-41DD-849F-DB44222C5BB8}" type="slidenum">
              <a:rPr lang="en-US" altLang="zh-CN" smtClean="0"/>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b="0" i="0"/>
            </a:lvl1pPr>
          </a:lstStyle>
          <a:p>
            <a:endParaRPr lang="en-US" altLang="zh-CN" dirty="0"/>
          </a:p>
        </p:txBody>
      </p:sp>
      <p:sp>
        <p:nvSpPr>
          <p:cNvPr id="5" name="页脚占位符 4"/>
          <p:cNvSpPr>
            <a:spLocks noGrp="1"/>
          </p:cNvSpPr>
          <p:nvPr>
            <p:ph type="ftr" sz="quarter" idx="11"/>
          </p:nvPr>
        </p:nvSpPr>
        <p:spPr/>
        <p:txBody>
          <a:bodyPr/>
          <a:lstStyle>
            <a:lvl1pPr>
              <a:defRPr b="0" i="0"/>
            </a:lvl1p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lvl1pPr>
              <a:defRPr b="0" i="0"/>
            </a:lvl1pPr>
          </a:lstStyle>
          <a:p>
            <a:fld id="{0A58CCFB-5BAE-481E-8E63-E2E649FA9886}" type="slidenum">
              <a:rPr lang="en-US" altLang="zh-CN" smtClean="0"/>
              <a:pPr/>
              <a:t>‹#›</a:t>
            </a:fld>
            <a:endParaRPr lang="en-US" altLang="zh-C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4958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b="0" i="0"/>
            </a:lvl1pPr>
          </a:lstStyle>
          <a:p>
            <a:endParaRPr lang="en-US" altLang="zh-CN" dirty="0"/>
          </a:p>
        </p:txBody>
      </p:sp>
      <p:sp>
        <p:nvSpPr>
          <p:cNvPr id="6" name="页脚占位符 5"/>
          <p:cNvSpPr>
            <a:spLocks noGrp="1"/>
          </p:cNvSpPr>
          <p:nvPr>
            <p:ph type="ftr" sz="quarter" idx="11"/>
          </p:nvPr>
        </p:nvSpPr>
        <p:spPr>
          <a:xfrm>
            <a:off x="5410200" y="6400800"/>
            <a:ext cx="2895600" cy="457200"/>
          </a:xfrm>
        </p:spPr>
        <p:txBody>
          <a:bodyPr/>
          <a:lstStyle>
            <a:lvl1pPr>
              <a:defRPr b="0" i="0"/>
            </a:lvl1p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a:xfrm>
            <a:off x="8305800" y="6400800"/>
            <a:ext cx="457200" cy="457200"/>
          </a:xfrm>
        </p:spPr>
        <p:txBody>
          <a:bodyPr/>
          <a:lstStyle>
            <a:lvl1pPr>
              <a:defRPr b="0" i="0"/>
            </a:lvl1pPr>
          </a:lstStyle>
          <a:p>
            <a:fld id="{D870AC3E-3F22-4CC0-B0A2-7F33600D77F1}" type="slidenum">
              <a:rPr lang="en-US" altLang="zh-CN" smtClean="0"/>
              <a:pPr/>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4958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b="0" i="0"/>
            </a:lvl1pPr>
          </a:lstStyle>
          <a:p>
            <a:endParaRPr lang="en-US" altLang="zh-CN" dirty="0"/>
          </a:p>
        </p:txBody>
      </p:sp>
      <p:sp>
        <p:nvSpPr>
          <p:cNvPr id="6" name="页脚占位符 5"/>
          <p:cNvSpPr>
            <a:spLocks noGrp="1"/>
          </p:cNvSpPr>
          <p:nvPr>
            <p:ph type="ftr" sz="quarter" idx="11"/>
          </p:nvPr>
        </p:nvSpPr>
        <p:spPr>
          <a:xfrm>
            <a:off x="5410200" y="6400800"/>
            <a:ext cx="2895600" cy="457200"/>
          </a:xfrm>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a:xfrm>
            <a:off x="8305800" y="6400800"/>
            <a:ext cx="457200" cy="457200"/>
          </a:xfrm>
        </p:spPr>
        <p:txBody>
          <a:bodyPr/>
          <a:lstStyle>
            <a:lvl1pPr>
              <a:defRPr b="0" i="0"/>
            </a:lvl1pPr>
          </a:lstStyle>
          <a:p>
            <a:fld id="{AD38BA0D-AC11-4947-9DA8-964D06A98803}" type="slidenum">
              <a:rPr lang="en-US" altLang="zh-CN" smtClean="0"/>
              <a:pPr/>
              <a:t>‹#›</a:t>
            </a:fld>
            <a:endParaRPr lang="en-US" altLang="zh-C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533400" y="1600200"/>
            <a:ext cx="3810000" cy="464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495800" y="1600200"/>
            <a:ext cx="3810000" cy="4648200"/>
          </a:xfrm>
        </p:spPr>
        <p:txBody>
          <a:bodyPr/>
          <a:lstStyle/>
          <a:p>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b="0" i="0"/>
            </a:lvl1pPr>
          </a:lstStyle>
          <a:p>
            <a:endParaRPr lang="en-US" altLang="zh-CN" dirty="0"/>
          </a:p>
        </p:txBody>
      </p:sp>
      <p:sp>
        <p:nvSpPr>
          <p:cNvPr id="6" name="页脚占位符 5"/>
          <p:cNvSpPr>
            <a:spLocks noGrp="1"/>
          </p:cNvSpPr>
          <p:nvPr>
            <p:ph type="ftr" sz="quarter" idx="11"/>
          </p:nvPr>
        </p:nvSpPr>
        <p:spPr>
          <a:xfrm>
            <a:off x="5410200" y="6400800"/>
            <a:ext cx="2895600" cy="457200"/>
          </a:xfrm>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a:xfrm>
            <a:off x="8305800" y="6400800"/>
            <a:ext cx="457200" cy="457200"/>
          </a:xfrm>
        </p:spPr>
        <p:txBody>
          <a:bodyPr/>
          <a:lstStyle>
            <a:lvl1pPr>
              <a:defRPr b="0" i="0"/>
            </a:lvl1pPr>
          </a:lstStyle>
          <a:p>
            <a:fld id="{E2E496BB-B06A-4EC8-B946-3682598FD555}" type="slidenum">
              <a:rPr lang="en-US" altLang="zh-CN" smtClean="0"/>
              <a:pPr/>
              <a:t>‹#›</a:t>
            </a:fld>
            <a:endParaRPr lang="en-US" altLang="zh-C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7772400" cy="22479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533400" y="4000500"/>
            <a:ext cx="7772400" cy="22479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685800" y="6248400"/>
            <a:ext cx="1905000" cy="457200"/>
          </a:xfrm>
        </p:spPr>
        <p:txBody>
          <a:bodyPr/>
          <a:lstStyle>
            <a:lvl1pPr>
              <a:defRPr b="0" i="0"/>
            </a:lvl1pPr>
          </a:lstStyle>
          <a:p>
            <a:endParaRPr lang="en-US" altLang="zh-CN" dirty="0"/>
          </a:p>
        </p:txBody>
      </p:sp>
      <p:sp>
        <p:nvSpPr>
          <p:cNvPr id="6" name="页脚占位符 5"/>
          <p:cNvSpPr>
            <a:spLocks noGrp="1"/>
          </p:cNvSpPr>
          <p:nvPr>
            <p:ph type="ftr" sz="quarter" idx="11"/>
          </p:nvPr>
        </p:nvSpPr>
        <p:spPr>
          <a:xfrm>
            <a:off x="5410200" y="6400800"/>
            <a:ext cx="2895600" cy="457200"/>
          </a:xfrm>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a:xfrm>
            <a:off x="8305800" y="6400800"/>
            <a:ext cx="457200" cy="457200"/>
          </a:xfrm>
        </p:spPr>
        <p:txBody>
          <a:bodyPr/>
          <a:lstStyle>
            <a:lvl1pPr>
              <a:defRPr b="0" i="0"/>
            </a:lvl1pPr>
          </a:lstStyle>
          <a:p>
            <a:fld id="{CFEFBF2B-14A2-4A79-82F8-BC7FFC9DEE8F}" type="slidenum">
              <a:rPr lang="en-US" altLang="zh-CN" smtClean="0"/>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b="0" i="0"/>
            </a:lvl1pPr>
          </a:lstStyle>
          <a:p>
            <a:endParaRPr lang="en-US" altLang="zh-CN" dirty="0"/>
          </a:p>
        </p:txBody>
      </p:sp>
      <p:sp>
        <p:nvSpPr>
          <p:cNvPr id="5" name="页脚占位符 4"/>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lvl1pPr>
              <a:defRPr b="0" i="0"/>
            </a:lvl1pPr>
          </a:lstStyle>
          <a:p>
            <a:fld id="{78249692-E7C9-4C8E-86E7-84BEA60C0A36}" type="slidenum">
              <a:rPr lang="en-US" altLang="zh-CN" smtClean="0"/>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b="0" i="0"/>
            </a:lvl1pPr>
          </a:lstStyle>
          <a:p>
            <a:endParaRPr lang="en-US" altLang="zh-CN" dirty="0"/>
          </a:p>
        </p:txBody>
      </p:sp>
      <p:sp>
        <p:nvSpPr>
          <p:cNvPr id="5" name="页脚占位符 4"/>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lvl1pPr>
              <a:defRPr b="0" i="0"/>
            </a:lvl1pPr>
          </a:lstStyle>
          <a:p>
            <a:fld id="{2418AC81-8252-4AFC-B6DB-B5D28AE47448}" type="slidenum">
              <a:rPr lang="en-US" altLang="zh-CN" smtClean="0"/>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b="0" i="0"/>
            </a:lvl1pPr>
          </a:lstStyle>
          <a:p>
            <a:endParaRPr lang="en-US" altLang="zh-CN" dirty="0"/>
          </a:p>
        </p:txBody>
      </p:sp>
      <p:sp>
        <p:nvSpPr>
          <p:cNvPr id="6" name="页脚占位符 5"/>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lvl1pPr>
              <a:defRPr b="0" i="0"/>
            </a:lvl1pPr>
          </a:lstStyle>
          <a:p>
            <a:fld id="{A4DDDEF1-4CD0-455C-AEFE-D95B4A973554}" type="slidenum">
              <a:rPr lang="en-US" altLang="zh-CN" smtClean="0"/>
              <a:pPr/>
              <a:t>‹#›</a:t>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b="0" i="0"/>
            </a:lvl1pPr>
          </a:lstStyle>
          <a:p>
            <a:endParaRPr lang="en-US" altLang="zh-CN" dirty="0"/>
          </a:p>
        </p:txBody>
      </p:sp>
      <p:sp>
        <p:nvSpPr>
          <p:cNvPr id="8" name="页脚占位符 7"/>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9" name="灯片编号占位符 8"/>
          <p:cNvSpPr>
            <a:spLocks noGrp="1"/>
          </p:cNvSpPr>
          <p:nvPr>
            <p:ph type="sldNum" sz="quarter" idx="12"/>
          </p:nvPr>
        </p:nvSpPr>
        <p:spPr/>
        <p:txBody>
          <a:bodyPr/>
          <a:lstStyle>
            <a:lvl1pPr>
              <a:defRPr b="0" i="0"/>
            </a:lvl1pPr>
          </a:lstStyle>
          <a:p>
            <a:fld id="{B4587F53-7380-4FF5-90E3-A3739E7D4635}" type="slidenum">
              <a:rPr lang="en-US" altLang="zh-CN" smtClean="0"/>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b="0" i="0"/>
            </a:lvl1pPr>
          </a:lstStyle>
          <a:p>
            <a:endParaRPr lang="en-US" altLang="zh-CN" dirty="0"/>
          </a:p>
        </p:txBody>
      </p:sp>
      <p:sp>
        <p:nvSpPr>
          <p:cNvPr id="4" name="页脚占位符 3"/>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5" name="灯片编号占位符 4"/>
          <p:cNvSpPr>
            <a:spLocks noGrp="1"/>
          </p:cNvSpPr>
          <p:nvPr>
            <p:ph type="sldNum" sz="quarter" idx="12"/>
          </p:nvPr>
        </p:nvSpPr>
        <p:spPr/>
        <p:txBody>
          <a:bodyPr/>
          <a:lstStyle>
            <a:lvl1pPr>
              <a:defRPr b="0" i="0"/>
            </a:lvl1pPr>
          </a:lstStyle>
          <a:p>
            <a:fld id="{5EE44ED5-3A5B-474F-993A-5DCBBE3290F6}" type="slidenum">
              <a:rPr lang="en-US" altLang="zh-CN" smtClean="0"/>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b="0" i="0"/>
            </a:lvl1pPr>
          </a:lstStyle>
          <a:p>
            <a:endParaRPr lang="en-US" altLang="zh-CN" dirty="0"/>
          </a:p>
        </p:txBody>
      </p:sp>
      <p:sp>
        <p:nvSpPr>
          <p:cNvPr id="3" name="页脚占位符 2"/>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4" name="灯片编号占位符 3"/>
          <p:cNvSpPr>
            <a:spLocks noGrp="1"/>
          </p:cNvSpPr>
          <p:nvPr>
            <p:ph type="sldNum" sz="quarter" idx="12"/>
          </p:nvPr>
        </p:nvSpPr>
        <p:spPr/>
        <p:txBody>
          <a:bodyPr/>
          <a:lstStyle>
            <a:lvl1pPr>
              <a:defRPr b="0" i="0"/>
            </a:lvl1pPr>
          </a:lstStyle>
          <a:p>
            <a:fld id="{12CA0D45-9E32-46BA-BC7E-E07A8C6A04A4}" type="slidenum">
              <a:rPr lang="en-US" altLang="zh-CN" smtClean="0"/>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b="0" i="0"/>
            </a:lvl1pPr>
          </a:lstStyle>
          <a:p>
            <a:endParaRPr lang="en-US" altLang="zh-CN" dirty="0"/>
          </a:p>
        </p:txBody>
      </p:sp>
      <p:sp>
        <p:nvSpPr>
          <p:cNvPr id="6" name="页脚占位符 5"/>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lvl1pPr>
              <a:defRPr b="0" i="0"/>
            </a:lvl1pPr>
          </a:lstStyle>
          <a:p>
            <a:fld id="{68510DB8-BD51-4A6B-B424-D50BF92D66FB}" type="slidenum">
              <a:rPr lang="en-US" altLang="zh-CN" smtClean="0"/>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b="0" i="0"/>
            </a:lvl1pPr>
          </a:lstStyle>
          <a:p>
            <a:endParaRPr lang="en-US" altLang="zh-CN" dirty="0"/>
          </a:p>
        </p:txBody>
      </p:sp>
      <p:sp>
        <p:nvSpPr>
          <p:cNvPr id="6" name="页脚占位符 5"/>
          <p:cNvSpPr>
            <a:spLocks noGrp="1"/>
          </p:cNvSpPr>
          <p:nvPr>
            <p:ph type="ftr" sz="quarter" idx="11"/>
          </p:nvPr>
        </p:nvSpPr>
        <p:spPr/>
        <p:txBody>
          <a:bodyPr/>
          <a:lstStyle>
            <a:lvl1pPr>
              <a:defRPr b="0" i="0"/>
            </a:lvl1pPr>
          </a:lstStyle>
          <a:p>
            <a:r>
              <a:rPr lang="en-US" altLang="zh-CN" dirty="0"/>
              <a:t>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lvl1pPr>
              <a:defRPr b="0" i="0"/>
            </a:lvl1pPr>
          </a:lstStyle>
          <a:p>
            <a:fld id="{E3802AEA-2FB4-4553-9BE8-22023CF66FF3}" type="slidenum">
              <a:rPr lang="en-US" altLang="zh-CN" smtClean="0"/>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w="9525">
            <a:noFill/>
            <a:miter lim="800000"/>
          </a:ln>
          <a:effectLst/>
        </p:spPr>
        <p:txBody>
          <a:bodyPr vert="horz" wrap="square" lIns="91440" tIns="45720" rIns="91440" bIns="45720" numCol="1" anchor="ctr" anchorCtr="0" compatLnSpc="1"/>
          <a:lstStyle/>
          <a:p>
            <a:pPr lvl="0"/>
            <a:r>
              <a:rPr lang="en-US" altLang="zh-CN" dirty="0"/>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w="9525">
            <a:noFill/>
            <a:miter lim="800000"/>
          </a:ln>
          <a:effectLst/>
        </p:spPr>
        <p:txBody>
          <a:bodyPr vert="horz" wrap="square" lIns="91440" tIns="45720" rIns="91440" bIns="4572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SzTx/>
              <a:buFontTx/>
              <a:buNone/>
              <a:defRPr sz="1400" b="0" i="0">
                <a:latin typeface="Comic Sans MS Regular" panose="030F0702030302020204" pitchFamily="66" charset="0"/>
                <a:ea typeface="宋体" pitchFamily="2" charset="-122"/>
              </a:defRPr>
            </a:lvl1pPr>
          </a:lstStyle>
          <a:p>
            <a:endParaRPr lang="en-US" altLang="zh-CN" dirty="0"/>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b="0" i="0">
                <a:ea typeface="宋体" pitchFamily="2" charset="-122"/>
              </a:defRPr>
            </a:lvl1pPr>
          </a:lstStyle>
          <a:p>
            <a:r>
              <a:rPr lang="en-US" altLang="zh-CN" dirty="0"/>
              <a:t>Application Layer</a:t>
            </a:r>
            <a:endParaRPr lang="en-US" altLang="zh-CN" dirty="0">
              <a:latin typeface="Comic Sans MS Regular" panose="030F0702030302020204" pitchFamily="66" charset="0"/>
            </a:endParaRPr>
          </a:p>
        </p:txBody>
      </p:sp>
      <p:sp>
        <p:nvSpPr>
          <p:cNvPr id="1030" name="Rectangle 6"/>
          <p:cNvSpPr>
            <a:spLocks noGrp="1" noChangeArrowheads="1"/>
          </p:cNvSpPr>
          <p:nvPr>
            <p:ph type="sldNum" sz="quarter" idx="4"/>
          </p:nvPr>
        </p:nvSpPr>
        <p:spPr bwMode="auto">
          <a:xfrm>
            <a:off x="8305800" y="6400800"/>
            <a:ext cx="4572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SzTx/>
              <a:buFontTx/>
              <a:buNone/>
              <a:defRPr sz="1400" b="0" i="0">
                <a:latin typeface="Comic Sans MS Regular" panose="030F0702030302020204" pitchFamily="66" charset="0"/>
                <a:ea typeface="宋体" pitchFamily="2" charset="-122"/>
              </a:defRPr>
            </a:lvl1pPr>
          </a:lstStyle>
          <a:p>
            <a:fld id="{E57759EE-1B2C-4984-B9CD-87B3D67F4DBA}" type="slidenum">
              <a:rPr lang="en-US" altLang="zh-CN" smtClean="0"/>
              <a:pPr/>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ZapfDingbats" pitchFamily="82" charset="2"/>
        <a:buChar char="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anose="05000000000000000000"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b="0" i="0">
          <a:solidFill>
            <a:schemeClr val="tx1"/>
          </a:solidFill>
          <a:latin typeface="Comic Sans MS Regular" panose="030F0702030302020204" pitchFamily="66" charset="0"/>
        </a:defRPr>
      </a:lvl4pPr>
      <a:lvl5pPr marL="2057400" indent="-228600" algn="l" rtl="0" eaLnBrk="0" fontAlgn="base" hangingPunct="0">
        <a:spcBef>
          <a:spcPct val="20000"/>
        </a:spcBef>
        <a:spcAft>
          <a:spcPct val="0"/>
        </a:spcAft>
        <a:buChar char="»"/>
        <a:defRPr sz="2000" b="0" i="0">
          <a:solidFill>
            <a:schemeClr val="tx1"/>
          </a:solidFill>
          <a:latin typeface="Comic Sans MS Regular" panose="030F0702030302020204" pitchFamily="66"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32.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oleObject" Target="../embeddings/oleObject47.bin"/><Relationship Id="rId4" Type="http://schemas.openxmlformats.org/officeDocument/2006/relationships/image" Target="../media/image1.wmf"/></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18.png"/><Relationship Id="rId4" Type="http://schemas.openxmlformats.org/officeDocument/2006/relationships/image" Target="../media/image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hitsz.edu.cn/"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oleObject" Target="../embeddings/oleObject50.bin"/><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oleObject" Target="../embeddings/oleObject12.bin"/><Relationship Id="rId3" Type="http://schemas.openxmlformats.org/officeDocument/2006/relationships/oleObject" Target="../embeddings/oleObject1.bin"/><Relationship Id="rId21" Type="http://schemas.openxmlformats.org/officeDocument/2006/relationships/oleObject" Target="../embeddings/oleObject14.bin"/><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image" Target="../media/image4.wmf"/><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7.bin"/><Relationship Id="rId5" Type="http://schemas.openxmlformats.org/officeDocument/2006/relationships/oleObject" Target="../embeddings/oleObject2.bin"/><Relationship Id="rId15" Type="http://schemas.openxmlformats.org/officeDocument/2006/relationships/oleObject" Target="../embeddings/oleObject10.bin"/><Relationship Id="rId10" Type="http://schemas.openxmlformats.org/officeDocument/2006/relationships/oleObject" Target="../embeddings/oleObject6.bin"/><Relationship Id="rId19" Type="http://schemas.openxmlformats.org/officeDocument/2006/relationships/image" Target="../media/image5.wmf"/><Relationship Id="rId4" Type="http://schemas.openxmlformats.org/officeDocument/2006/relationships/image" Target="../media/image1.wmf"/><Relationship Id="rId9" Type="http://schemas.openxmlformats.org/officeDocument/2006/relationships/oleObject" Target="../embeddings/oleObject5.bin"/><Relationship Id="rId14" Type="http://schemas.openxmlformats.org/officeDocument/2006/relationships/image" Target="../media/image3.wmf"/><Relationship Id="rId22" Type="http://schemas.openxmlformats.org/officeDocument/2006/relationships/oleObject" Target="../embeddings/oleObject15.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image" Target="../media/image1.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oleObject" Target="../embeddings/oleObject58.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9.bin"/><Relationship Id="rId7" Type="http://schemas.openxmlformats.org/officeDocument/2006/relationships/oleObject" Target="../embeddings/oleObject6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image" Target="../media/image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1.png"/><Relationship Id="rId5" Type="http://schemas.openxmlformats.org/officeDocument/2006/relationships/image" Target="../media/image1.wmf"/><Relationship Id="rId4" Type="http://schemas.openxmlformats.org/officeDocument/2006/relationships/oleObject" Target="../embeddings/oleObject64.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oleObject" Target="../embeddings/oleObject66.bin"/><Relationship Id="rId7" Type="http://schemas.openxmlformats.org/officeDocument/2006/relationships/oleObject" Target="../embeddings/oleObject69.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image" Target="../media/image1.wmf"/><Relationship Id="rId9" Type="http://schemas.openxmlformats.org/officeDocument/2006/relationships/oleObject" Target="../embeddings/oleObject7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oleObject" Target="../embeddings/oleObject72.bin"/><Relationship Id="rId7"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74.bin"/><Relationship Id="rId5" Type="http://schemas.openxmlformats.org/officeDocument/2006/relationships/oleObject" Target="../embeddings/oleObject73.bin"/><Relationship Id="rId4" Type="http://schemas.openxmlformats.org/officeDocument/2006/relationships/image" Target="../media/image1.wmf"/><Relationship Id="rId9" Type="http://schemas.openxmlformats.org/officeDocument/2006/relationships/oleObject" Target="../embeddings/oleObject77.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oleObject" Target="../embeddings/oleObject79.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21.png"/><Relationship Id="rId5" Type="http://schemas.openxmlformats.org/officeDocument/2006/relationships/oleObject" Target="../embeddings/oleObject81.bin"/><Relationship Id="rId4" Type="http://schemas.openxmlformats.org/officeDocument/2006/relationships/image" Target="../media/image1.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4.xml"/><Relationship Id="rId1" Type="http://schemas.openxmlformats.org/officeDocument/2006/relationships/vmlDrawing" Target="../drawings/vmlDrawing16.vml"/><Relationship Id="rId5" Type="http://schemas.openxmlformats.org/officeDocument/2006/relationships/oleObject" Target="../embeddings/oleObject83.bin"/><Relationship Id="rId4" Type="http://schemas.openxmlformats.org/officeDocument/2006/relationships/image" Target="../media/image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oleObject" Target="../embeddings/oleObject85.bin"/><Relationship Id="rId4" Type="http://schemas.openxmlformats.org/officeDocument/2006/relationships/image" Target="../media/image1.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24.bin"/><Relationship Id="rId18" Type="http://schemas.openxmlformats.org/officeDocument/2006/relationships/oleObject" Target="../embeddings/oleObject27.bin"/><Relationship Id="rId3" Type="http://schemas.openxmlformats.org/officeDocument/2006/relationships/oleObject" Target="../embeddings/oleObject16.bin"/><Relationship Id="rId21" Type="http://schemas.openxmlformats.org/officeDocument/2006/relationships/oleObject" Target="../embeddings/oleObject29.bin"/><Relationship Id="rId7" Type="http://schemas.openxmlformats.org/officeDocument/2006/relationships/image" Target="../media/image2.wmf"/><Relationship Id="rId12" Type="http://schemas.openxmlformats.org/officeDocument/2006/relationships/oleObject" Target="../embeddings/oleObject23.bin"/><Relationship Id="rId17" Type="http://schemas.openxmlformats.org/officeDocument/2006/relationships/image" Target="../media/image4.wmf"/><Relationship Id="rId2" Type="http://schemas.openxmlformats.org/officeDocument/2006/relationships/slideLayout" Target="../slideLayouts/slideLayout12.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2.vml"/><Relationship Id="rId6" Type="http://schemas.openxmlformats.org/officeDocument/2006/relationships/oleObject" Target="../embeddings/oleObject18.bin"/><Relationship Id="rId11" Type="http://schemas.openxmlformats.org/officeDocument/2006/relationships/oleObject" Target="../embeddings/oleObject22.bin"/><Relationship Id="rId5" Type="http://schemas.openxmlformats.org/officeDocument/2006/relationships/oleObject" Target="../embeddings/oleObject17.bin"/><Relationship Id="rId15" Type="http://schemas.openxmlformats.org/officeDocument/2006/relationships/oleObject" Target="../embeddings/oleObject25.bin"/><Relationship Id="rId10" Type="http://schemas.openxmlformats.org/officeDocument/2006/relationships/oleObject" Target="../embeddings/oleObject21.bin"/><Relationship Id="rId19" Type="http://schemas.openxmlformats.org/officeDocument/2006/relationships/image" Target="../media/image5.wmf"/><Relationship Id="rId4" Type="http://schemas.openxmlformats.org/officeDocument/2006/relationships/image" Target="../media/image1.wmf"/><Relationship Id="rId9" Type="http://schemas.openxmlformats.org/officeDocument/2006/relationships/oleObject" Target="../embeddings/oleObject20.bin"/><Relationship Id="rId14" Type="http://schemas.openxmlformats.org/officeDocument/2006/relationships/image" Target="../media/image3.wmf"/><Relationship Id="rId22" Type="http://schemas.openxmlformats.org/officeDocument/2006/relationships/oleObject" Target="../embeddings/oleObject30.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9.bin"/><Relationship Id="rId18" Type="http://schemas.openxmlformats.org/officeDocument/2006/relationships/oleObject" Target="../embeddings/oleObject42.bin"/><Relationship Id="rId3" Type="http://schemas.openxmlformats.org/officeDocument/2006/relationships/oleObject" Target="../embeddings/oleObject31.bin"/><Relationship Id="rId21" Type="http://schemas.openxmlformats.org/officeDocument/2006/relationships/oleObject" Target="../embeddings/oleObject44.bin"/><Relationship Id="rId7" Type="http://schemas.openxmlformats.org/officeDocument/2006/relationships/oleObject" Target="../embeddings/oleObject33.bin"/><Relationship Id="rId12" Type="http://schemas.openxmlformats.org/officeDocument/2006/relationships/oleObject" Target="../embeddings/oleObject38.bin"/><Relationship Id="rId17" Type="http://schemas.openxmlformats.org/officeDocument/2006/relationships/image" Target="../media/image4.wmf"/><Relationship Id="rId2" Type="http://schemas.openxmlformats.org/officeDocument/2006/relationships/slideLayout" Target="../slideLayouts/slideLayout13.xml"/><Relationship Id="rId16" Type="http://schemas.openxmlformats.org/officeDocument/2006/relationships/oleObject" Target="../embeddings/oleObject41.bin"/><Relationship Id="rId20" Type="http://schemas.openxmlformats.org/officeDocument/2006/relationships/oleObject" Target="../embeddings/oleObject43.bin"/><Relationship Id="rId1" Type="http://schemas.openxmlformats.org/officeDocument/2006/relationships/vmlDrawing" Target="../drawings/vmlDrawing3.vml"/><Relationship Id="rId6" Type="http://schemas.openxmlformats.org/officeDocument/2006/relationships/image" Target="../media/image2.wmf"/><Relationship Id="rId11" Type="http://schemas.openxmlformats.org/officeDocument/2006/relationships/oleObject" Target="../embeddings/oleObject37.bin"/><Relationship Id="rId5" Type="http://schemas.openxmlformats.org/officeDocument/2006/relationships/oleObject" Target="../embeddings/oleObject32.bin"/><Relationship Id="rId15" Type="http://schemas.openxmlformats.org/officeDocument/2006/relationships/oleObject" Target="../embeddings/oleObject40.bin"/><Relationship Id="rId10" Type="http://schemas.openxmlformats.org/officeDocument/2006/relationships/oleObject" Target="../embeddings/oleObject36.bin"/><Relationship Id="rId19" Type="http://schemas.openxmlformats.org/officeDocument/2006/relationships/image" Target="../media/image5.wmf"/><Relationship Id="rId4" Type="http://schemas.openxmlformats.org/officeDocument/2006/relationships/image" Target="../media/image1.wmf"/><Relationship Id="rId9" Type="http://schemas.openxmlformats.org/officeDocument/2006/relationships/oleObject" Target="../embeddings/oleObject35.bin"/><Relationship Id="rId14" Type="http://schemas.openxmlformats.org/officeDocument/2006/relationships/image" Target="../media/image3.wmf"/><Relationship Id="rId22" Type="http://schemas.openxmlformats.org/officeDocument/2006/relationships/oleObject" Target="../embeddings/oleObject45.bin"/></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13.xml"/><Relationship Id="rId1" Type="http://schemas.openxmlformats.org/officeDocument/2006/relationships/vmlDrawing" Target="../drawings/vmlDrawing18.vml"/><Relationship Id="rId4" Type="http://schemas.openxmlformats.org/officeDocument/2006/relationships/image" Target="../media/image3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88.bin"/><Relationship Id="rId4" Type="http://schemas.openxmlformats.org/officeDocument/2006/relationships/image" Target="../media/image1.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4.xml"/><Relationship Id="rId1" Type="http://schemas.openxmlformats.org/officeDocument/2006/relationships/vmlDrawing" Target="../drawings/vmlDrawing20.vml"/><Relationship Id="rId4" Type="http://schemas.openxmlformats.org/officeDocument/2006/relationships/image" Target="../media/image31.w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80C4857C-D7F2-4E71-B02D-39FE902A2769}" type="slidenum">
              <a:rPr lang="en-US" altLang="zh-CN"/>
              <a:t>1</a:t>
            </a:fld>
            <a:endParaRPr lang="en-US" altLang="zh-CN" dirty="0"/>
          </a:p>
        </p:txBody>
      </p:sp>
      <p:sp>
        <p:nvSpPr>
          <p:cNvPr id="108546" name="Rectangle 2"/>
          <p:cNvSpPr>
            <a:spLocks noGrp="1" noChangeArrowheads="1"/>
          </p:cNvSpPr>
          <p:nvPr>
            <p:ph type="title"/>
          </p:nvPr>
        </p:nvSpPr>
        <p:spPr/>
        <p:txBody>
          <a:bodyPr/>
          <a:lstStyle/>
          <a:p>
            <a:pPr algn="ctr"/>
            <a:r>
              <a:rPr lang="zh-CN" altLang="en-US" dirty="0">
                <a:ea typeface="宋体" pitchFamily="2" charset="-122"/>
              </a:rPr>
              <a:t>应用层</a:t>
            </a:r>
          </a:p>
        </p:txBody>
      </p:sp>
      <p:sp>
        <p:nvSpPr>
          <p:cNvPr id="108547"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108548"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6CF1867E-323D-49B0-B21C-10FFCB0CD694}" type="slidenum">
              <a:rPr lang="en-US" altLang="zh-CN"/>
              <a:t>10</a:t>
            </a:fld>
            <a:endParaRPr lang="en-US" altLang="zh-CN" dirty="0"/>
          </a:p>
        </p:txBody>
      </p:sp>
      <p:sp>
        <p:nvSpPr>
          <p:cNvPr id="69634" name="Rectangle 2"/>
          <p:cNvSpPr>
            <a:spLocks noGrp="1" noChangeArrowheads="1"/>
          </p:cNvSpPr>
          <p:nvPr>
            <p:ph type="title"/>
          </p:nvPr>
        </p:nvSpPr>
        <p:spPr/>
        <p:txBody>
          <a:bodyPr/>
          <a:lstStyle/>
          <a:p>
            <a:pPr algn="ctr"/>
            <a:r>
              <a:rPr lang="zh-CN" altLang="en-US" dirty="0">
                <a:ea typeface="宋体" pitchFamily="2" charset="-122"/>
              </a:rPr>
              <a:t>进程通信</a:t>
            </a:r>
            <a:endParaRPr lang="en-US" altLang="zh-CN" dirty="0">
              <a:ea typeface="宋体" pitchFamily="2" charset="-122"/>
            </a:endParaRPr>
          </a:p>
        </p:txBody>
      </p:sp>
      <p:sp>
        <p:nvSpPr>
          <p:cNvPr id="69635" name="Rectangle 3"/>
          <p:cNvSpPr>
            <a:spLocks noGrp="1" noChangeArrowheads="1"/>
          </p:cNvSpPr>
          <p:nvPr>
            <p:ph type="body" sz="half" idx="1"/>
          </p:nvPr>
        </p:nvSpPr>
        <p:spPr>
          <a:xfrm>
            <a:off x="533400" y="1544638"/>
            <a:ext cx="3989388" cy="4648200"/>
          </a:xfrm>
        </p:spPr>
        <p:txBody>
          <a:bodyPr/>
          <a:lstStyle/>
          <a:p>
            <a:pPr>
              <a:buFont typeface="ZapfDingbats" pitchFamily="82" charset="2"/>
              <a:buNone/>
            </a:pPr>
            <a:r>
              <a:rPr lang="zh-Hans" altLang="en-US" sz="2400" dirty="0">
                <a:solidFill>
                  <a:srgbClr val="FF0000"/>
                </a:solidFill>
                <a:ea typeface="宋体" pitchFamily="2" charset="-122"/>
              </a:rPr>
              <a:t>进程</a:t>
            </a:r>
            <a:r>
              <a:rPr lang="en-US" altLang="zh-CN" sz="2400" dirty="0">
                <a:solidFill>
                  <a:srgbClr val="FF0000"/>
                </a:solidFill>
                <a:ea typeface="宋体" pitchFamily="2" charset="-122"/>
              </a:rPr>
              <a:t>:</a:t>
            </a:r>
            <a:r>
              <a:rPr lang="en-US" altLang="zh-CN" sz="2400" dirty="0">
                <a:ea typeface="宋体" pitchFamily="2" charset="-122"/>
              </a:rPr>
              <a:t> </a:t>
            </a:r>
            <a:r>
              <a:rPr lang="zh-CN" altLang="en-US" sz="2000" dirty="0">
                <a:ea typeface="宋体" pitchFamily="2" charset="-122"/>
              </a:rPr>
              <a:t>可以被认为是运行在端系统中的程序</a:t>
            </a:r>
            <a:r>
              <a:rPr lang="en-US" altLang="zh-CN" sz="2000" dirty="0">
                <a:ea typeface="宋体" pitchFamily="2" charset="-122"/>
              </a:rPr>
              <a:t>.</a:t>
            </a:r>
          </a:p>
          <a:p>
            <a:r>
              <a:rPr lang="zh-CN" altLang="en-US" sz="2400" dirty="0">
                <a:ea typeface="宋体" pitchFamily="2" charset="-122"/>
              </a:rPr>
              <a:t>在同一个端系统中，两个进程使用进程间通信机制相互通信</a:t>
            </a:r>
            <a:r>
              <a:rPr lang="en-US" altLang="zh-CN" sz="2400" dirty="0">
                <a:ea typeface="宋体" pitchFamily="2" charset="-122"/>
              </a:rPr>
              <a:t>(</a:t>
            </a:r>
            <a:r>
              <a:rPr lang="zh-CN" altLang="en-US" sz="2400" dirty="0">
                <a:ea typeface="宋体" pitchFamily="2" charset="-122"/>
              </a:rPr>
              <a:t>由操作系统确定</a:t>
            </a:r>
            <a:r>
              <a:rPr lang="en-US" altLang="zh-CN" sz="2400" dirty="0">
                <a:ea typeface="宋体" pitchFamily="2" charset="-122"/>
              </a:rPr>
              <a:t>).</a:t>
            </a:r>
          </a:p>
          <a:p>
            <a:r>
              <a:rPr lang="zh-CN" altLang="en-US" sz="2400" dirty="0">
                <a:ea typeface="宋体" pitchFamily="2" charset="-122"/>
              </a:rPr>
              <a:t>不同端系统中的进程通过跨计算机网络交换报文</a:t>
            </a:r>
            <a:r>
              <a:rPr lang="en-US" altLang="zh-CN" sz="2400" dirty="0">
                <a:ea typeface="宋体" pitchFamily="2" charset="-122"/>
              </a:rPr>
              <a:t>(messages)</a:t>
            </a:r>
            <a:r>
              <a:rPr lang="zh-CN" altLang="en-US" sz="2400" dirty="0">
                <a:ea typeface="宋体" pitchFamily="2" charset="-122"/>
              </a:rPr>
              <a:t>而相互通信</a:t>
            </a:r>
            <a:endParaRPr lang="zh-CN" altLang="en-US" sz="2400" dirty="0">
              <a:solidFill>
                <a:srgbClr val="FF0000"/>
              </a:solidFill>
              <a:ea typeface="宋体" pitchFamily="2" charset="-122"/>
            </a:endParaRPr>
          </a:p>
        </p:txBody>
      </p:sp>
      <p:sp>
        <p:nvSpPr>
          <p:cNvPr id="69636" name="Rectangle 4"/>
          <p:cNvSpPr>
            <a:spLocks noGrp="1" noChangeArrowheads="1"/>
          </p:cNvSpPr>
          <p:nvPr>
            <p:ph type="body" sz="half" idx="2"/>
          </p:nvPr>
        </p:nvSpPr>
        <p:spPr>
          <a:xfrm>
            <a:off x="4860925" y="1746250"/>
            <a:ext cx="4110990" cy="948055"/>
          </a:xfrm>
          <a:noFill/>
          <a:ln w="25400">
            <a:solidFill>
              <a:srgbClr val="FF0000"/>
            </a:solidFill>
          </a:ln>
        </p:spPr>
        <p:txBody>
          <a:bodyPr/>
          <a:lstStyle/>
          <a:p>
            <a:pPr>
              <a:buFont typeface="ZapfDingbats" pitchFamily="82" charset="2"/>
              <a:buNone/>
            </a:pPr>
            <a:r>
              <a:rPr lang="zh-CN" altLang="en-US" sz="2400" dirty="0">
                <a:solidFill>
                  <a:srgbClr val="FF0000"/>
                </a:solidFill>
                <a:ea typeface="宋体" pitchFamily="2" charset="-122"/>
              </a:rPr>
              <a:t>客户端进程</a:t>
            </a:r>
            <a:r>
              <a:rPr lang="en-US" altLang="zh-CN" sz="2400" dirty="0">
                <a:solidFill>
                  <a:srgbClr val="FF0000"/>
                </a:solidFill>
                <a:ea typeface="宋体" pitchFamily="2" charset="-122"/>
              </a:rPr>
              <a:t>:</a:t>
            </a:r>
            <a:r>
              <a:rPr lang="en-US" altLang="zh-CN" sz="2400" dirty="0">
                <a:ea typeface="宋体" pitchFamily="2" charset="-122"/>
              </a:rPr>
              <a:t> </a:t>
            </a:r>
            <a:r>
              <a:rPr lang="zh-CN" altLang="en-US" sz="2400" dirty="0">
                <a:ea typeface="宋体" pitchFamily="2" charset="-122"/>
              </a:rPr>
              <a:t>发起通信的进程</a:t>
            </a:r>
            <a:endParaRPr lang="en-US" altLang="zh-CN" sz="2400" dirty="0">
              <a:ea typeface="宋体" pitchFamily="2" charset="-122"/>
            </a:endParaRPr>
          </a:p>
          <a:p>
            <a:pPr>
              <a:buFont typeface="ZapfDingbats" pitchFamily="82" charset="2"/>
              <a:buNone/>
            </a:pPr>
            <a:r>
              <a:rPr lang="zh-CN" altLang="en-US" sz="2400" dirty="0">
                <a:solidFill>
                  <a:srgbClr val="FF0000"/>
                </a:solidFill>
                <a:ea typeface="宋体" pitchFamily="2" charset="-122"/>
              </a:rPr>
              <a:t>服务器进程</a:t>
            </a:r>
            <a:r>
              <a:rPr lang="en-US" altLang="zh-CN" sz="2400" dirty="0">
                <a:solidFill>
                  <a:srgbClr val="FF0000"/>
                </a:solidFill>
                <a:ea typeface="宋体" pitchFamily="2" charset="-122"/>
              </a:rPr>
              <a:t>:</a:t>
            </a:r>
            <a:r>
              <a:rPr lang="en-US" altLang="zh-CN" sz="2400" dirty="0">
                <a:ea typeface="宋体" pitchFamily="2" charset="-122"/>
              </a:rPr>
              <a:t> </a:t>
            </a:r>
            <a:r>
              <a:rPr lang="zh-CN" altLang="en-US" sz="2400" dirty="0">
                <a:ea typeface="宋体" pitchFamily="2" charset="-122"/>
              </a:rPr>
              <a:t>等待联系的进程</a:t>
            </a:r>
            <a:endParaRPr lang="en-US" altLang="zh-CN" sz="2400" dirty="0">
              <a:ea typeface="宋体" pitchFamily="2" charset="-122"/>
            </a:endParaRPr>
          </a:p>
          <a:p>
            <a:pPr>
              <a:buFont typeface="ZapfDingbats" pitchFamily="82" charset="2"/>
              <a:buNone/>
            </a:pPr>
            <a:endParaRPr lang="en-US" altLang="zh-CN" sz="2400" dirty="0">
              <a:ea typeface="宋体" pitchFamily="2" charset="-122"/>
            </a:endParaRPr>
          </a:p>
          <a:p>
            <a:pPr>
              <a:buFont typeface="ZapfDingbats" pitchFamily="82" charset="2"/>
              <a:buNone/>
            </a:pPr>
            <a:endParaRPr lang="en-US" altLang="zh-CN" dirty="0">
              <a:ea typeface="宋体" pitchFamily="2" charset="-122"/>
            </a:endParaRPr>
          </a:p>
          <a:p>
            <a:pPr>
              <a:buFont typeface="ZapfDingbats" pitchFamily="82" charset="2"/>
              <a:buNone/>
            </a:pPr>
            <a:endParaRPr lang="en-US" altLang="zh-CN" dirty="0">
              <a:ea typeface="宋体" pitchFamily="2" charset="-122"/>
            </a:endParaRPr>
          </a:p>
        </p:txBody>
      </p:sp>
      <p:sp>
        <p:nvSpPr>
          <p:cNvPr id="69639" name="Rectangle 7"/>
          <p:cNvSpPr>
            <a:spLocks noChangeArrowheads="1"/>
          </p:cNvSpPr>
          <p:nvPr/>
        </p:nvSpPr>
        <p:spPr bwMode="auto">
          <a:xfrm>
            <a:off x="4724718" y="3169285"/>
            <a:ext cx="3989387" cy="1839913"/>
          </a:xfrm>
          <a:prstGeom prst="rect">
            <a:avLst/>
          </a:prstGeom>
          <a:noFill/>
          <a:ln w="9525">
            <a:noFill/>
            <a:miter lim="800000"/>
          </a:ln>
          <a:effectLst/>
        </p:spPr>
        <p:txBody>
          <a:bodyPr/>
          <a:lstStyle/>
          <a:p>
            <a:pPr marL="342900" indent="-342900">
              <a:buFont typeface="ZapfDingbats" pitchFamily="82" charset="2"/>
              <a:buChar char="r"/>
            </a:pPr>
            <a:r>
              <a:rPr lang="en-US" altLang="zh-CN" dirty="0">
                <a:ea typeface="宋体" pitchFamily="2" charset="-122"/>
              </a:rPr>
              <a:t>注意：具有P2P架构的应用程序具有客户端进程和服务器进程</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BE2ACDCF-D023-4F1A-8FD9-824E9909A6B1}" type="slidenum">
              <a:rPr lang="en-US" altLang="zh-CN"/>
              <a:t>100</a:t>
            </a:fld>
            <a:endParaRPr lang="en-US" altLang="zh-CN" dirty="0"/>
          </a:p>
        </p:txBody>
      </p:sp>
      <p:sp>
        <p:nvSpPr>
          <p:cNvPr id="98306" name="Rectangle 2"/>
          <p:cNvSpPr>
            <a:spLocks noGrp="1" noChangeArrowheads="1"/>
          </p:cNvSpPr>
          <p:nvPr>
            <p:ph type="title"/>
          </p:nvPr>
        </p:nvSpPr>
        <p:spPr/>
        <p:txBody>
          <a:bodyPr/>
          <a:lstStyle/>
          <a:p>
            <a:r>
              <a:rPr lang="en-US" altLang="zh-CN" sz="3600" dirty="0">
                <a:ea typeface="宋体" pitchFamily="2" charset="-122"/>
              </a:rPr>
              <a:t>Example: Java client (UDP)</a:t>
            </a:r>
            <a:endParaRPr lang="en-US" altLang="zh-CN" dirty="0">
              <a:ea typeface="宋体" pitchFamily="2" charset="-122"/>
            </a:endParaRPr>
          </a:p>
        </p:txBody>
      </p:sp>
      <p:sp>
        <p:nvSpPr>
          <p:cNvPr id="98318" name="Rectangle 14"/>
          <p:cNvSpPr>
            <a:spLocks noChangeArrowheads="1"/>
          </p:cNvSpPr>
          <p:nvPr/>
        </p:nvSpPr>
        <p:spPr bwMode="auto">
          <a:xfrm>
            <a:off x="0" y="1185863"/>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98317" name="Object 13"/>
          <p:cNvGraphicFramePr>
            <a:graphicFrameLocks noChangeAspect="1"/>
          </p:cNvGraphicFramePr>
          <p:nvPr/>
        </p:nvGraphicFramePr>
        <p:xfrm>
          <a:off x="2655888" y="1262063"/>
          <a:ext cx="4067175" cy="4486275"/>
        </p:xfrm>
        <a:graphic>
          <a:graphicData uri="http://schemas.openxmlformats.org/presentationml/2006/ole">
            <mc:AlternateContent xmlns:mc="http://schemas.openxmlformats.org/markup-compatibility/2006">
              <mc:Choice xmlns:v="urn:schemas-microsoft-com:vml" Requires="v">
                <p:oleObj spid="_x0000_s24658" name="VISIO" r:id="rId3" imgW="15011400" imgH="17735550" progId="">
                  <p:embed/>
                </p:oleObj>
              </mc:Choice>
              <mc:Fallback>
                <p:oleObj name="VISIO" r:id="rId3" imgW="15011400" imgH="17735550" progId="">
                  <p:embed/>
                  <p:pic>
                    <p:nvPicPr>
                      <p:cNvPr id="0" name="图片 24576"/>
                      <p:cNvPicPr>
                        <a:picLocks noChangeAspect="1"/>
                      </p:cNvPicPr>
                      <p:nvPr/>
                    </p:nvPicPr>
                    <p:blipFill>
                      <a:blip r:embed="rId4"/>
                      <a:stretch>
                        <a:fillRect/>
                      </a:stretch>
                    </p:blipFill>
                    <p:spPr>
                      <a:xfrm>
                        <a:off x="2655888" y="1262063"/>
                        <a:ext cx="4067175" cy="4486275"/>
                      </a:xfrm>
                      <a:prstGeom prst="rect">
                        <a:avLst/>
                      </a:prstGeom>
                      <a:noFill/>
                      <a:ln w="9525">
                        <a:noFill/>
                      </a:ln>
                    </p:spPr>
                  </p:pic>
                </p:oleObj>
              </mc:Fallback>
            </mc:AlternateContent>
          </a:graphicData>
        </a:graphic>
      </p:graphicFrame>
      <p:sp>
        <p:nvSpPr>
          <p:cNvPr id="98319" name="Text Box 15"/>
          <p:cNvSpPr txBox="1">
            <a:spLocks noChangeArrowheads="1"/>
          </p:cNvSpPr>
          <p:nvPr/>
        </p:nvSpPr>
        <p:spPr bwMode="auto">
          <a:xfrm>
            <a:off x="1522413" y="3408363"/>
            <a:ext cx="2184400" cy="1246187"/>
          </a:xfrm>
          <a:prstGeom prst="rect">
            <a:avLst/>
          </a:prstGeom>
          <a:solidFill>
            <a:schemeClr val="bg1"/>
          </a:solidFill>
          <a:ln w="9525">
            <a:noFill/>
            <a:miter lim="800000"/>
          </a:ln>
          <a:effectLst/>
        </p:spPr>
        <p:txBody>
          <a:bodyPr>
            <a:spAutoFit/>
          </a:bodyPr>
          <a:lstStyle/>
          <a:p>
            <a:r>
              <a:rPr lang="en-US" altLang="zh-CN" sz="1600" dirty="0">
                <a:solidFill>
                  <a:srgbClr val="FF0000"/>
                </a:solidFill>
                <a:ea typeface="宋体" pitchFamily="2" charset="-122"/>
              </a:rPr>
              <a:t>Output: </a:t>
            </a:r>
            <a:r>
              <a:rPr lang="en-US" altLang="zh-CN" sz="1800" dirty="0">
                <a:ea typeface="宋体" pitchFamily="2" charset="-122"/>
              </a:rPr>
              <a:t>sends packet (recall</a:t>
            </a:r>
          </a:p>
          <a:p>
            <a:r>
              <a:rPr lang="en-US" altLang="zh-CN" sz="1800" dirty="0">
                <a:ea typeface="宋体" pitchFamily="2" charset="-122"/>
              </a:rPr>
              <a:t>that TCP sent “byte stream”)</a:t>
            </a:r>
            <a:endParaRPr lang="en-US" altLang="zh-CN" sz="1800" dirty="0">
              <a:latin typeface="Comic Sans MS Regular" panose="030F0702030302020204" pitchFamily="66" charset="0"/>
              <a:ea typeface="宋体" pitchFamily="2" charset="-122"/>
            </a:endParaRPr>
          </a:p>
        </p:txBody>
      </p:sp>
      <p:sp>
        <p:nvSpPr>
          <p:cNvPr id="98320" name="Text Box 16"/>
          <p:cNvSpPr txBox="1">
            <a:spLocks noChangeArrowheads="1"/>
          </p:cNvSpPr>
          <p:nvPr/>
        </p:nvSpPr>
        <p:spPr bwMode="auto">
          <a:xfrm>
            <a:off x="5932488" y="2759075"/>
            <a:ext cx="2184400" cy="1190625"/>
          </a:xfrm>
          <a:prstGeom prst="rect">
            <a:avLst/>
          </a:prstGeom>
          <a:solidFill>
            <a:schemeClr val="bg1"/>
          </a:solidFill>
          <a:ln w="9525">
            <a:noFill/>
            <a:miter lim="800000"/>
          </a:ln>
          <a:effectLst/>
        </p:spPr>
        <p:txBody>
          <a:bodyPr>
            <a:spAutoFit/>
          </a:bodyPr>
          <a:lstStyle/>
          <a:p>
            <a:r>
              <a:rPr lang="en-US" altLang="zh-CN" sz="1600" dirty="0">
                <a:solidFill>
                  <a:srgbClr val="FF0000"/>
                </a:solidFill>
                <a:ea typeface="宋体" pitchFamily="2" charset="-122"/>
              </a:rPr>
              <a:t>Input: </a:t>
            </a:r>
            <a:r>
              <a:rPr lang="en-US" altLang="zh-CN" sz="1800" dirty="0">
                <a:ea typeface="宋体" pitchFamily="2" charset="-122"/>
              </a:rPr>
              <a:t>receives packet (recall </a:t>
            </a:r>
            <a:r>
              <a:rPr lang="en-US" altLang="zh-CN" sz="1800" dirty="0" err="1">
                <a:ea typeface="宋体" pitchFamily="2" charset="-122"/>
              </a:rPr>
              <a:t>thatTCP</a:t>
            </a:r>
            <a:r>
              <a:rPr lang="en-US" altLang="zh-CN" sz="1800" dirty="0">
                <a:ea typeface="宋体" pitchFamily="2" charset="-122"/>
              </a:rPr>
              <a:t> received “byte stream”)</a:t>
            </a:r>
            <a:endParaRPr lang="en-US" altLang="zh-CN" sz="1800" dirty="0">
              <a:latin typeface="Comic Sans MS Regular" panose="030F0702030302020204" pitchFamily="66" charset="0"/>
              <a:ea typeface="宋体" pitchFamily="2" charset="-122"/>
            </a:endParaRPr>
          </a:p>
        </p:txBody>
      </p:sp>
      <p:sp>
        <p:nvSpPr>
          <p:cNvPr id="98321" name="Line 17"/>
          <p:cNvSpPr>
            <a:spLocks noChangeShapeType="1"/>
          </p:cNvSpPr>
          <p:nvPr/>
        </p:nvSpPr>
        <p:spPr bwMode="auto">
          <a:xfrm>
            <a:off x="3294063" y="3595688"/>
            <a:ext cx="952500" cy="438150"/>
          </a:xfrm>
          <a:prstGeom prst="line">
            <a:avLst/>
          </a:prstGeom>
          <a:noFill/>
          <a:ln w="9525">
            <a:solidFill>
              <a:srgbClr val="FF0000"/>
            </a:solidFill>
            <a:round/>
            <a:tailEnd type="triangle" w="med" len="med"/>
          </a:ln>
          <a:effectLst/>
        </p:spPr>
        <p:txBody>
          <a:bodyPr wrap="none"/>
          <a:lstStyle/>
          <a:p>
            <a:endParaRPr lang="zh-CN" altLang="en-US"/>
          </a:p>
        </p:txBody>
      </p:sp>
      <p:sp>
        <p:nvSpPr>
          <p:cNvPr id="98322" name="Line 18"/>
          <p:cNvSpPr>
            <a:spLocks noChangeShapeType="1"/>
          </p:cNvSpPr>
          <p:nvPr/>
        </p:nvSpPr>
        <p:spPr bwMode="auto">
          <a:xfrm flipH="1">
            <a:off x="5387975" y="2971800"/>
            <a:ext cx="576263" cy="788988"/>
          </a:xfrm>
          <a:prstGeom prst="line">
            <a:avLst/>
          </a:prstGeom>
          <a:noFill/>
          <a:ln w="9525">
            <a:solidFill>
              <a:srgbClr val="FF0000"/>
            </a:solidFill>
            <a:round/>
            <a:tailEnd type="triangle" w="med" len="med"/>
          </a:ln>
          <a:effectLst/>
        </p:spPr>
        <p:txBody>
          <a:bodyPr wrap="none"/>
          <a:lstStyle/>
          <a:p>
            <a:endParaRPr lang="zh-CN" altLang="en-US"/>
          </a:p>
        </p:txBody>
      </p:sp>
      <p:sp>
        <p:nvSpPr>
          <p:cNvPr id="98323" name="Text Box 19"/>
          <p:cNvSpPr txBox="1">
            <a:spLocks noChangeArrowheads="1"/>
          </p:cNvSpPr>
          <p:nvPr/>
        </p:nvSpPr>
        <p:spPr bwMode="auto">
          <a:xfrm>
            <a:off x="2862263" y="2482850"/>
            <a:ext cx="1206500" cy="706755"/>
          </a:xfrm>
          <a:prstGeom prst="rect">
            <a:avLst/>
          </a:prstGeom>
          <a:solidFill>
            <a:schemeClr val="bg1"/>
          </a:solidFill>
          <a:ln w="9525">
            <a:noFill/>
            <a:miter lim="800000"/>
          </a:ln>
          <a:effectLst/>
        </p:spPr>
        <p:txBody>
          <a:bodyPr>
            <a:spAutoFit/>
          </a:bodyPr>
          <a:lstStyle/>
          <a:p>
            <a:r>
              <a:rPr lang="zh-CN" altLang="en-US" sz="2000" dirty="0">
                <a:solidFill>
                  <a:schemeClr val="accent2"/>
                </a:solidFill>
                <a:ea typeface="宋体" pitchFamily="2" charset="-122"/>
              </a:rPr>
              <a:t>客户端进程</a:t>
            </a:r>
            <a:endParaRPr lang="zh-CN" altLang="en-US" sz="2000" dirty="0">
              <a:solidFill>
                <a:schemeClr val="accent2"/>
              </a:solidFill>
              <a:latin typeface="Comic Sans MS Regular" panose="030F0702030302020204" pitchFamily="66" charset="0"/>
              <a:ea typeface="宋体" pitchFamily="2" charset="-122"/>
            </a:endParaRPr>
          </a:p>
        </p:txBody>
      </p:sp>
      <p:sp>
        <p:nvSpPr>
          <p:cNvPr id="98324" name="Rectangle 20"/>
          <p:cNvSpPr>
            <a:spLocks noChangeArrowheads="1"/>
          </p:cNvSpPr>
          <p:nvPr/>
        </p:nvSpPr>
        <p:spPr bwMode="auto">
          <a:xfrm>
            <a:off x="4051300" y="4768850"/>
            <a:ext cx="1625600" cy="509588"/>
          </a:xfrm>
          <a:prstGeom prst="rect">
            <a:avLst/>
          </a:prstGeom>
          <a:solidFill>
            <a:srgbClr val="FF0000"/>
          </a:solidFill>
          <a:ln w="9525">
            <a:noFill/>
            <a:miter lim="800000"/>
          </a:ln>
          <a:effectLst/>
        </p:spPr>
        <p:txBody>
          <a:bodyPr wrap="none" anchor="ctr"/>
          <a:lstStyle/>
          <a:p>
            <a:endParaRPr lang="zh-CN" altLang="en-US"/>
          </a:p>
        </p:txBody>
      </p:sp>
      <p:sp>
        <p:nvSpPr>
          <p:cNvPr id="98325" name="Text Box 21"/>
          <p:cNvSpPr txBox="1">
            <a:spLocks noChangeArrowheads="1"/>
          </p:cNvSpPr>
          <p:nvPr/>
        </p:nvSpPr>
        <p:spPr bwMode="auto">
          <a:xfrm>
            <a:off x="4087813" y="4700588"/>
            <a:ext cx="1541462" cy="641350"/>
          </a:xfrm>
          <a:prstGeom prst="rect">
            <a:avLst/>
          </a:prstGeom>
          <a:noFill/>
          <a:ln w="9525">
            <a:noFill/>
            <a:miter lim="800000"/>
          </a:ln>
          <a:effectLst/>
        </p:spPr>
        <p:txBody>
          <a:bodyPr anchor="ctr">
            <a:spAutoFit/>
          </a:bodyPr>
          <a:lstStyle/>
          <a:p>
            <a:pPr algn="ctr">
              <a:spcBef>
                <a:spcPct val="0"/>
              </a:spcBef>
              <a:buClrTx/>
              <a:buSzTx/>
              <a:buFontTx/>
              <a:buNone/>
            </a:pPr>
            <a:r>
              <a:rPr lang="en-US" altLang="zh-CN" sz="1800" dirty="0">
                <a:solidFill>
                  <a:schemeClr val="bg1"/>
                </a:solidFill>
                <a:ea typeface="宋体" pitchFamily="2" charset="-122"/>
              </a:rPr>
              <a:t>client UDP socket</a:t>
            </a:r>
            <a:endParaRPr lang="en-US" altLang="zh-CN" sz="1800" dirty="0">
              <a:latin typeface="Comic Sans MS Regular" panose="030F0702030302020204" pitchFamily="66" charset="0"/>
              <a:ea typeface="宋体" pitchFamily="2" charset="-122"/>
            </a:endParaRPr>
          </a:p>
        </p:txBody>
      </p:sp>
      <p:sp>
        <p:nvSpPr>
          <p:cNvPr id="98326" name="Line 22"/>
          <p:cNvSpPr>
            <a:spLocks noChangeShapeType="1"/>
          </p:cNvSpPr>
          <p:nvPr/>
        </p:nvSpPr>
        <p:spPr bwMode="auto">
          <a:xfrm flipV="1">
            <a:off x="5235575" y="5248275"/>
            <a:ext cx="0" cy="287338"/>
          </a:xfrm>
          <a:prstGeom prst="line">
            <a:avLst/>
          </a:prstGeom>
          <a:noFill/>
          <a:ln w="9525">
            <a:solidFill>
              <a:schemeClr val="tx1"/>
            </a:solidFill>
            <a:round/>
            <a:tailEnd type="triangle" w="med" len="med"/>
          </a:ln>
          <a:effectLst/>
        </p:spPr>
        <p:txBody>
          <a:bodyPr wrap="none"/>
          <a:lstStyle/>
          <a:p>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A0189836-0497-4125-8E0D-5A613F40DDF3}" type="slidenum">
              <a:rPr lang="en-US" altLang="zh-CN"/>
              <a:t>101</a:t>
            </a:fld>
            <a:endParaRPr lang="en-US" altLang="zh-CN" dirty="0"/>
          </a:p>
        </p:txBody>
      </p:sp>
      <p:sp>
        <p:nvSpPr>
          <p:cNvPr id="104450" name="Rectangle 2"/>
          <p:cNvSpPr>
            <a:spLocks noGrp="1" noChangeArrowheads="1"/>
          </p:cNvSpPr>
          <p:nvPr>
            <p:ph type="title"/>
          </p:nvPr>
        </p:nvSpPr>
        <p:spPr/>
        <p:txBody>
          <a:bodyPr/>
          <a:lstStyle/>
          <a:p>
            <a:r>
              <a:rPr lang="en-US" altLang="zh-CN" sz="3600" dirty="0">
                <a:ea typeface="宋体" pitchFamily="2" charset="-122"/>
              </a:rPr>
              <a:t>Example: Java client (UDP)</a:t>
            </a:r>
            <a:endParaRPr lang="en-US" altLang="zh-CN" dirty="0">
              <a:ea typeface="宋体" pitchFamily="2" charset="-122"/>
            </a:endParaRPr>
          </a:p>
        </p:txBody>
      </p:sp>
      <p:sp>
        <p:nvSpPr>
          <p:cNvPr id="104451" name="Rectangle 3"/>
          <p:cNvSpPr>
            <a:spLocks noChangeArrowheads="1"/>
          </p:cNvSpPr>
          <p:nvPr/>
        </p:nvSpPr>
        <p:spPr bwMode="auto">
          <a:xfrm>
            <a:off x="2185988" y="1581150"/>
            <a:ext cx="6326187" cy="485775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java.io</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java.net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class </a:t>
            </a:r>
            <a:r>
              <a:rPr lang="en-US" altLang="zh-CN" sz="1600" dirty="0" err="1">
                <a:latin typeface="Arial" panose="02080604020202020204" pitchFamily="34" charset="0"/>
                <a:ea typeface="宋体" pitchFamily="2" charset="-122"/>
              </a:rPr>
              <a:t>UDPClient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public static void main(String </a:t>
            </a:r>
            <a:r>
              <a:rPr lang="en-US" altLang="zh-CN" sz="1600" dirty="0" err="1">
                <a:latin typeface="Arial" panose="02080604020202020204" pitchFamily="34" charset="0"/>
                <a:ea typeface="宋体" pitchFamily="2" charset="-122"/>
              </a:rPr>
              <a:t>args</a:t>
            </a:r>
            <a:r>
              <a:rPr lang="en-US" altLang="zh-CN" sz="1600" dirty="0">
                <a:latin typeface="Arial" panose="02080604020202020204" pitchFamily="34" charset="0"/>
                <a:ea typeface="宋体" pitchFamily="2" charset="-122"/>
              </a:rPr>
              <a:t>[]) throws Exception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BufferedReader</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inFromUser</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BufferedReader</a:t>
            </a:r>
            <a:r>
              <a:rPr lang="en-US" altLang="zh-CN" sz="1600" dirty="0">
                <a:latin typeface="Arial" panose="02080604020202020204" pitchFamily="34" charset="0"/>
                <a:ea typeface="宋体" pitchFamily="2" charset="-122"/>
              </a:rPr>
              <a:t>(new </a:t>
            </a:r>
            <a:r>
              <a:rPr lang="en-US" altLang="zh-CN" sz="1600" dirty="0" err="1">
                <a:latin typeface="Arial" panose="02080604020202020204" pitchFamily="34" charset="0"/>
                <a:ea typeface="宋体" pitchFamily="2" charset="-122"/>
              </a:rPr>
              <a:t>InputStreamReader</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System.in</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DatagramSocket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clientSocket</a:t>
            </a:r>
            <a:r>
              <a:rPr lang="en-US" altLang="zh-CN" sz="1600" dirty="0">
                <a:latin typeface="Arial" panose="02080604020202020204" pitchFamily="34" charset="0"/>
                <a:ea typeface="宋体" pitchFamily="2" charset="-122"/>
              </a:rPr>
              <a:t> = new </a:t>
            </a:r>
            <a:r>
              <a:rPr lang="en-US" altLang="zh-CN" sz="1600" dirty="0" err="1">
                <a:latin typeface="Arial" panose="02080604020202020204" pitchFamily="34" charset="0"/>
                <a:ea typeface="宋体" pitchFamily="2" charset="-122"/>
              </a:rPr>
              <a:t>DatagramSocket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InetAddress</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IPAddress</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InetAddress.getByName</a:t>
            </a:r>
            <a:r>
              <a:rPr lang="en-US" altLang="zh-CN" sz="1600" dirty="0">
                <a:latin typeface="Arial" panose="02080604020202020204" pitchFamily="34" charset="0"/>
                <a:ea typeface="宋体" pitchFamily="2" charset="-122"/>
              </a:rPr>
              <a:t>("hostname");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byte[] </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 new byte[1024]; </a:t>
            </a:r>
          </a:p>
          <a:p>
            <a:pPr>
              <a:spcBef>
                <a:spcPct val="0"/>
              </a:spcBef>
              <a:buClrTx/>
              <a:buSzTx/>
              <a:buFontTx/>
              <a:buNone/>
            </a:pPr>
            <a:r>
              <a:rPr lang="en-US" altLang="zh-CN" sz="1600" dirty="0">
                <a:latin typeface="Arial" panose="02080604020202020204" pitchFamily="34" charset="0"/>
                <a:ea typeface="宋体" pitchFamily="2" charset="-122"/>
              </a:rPr>
              <a:t>      byte[] </a:t>
            </a:r>
            <a:r>
              <a:rPr lang="en-US" altLang="zh-CN" sz="1600" dirty="0" err="1">
                <a:latin typeface="Arial" panose="02080604020202020204" pitchFamily="34" charset="0"/>
                <a:ea typeface="宋体" pitchFamily="2" charset="-122"/>
              </a:rPr>
              <a:t>receiveData</a:t>
            </a:r>
            <a:r>
              <a:rPr lang="en-US" altLang="zh-CN" sz="1600" dirty="0">
                <a:latin typeface="Arial" panose="02080604020202020204" pitchFamily="34" charset="0"/>
                <a:ea typeface="宋体" pitchFamily="2" charset="-122"/>
              </a:rPr>
              <a:t> = new byte[1024];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String sentence = </a:t>
            </a:r>
            <a:r>
              <a:rPr lang="en-US" altLang="zh-CN" sz="1600" dirty="0" err="1">
                <a:latin typeface="Arial" panose="02080604020202020204" pitchFamily="34" charset="0"/>
                <a:ea typeface="宋体" pitchFamily="2" charset="-122"/>
              </a:rPr>
              <a:t>inFromUser.readLine</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sentence.getBytes</a:t>
            </a:r>
            <a:r>
              <a:rPr lang="en-US" altLang="zh-CN" sz="1600" dirty="0">
                <a:latin typeface="Arial" panose="02080604020202020204" pitchFamily="34" charset="0"/>
                <a:ea typeface="宋体" pitchFamily="2" charset="-122"/>
              </a:rPr>
              <a:t>();</a:t>
            </a:r>
            <a:r>
              <a:rPr lang="en-US" altLang="zh-CN" dirty="0">
                <a:latin typeface="Comic Sans MS Regular" panose="030F0702030302020204" pitchFamily="66" charset="0"/>
                <a:ea typeface="宋体" pitchFamily="2" charset="-122"/>
              </a:rPr>
              <a:t> </a:t>
            </a:r>
            <a:r>
              <a:rPr lang="en-US" altLang="zh-CN" sz="1600" dirty="0">
                <a:latin typeface="Comic Sans MS Regular" panose="030F0702030302020204" pitchFamily="66" charset="0"/>
                <a:ea typeface="宋体" pitchFamily="2" charset="-122"/>
              </a:rPr>
              <a:t>        </a:t>
            </a:r>
          </a:p>
        </p:txBody>
      </p:sp>
      <p:sp>
        <p:nvSpPr>
          <p:cNvPr id="104452" name="Text Box 4"/>
          <p:cNvSpPr txBox="1">
            <a:spLocks noChangeArrowheads="1"/>
          </p:cNvSpPr>
          <p:nvPr/>
        </p:nvSpPr>
        <p:spPr bwMode="auto">
          <a:xfrm>
            <a:off x="888683" y="3070225"/>
            <a:ext cx="13258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创建输入流</a:t>
            </a:r>
            <a:endParaRPr lang="zh-CN" altLang="en-US" sz="1800" dirty="0">
              <a:ea typeface="宋体" pitchFamily="2" charset="-122"/>
            </a:endParaRPr>
          </a:p>
        </p:txBody>
      </p:sp>
      <p:sp>
        <p:nvSpPr>
          <p:cNvPr id="104453" name="Text Box 5"/>
          <p:cNvSpPr txBox="1">
            <a:spLocks noChangeArrowheads="1"/>
          </p:cNvSpPr>
          <p:nvPr/>
        </p:nvSpPr>
        <p:spPr bwMode="auto">
          <a:xfrm>
            <a:off x="673275" y="3629710"/>
            <a:ext cx="1590500"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a:t>
            </a:r>
            <a:r>
              <a:rPr lang="en-US" altLang="zh-CN" sz="1800" dirty="0">
                <a:solidFill>
                  <a:schemeClr val="accent2"/>
                </a:solidFill>
                <a:ea typeface="宋体" pitchFamily="2" charset="-122"/>
              </a:rPr>
              <a:t> </a:t>
            </a:r>
          </a:p>
          <a:p>
            <a:pPr algn="r">
              <a:spcBef>
                <a:spcPct val="0"/>
              </a:spcBef>
              <a:buClrTx/>
              <a:buSzTx/>
              <a:buFontTx/>
              <a:buNone/>
            </a:pPr>
            <a:r>
              <a:rPr lang="zh-CN" altLang="en-US" sz="1800" dirty="0">
                <a:solidFill>
                  <a:schemeClr val="accent2"/>
                </a:solidFill>
                <a:ea typeface="宋体" pitchFamily="2" charset="-122"/>
              </a:rPr>
              <a:t>客户端</a:t>
            </a:r>
            <a:r>
              <a:rPr lang="en-US" altLang="zh-CN" sz="1800" dirty="0">
                <a:solidFill>
                  <a:schemeClr val="accent2"/>
                </a:solidFill>
                <a:ea typeface="宋体" pitchFamily="2" charset="-122"/>
              </a:rPr>
              <a:t>socket</a:t>
            </a:r>
            <a:endParaRPr lang="en-US" altLang="zh-CN" sz="1800" dirty="0">
              <a:ea typeface="宋体" pitchFamily="2" charset="-122"/>
            </a:endParaRPr>
          </a:p>
        </p:txBody>
      </p:sp>
      <p:sp>
        <p:nvSpPr>
          <p:cNvPr id="104454" name="Text Box 6"/>
          <p:cNvSpPr txBox="1">
            <a:spLocks noChangeArrowheads="1"/>
          </p:cNvSpPr>
          <p:nvPr/>
        </p:nvSpPr>
        <p:spPr bwMode="auto">
          <a:xfrm>
            <a:off x="-204597" y="4462354"/>
            <a:ext cx="2409635"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rgbClr val="FF0000"/>
                </a:solidFill>
                <a:ea typeface="宋体" pitchFamily="2" charset="-122"/>
                <a:sym typeface="+mn-ea"/>
              </a:rPr>
              <a:t>调用</a:t>
            </a:r>
            <a:r>
              <a:rPr lang="en-US" altLang="zh-CN" sz="1800" dirty="0">
                <a:solidFill>
                  <a:srgbClr val="FF0000"/>
                </a:solidFill>
                <a:ea typeface="宋体" pitchFamily="2" charset="-122"/>
                <a:sym typeface="+mn-ea"/>
              </a:rPr>
              <a:t>DNS</a:t>
            </a:r>
            <a:r>
              <a:rPr lang="zh-CN" altLang="en-US" sz="1800" dirty="0">
                <a:solidFill>
                  <a:schemeClr val="accent2"/>
                </a:solidFill>
                <a:ea typeface="宋体" pitchFamily="2" charset="-122"/>
              </a:rPr>
              <a:t>将</a:t>
            </a:r>
            <a:r>
              <a:rPr lang="en-US" altLang="zh-CN" sz="1800" dirty="0">
                <a:solidFill>
                  <a:schemeClr val="accent2"/>
                </a:solidFill>
                <a:ea typeface="宋体" pitchFamily="2" charset="-122"/>
              </a:rPr>
              <a:t>hostname</a:t>
            </a:r>
          </a:p>
          <a:p>
            <a:pPr algn="r">
              <a:spcBef>
                <a:spcPct val="0"/>
              </a:spcBef>
              <a:buClrTx/>
              <a:buSzTx/>
              <a:buFontTx/>
              <a:buNone/>
            </a:pPr>
            <a:r>
              <a:rPr lang="zh-CN" altLang="en-US" sz="1800" dirty="0">
                <a:solidFill>
                  <a:schemeClr val="accent2"/>
                </a:solidFill>
                <a:ea typeface="宋体" pitchFamily="2" charset="-122"/>
              </a:rPr>
              <a:t>转换成</a:t>
            </a:r>
            <a:r>
              <a:rPr lang="en-US" altLang="zh-CN" sz="1800" dirty="0">
                <a:solidFill>
                  <a:schemeClr val="accent2"/>
                </a:solidFill>
                <a:ea typeface="宋体" pitchFamily="2" charset="-122"/>
              </a:rPr>
              <a:t>IP</a:t>
            </a:r>
            <a:r>
              <a:rPr lang="zh-CN" altLang="en-US" sz="1800" dirty="0">
                <a:solidFill>
                  <a:schemeClr val="accent2"/>
                </a:solidFill>
                <a:ea typeface="宋体" pitchFamily="2" charset="-122"/>
              </a:rPr>
              <a:t>地址</a:t>
            </a:r>
            <a:r>
              <a:rPr lang="en-US" altLang="zh-CN" sz="1800" dirty="0">
                <a:solidFill>
                  <a:schemeClr val="accent2"/>
                </a:solidFill>
                <a:ea typeface="宋体" pitchFamily="2" charset="-122"/>
              </a:rPr>
              <a:t> </a:t>
            </a:r>
            <a:endParaRPr lang="zh-CN" altLang="en-US" sz="1800" dirty="0">
              <a:solidFill>
                <a:srgbClr val="FF0000"/>
              </a:solidFill>
              <a:ea typeface="宋体" pitchFamily="2" charset="-122"/>
            </a:endParaRPr>
          </a:p>
        </p:txBody>
      </p:sp>
      <p:sp>
        <p:nvSpPr>
          <p:cNvPr id="104455" name="Freeform 7"/>
          <p:cNvSpPr/>
          <p:nvPr/>
        </p:nvSpPr>
        <p:spPr bwMode="auto">
          <a:xfrm>
            <a:off x="2071688" y="2986088"/>
            <a:ext cx="123825" cy="542925"/>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wrap="none" anchor="ctr">
            <a:spAutoFit/>
          </a:bodyPr>
          <a:lstStyle/>
          <a:p>
            <a:endParaRPr lang="zh-CN" altLang="en-US"/>
          </a:p>
        </p:txBody>
      </p:sp>
      <p:sp>
        <p:nvSpPr>
          <p:cNvPr id="104456" name="Line 8"/>
          <p:cNvSpPr>
            <a:spLocks noChangeShapeType="1"/>
          </p:cNvSpPr>
          <p:nvPr/>
        </p:nvSpPr>
        <p:spPr bwMode="auto">
          <a:xfrm flipV="1">
            <a:off x="2205038" y="3419475"/>
            <a:ext cx="323850"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4457" name="Freeform 9"/>
          <p:cNvSpPr/>
          <p:nvPr/>
        </p:nvSpPr>
        <p:spPr bwMode="auto">
          <a:xfrm>
            <a:off x="2081213" y="3709988"/>
            <a:ext cx="123825" cy="5095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4458" name="Line 10"/>
          <p:cNvSpPr>
            <a:spLocks noChangeShapeType="1"/>
          </p:cNvSpPr>
          <p:nvPr/>
        </p:nvSpPr>
        <p:spPr bwMode="auto">
          <a:xfrm flipV="1">
            <a:off x="2200275" y="4067175"/>
            <a:ext cx="328613" cy="6350"/>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4459" name="Freeform 11"/>
          <p:cNvSpPr/>
          <p:nvPr/>
        </p:nvSpPr>
        <p:spPr bwMode="auto">
          <a:xfrm>
            <a:off x="2081213" y="4424363"/>
            <a:ext cx="123825" cy="804862"/>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4460" name="Line 12"/>
          <p:cNvSpPr>
            <a:spLocks noChangeShapeType="1"/>
          </p:cNvSpPr>
          <p:nvPr/>
        </p:nvSpPr>
        <p:spPr bwMode="auto">
          <a:xfrm flipV="1">
            <a:off x="2209800" y="4572000"/>
            <a:ext cx="36195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C974D75B-F185-466E-B817-3E45BCF1D1F3}" type="slidenum">
              <a:rPr lang="en-US" altLang="zh-CN"/>
              <a:t>102</a:t>
            </a:fld>
            <a:endParaRPr lang="en-US" altLang="zh-CN" dirty="0"/>
          </a:p>
        </p:txBody>
      </p:sp>
      <p:sp>
        <p:nvSpPr>
          <p:cNvPr id="99330" name="Rectangle 2"/>
          <p:cNvSpPr>
            <a:spLocks noGrp="1" noChangeArrowheads="1"/>
          </p:cNvSpPr>
          <p:nvPr>
            <p:ph type="title"/>
          </p:nvPr>
        </p:nvSpPr>
        <p:spPr/>
        <p:txBody>
          <a:bodyPr/>
          <a:lstStyle/>
          <a:p>
            <a:r>
              <a:rPr lang="en-US" altLang="zh-CN" sz="3600" dirty="0">
                <a:ea typeface="宋体" pitchFamily="2" charset="-122"/>
              </a:rPr>
              <a:t>Example: Java client (UDP), cont.</a:t>
            </a:r>
          </a:p>
        </p:txBody>
      </p:sp>
      <p:sp>
        <p:nvSpPr>
          <p:cNvPr id="99331" name="Rectangle 3"/>
          <p:cNvSpPr>
            <a:spLocks noChangeArrowheads="1"/>
          </p:cNvSpPr>
          <p:nvPr/>
        </p:nvSpPr>
        <p:spPr bwMode="auto">
          <a:xfrm>
            <a:off x="2176463" y="1752600"/>
            <a:ext cx="6967537" cy="436880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sendPacket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sendData.length</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IPAddress</a:t>
            </a:r>
            <a:r>
              <a:rPr lang="en-US" altLang="zh-CN" sz="1600" dirty="0">
                <a:latin typeface="Arial" panose="02080604020202020204" pitchFamily="34" charset="0"/>
                <a:ea typeface="宋体" pitchFamily="2" charset="-122"/>
              </a:rPr>
              <a:t>, 9876);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clientSocket.send</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sendPacket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receivePacket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receiveData</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receiveData.length</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clientSocket.receive</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receivePacket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String </a:t>
            </a:r>
            <a:r>
              <a:rPr lang="en-US" altLang="zh-CN" sz="1600" dirty="0" err="1">
                <a:latin typeface="Arial" panose="02080604020202020204" pitchFamily="34" charset="0"/>
                <a:ea typeface="宋体" pitchFamily="2" charset="-122"/>
              </a:rPr>
              <a:t>modifiedSentence</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String(</a:t>
            </a:r>
            <a:r>
              <a:rPr lang="en-US" altLang="zh-CN" sz="1600" dirty="0" err="1">
                <a:latin typeface="Arial" panose="02080604020202020204" pitchFamily="34" charset="0"/>
                <a:ea typeface="宋体" pitchFamily="2" charset="-122"/>
              </a:rPr>
              <a:t>receivePacket.getData</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System.out.println</a:t>
            </a:r>
            <a:r>
              <a:rPr lang="en-US" altLang="zh-CN" sz="1600" dirty="0">
                <a:latin typeface="Arial" panose="02080604020202020204" pitchFamily="34" charset="0"/>
                <a:ea typeface="宋体" pitchFamily="2" charset="-122"/>
              </a:rPr>
              <a:t>("FROM SERVER:" + </a:t>
            </a:r>
            <a:r>
              <a:rPr lang="en-US" altLang="zh-CN" sz="1600" dirty="0" err="1">
                <a:latin typeface="Arial" panose="02080604020202020204" pitchFamily="34" charset="0"/>
                <a:ea typeface="宋体" pitchFamily="2" charset="-122"/>
              </a:rPr>
              <a:t>modifiedSentence</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clientSocket.close</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a:t>
            </a:r>
            <a:r>
              <a:rPr lang="en-US" altLang="zh-CN" dirty="0">
                <a:latin typeface="Comic Sans MS Regular" panose="030F0702030302020204" pitchFamily="66" charset="0"/>
                <a:ea typeface="宋体" pitchFamily="2" charset="-122"/>
              </a:rPr>
              <a:t> </a:t>
            </a:r>
          </a:p>
        </p:txBody>
      </p:sp>
      <p:sp>
        <p:nvSpPr>
          <p:cNvPr id="99332" name="Text Box 4"/>
          <p:cNvSpPr txBox="1">
            <a:spLocks noChangeArrowheads="1"/>
          </p:cNvSpPr>
          <p:nvPr/>
        </p:nvSpPr>
        <p:spPr bwMode="auto">
          <a:xfrm>
            <a:off x="85725" y="1171575"/>
            <a:ext cx="2343150" cy="1476375"/>
          </a:xfrm>
          <a:prstGeom prst="rect">
            <a:avLst/>
          </a:prstGeom>
          <a:noFill/>
          <a:ln w="9525">
            <a:noFill/>
            <a:miter lim="800000"/>
          </a:ln>
          <a:effectLst/>
        </p:spPr>
        <p:txBody>
          <a:bodyPr wrap="square" anchor="ctr">
            <a:spAutoFit/>
          </a:bodyPr>
          <a:lstStyle/>
          <a:p>
            <a:pPr algn="l">
              <a:spcBef>
                <a:spcPct val="0"/>
              </a:spcBef>
              <a:buClrTx/>
              <a:buSzTx/>
              <a:buFontTx/>
              <a:buNone/>
            </a:pPr>
            <a:r>
              <a:rPr lang="zh-CN" altLang="en-US" sz="1800" dirty="0">
                <a:solidFill>
                  <a:schemeClr val="accent2"/>
                </a:solidFill>
                <a:ea typeface="宋体" pitchFamily="2" charset="-122"/>
              </a:rPr>
              <a:t>构造一个分组</a:t>
            </a:r>
            <a:r>
              <a:rPr lang="en-US" altLang="zh-CN" sz="1800" dirty="0" err="1">
                <a:solidFill>
                  <a:schemeClr val="accent2"/>
                </a:solidFill>
                <a:ea typeface="宋体" pitchFamily="2" charset="-122"/>
              </a:rPr>
              <a:t>sendPacket</a:t>
            </a:r>
            <a:r>
              <a:rPr lang="zh-CN" altLang="en-US" sz="1800" dirty="0">
                <a:solidFill>
                  <a:schemeClr val="accent2"/>
                </a:solidFill>
                <a:ea typeface="宋体" pitchFamily="2" charset="-122"/>
              </a:rPr>
              <a:t>，分组包含分组中</a:t>
            </a:r>
            <a:r>
              <a:rPr lang="en-US" altLang="zh-CN" sz="1800" dirty="0">
                <a:solidFill>
                  <a:schemeClr val="accent2"/>
                </a:solidFill>
                <a:ea typeface="宋体" pitchFamily="2" charset="-122"/>
              </a:rPr>
              <a:t>data-to-</a:t>
            </a:r>
            <a:r>
              <a:rPr lang="en-US" altLang="zh-CN" sz="1800" dirty="0" err="1">
                <a:solidFill>
                  <a:schemeClr val="accent2"/>
                </a:solidFill>
                <a:ea typeface="宋体" pitchFamily="2" charset="-122"/>
              </a:rPr>
              <a:t>send,length</a:t>
            </a:r>
            <a:r>
              <a:rPr lang="en-US" altLang="zh-CN" sz="1800" dirty="0">
                <a:solidFill>
                  <a:schemeClr val="accent2"/>
                </a:solidFill>
                <a:ea typeface="宋体" pitchFamily="2" charset="-122"/>
              </a:rPr>
              <a:t>, IP </a:t>
            </a:r>
            <a:r>
              <a:rPr lang="en-US" altLang="zh-CN" sz="1800" dirty="0" err="1">
                <a:solidFill>
                  <a:schemeClr val="accent2"/>
                </a:solidFill>
                <a:ea typeface="宋体" pitchFamily="2" charset="-122"/>
              </a:rPr>
              <a:t>addr</a:t>
            </a:r>
            <a:r>
              <a:rPr lang="en-US" altLang="zh-CN" sz="1800" dirty="0">
                <a:solidFill>
                  <a:schemeClr val="accent2"/>
                </a:solidFill>
                <a:ea typeface="宋体" pitchFamily="2" charset="-122"/>
              </a:rPr>
              <a:t>, port</a:t>
            </a:r>
            <a:endParaRPr lang="en-US" altLang="zh-CN" sz="1800" dirty="0">
              <a:ea typeface="宋体" pitchFamily="2" charset="-122"/>
            </a:endParaRPr>
          </a:p>
        </p:txBody>
      </p:sp>
      <p:sp>
        <p:nvSpPr>
          <p:cNvPr id="99333" name="Text Box 5"/>
          <p:cNvSpPr txBox="1">
            <a:spLocks noChangeArrowheads="1"/>
          </p:cNvSpPr>
          <p:nvPr/>
        </p:nvSpPr>
        <p:spPr bwMode="auto">
          <a:xfrm>
            <a:off x="248920" y="2609850"/>
            <a:ext cx="20116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向服务器发送分组</a:t>
            </a:r>
            <a:endParaRPr lang="zh-CN" altLang="en-US" sz="1800" dirty="0">
              <a:ea typeface="宋体" pitchFamily="2" charset="-122"/>
            </a:endParaRPr>
          </a:p>
        </p:txBody>
      </p:sp>
      <p:sp>
        <p:nvSpPr>
          <p:cNvPr id="99334" name="Text Box 6"/>
          <p:cNvSpPr txBox="1">
            <a:spLocks noChangeArrowheads="1"/>
          </p:cNvSpPr>
          <p:nvPr/>
        </p:nvSpPr>
        <p:spPr bwMode="auto">
          <a:xfrm>
            <a:off x="247333" y="3675063"/>
            <a:ext cx="20116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从服务器接收分组</a:t>
            </a:r>
            <a:endParaRPr lang="zh-CN" altLang="en-US" sz="1800" dirty="0">
              <a:ea typeface="宋体" pitchFamily="2" charset="-122"/>
            </a:endParaRPr>
          </a:p>
        </p:txBody>
      </p:sp>
      <p:sp>
        <p:nvSpPr>
          <p:cNvPr id="99335" name="Freeform 7"/>
          <p:cNvSpPr/>
          <p:nvPr/>
        </p:nvSpPr>
        <p:spPr bwMode="auto">
          <a:xfrm>
            <a:off x="2228850" y="1528763"/>
            <a:ext cx="114300" cy="790575"/>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9336" name="Line 8"/>
          <p:cNvSpPr>
            <a:spLocks noChangeShapeType="1"/>
          </p:cNvSpPr>
          <p:nvPr/>
        </p:nvSpPr>
        <p:spPr bwMode="auto">
          <a:xfrm flipV="1">
            <a:off x="2343150" y="2181225"/>
            <a:ext cx="34290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9337" name="Freeform 9"/>
          <p:cNvSpPr/>
          <p:nvPr/>
        </p:nvSpPr>
        <p:spPr bwMode="auto">
          <a:xfrm>
            <a:off x="2076450" y="2509838"/>
            <a:ext cx="123825" cy="5857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9338" name="Line 10"/>
          <p:cNvSpPr>
            <a:spLocks noChangeShapeType="1"/>
          </p:cNvSpPr>
          <p:nvPr/>
        </p:nvSpPr>
        <p:spPr bwMode="auto">
          <a:xfrm flipV="1">
            <a:off x="2214563" y="2647950"/>
            <a:ext cx="309562" cy="15875"/>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9339" name="Freeform 11"/>
          <p:cNvSpPr/>
          <p:nvPr/>
        </p:nvSpPr>
        <p:spPr bwMode="auto">
          <a:xfrm>
            <a:off x="2095500" y="3605213"/>
            <a:ext cx="123825" cy="5095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9340" name="Line 12"/>
          <p:cNvSpPr>
            <a:spLocks noChangeShapeType="1"/>
          </p:cNvSpPr>
          <p:nvPr/>
        </p:nvSpPr>
        <p:spPr bwMode="auto">
          <a:xfrm flipV="1">
            <a:off x="2233613" y="3924300"/>
            <a:ext cx="2952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6B0B7977-87C2-48C0-A468-D889ED531FA2}" type="slidenum">
              <a:rPr lang="en-US" altLang="zh-CN"/>
              <a:t>103</a:t>
            </a:fld>
            <a:endParaRPr lang="en-US" altLang="zh-CN" dirty="0"/>
          </a:p>
        </p:txBody>
      </p:sp>
      <p:sp>
        <p:nvSpPr>
          <p:cNvPr id="100354" name="Rectangle 2"/>
          <p:cNvSpPr>
            <a:spLocks noGrp="1" noChangeArrowheads="1"/>
          </p:cNvSpPr>
          <p:nvPr>
            <p:ph type="title"/>
          </p:nvPr>
        </p:nvSpPr>
        <p:spPr/>
        <p:txBody>
          <a:bodyPr/>
          <a:lstStyle/>
          <a:p>
            <a:r>
              <a:rPr lang="en-US" altLang="zh-CN" sz="3600" dirty="0">
                <a:ea typeface="宋体" pitchFamily="2" charset="-122"/>
              </a:rPr>
              <a:t>Example: Java server (UDP)</a:t>
            </a:r>
          </a:p>
        </p:txBody>
      </p:sp>
      <p:sp>
        <p:nvSpPr>
          <p:cNvPr id="100355" name="Rectangle 3"/>
          <p:cNvSpPr>
            <a:spLocks noChangeArrowheads="1"/>
          </p:cNvSpPr>
          <p:nvPr/>
        </p:nvSpPr>
        <p:spPr bwMode="auto">
          <a:xfrm>
            <a:off x="2565400" y="1541463"/>
            <a:ext cx="6159500" cy="4613275"/>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java.io</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java.net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class </a:t>
            </a:r>
            <a:r>
              <a:rPr lang="en-US" altLang="zh-CN" sz="1600" dirty="0" err="1">
                <a:latin typeface="Arial" panose="02080604020202020204" pitchFamily="34" charset="0"/>
                <a:ea typeface="宋体" pitchFamily="2" charset="-122"/>
              </a:rPr>
              <a:t>UDPServer</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public static void main(String </a:t>
            </a:r>
            <a:r>
              <a:rPr lang="en-US" altLang="zh-CN" sz="1600" dirty="0" err="1">
                <a:latin typeface="Arial" panose="02080604020202020204" pitchFamily="34" charset="0"/>
                <a:ea typeface="宋体" pitchFamily="2" charset="-122"/>
              </a:rPr>
              <a:t>args</a:t>
            </a:r>
            <a:r>
              <a:rPr lang="en-US" altLang="zh-CN" sz="1600" dirty="0">
                <a:latin typeface="Arial" panose="02080604020202020204" pitchFamily="34" charset="0"/>
                <a:ea typeface="宋体" pitchFamily="2" charset="-122"/>
              </a:rPr>
              <a:t>[]) throws Exception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DatagramSocket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serverSocket</a:t>
            </a:r>
            <a:r>
              <a:rPr lang="en-US" altLang="zh-CN" sz="1600" dirty="0">
                <a:latin typeface="Arial" panose="02080604020202020204" pitchFamily="34" charset="0"/>
                <a:ea typeface="宋体" pitchFamily="2" charset="-122"/>
              </a:rPr>
              <a:t> = new </a:t>
            </a:r>
            <a:r>
              <a:rPr lang="en-US" altLang="zh-CN" sz="1600" dirty="0" err="1">
                <a:latin typeface="Arial" panose="02080604020202020204" pitchFamily="34" charset="0"/>
                <a:ea typeface="宋体" pitchFamily="2" charset="-122"/>
              </a:rPr>
              <a:t>DatagramSocket</a:t>
            </a:r>
            <a:r>
              <a:rPr lang="en-US" altLang="zh-CN" sz="1600" dirty="0">
                <a:latin typeface="Arial" panose="02080604020202020204" pitchFamily="34" charset="0"/>
                <a:ea typeface="宋体" pitchFamily="2" charset="-122"/>
              </a:rPr>
              <a:t>(9876);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byte[] </a:t>
            </a:r>
            <a:r>
              <a:rPr lang="en-US" altLang="zh-CN" sz="1600" dirty="0" err="1">
                <a:latin typeface="Arial" panose="02080604020202020204" pitchFamily="34" charset="0"/>
                <a:ea typeface="宋体" pitchFamily="2" charset="-122"/>
              </a:rPr>
              <a:t>receiveData</a:t>
            </a:r>
            <a:r>
              <a:rPr lang="en-US" altLang="zh-CN" sz="1600" dirty="0">
                <a:latin typeface="Arial" panose="02080604020202020204" pitchFamily="34" charset="0"/>
                <a:ea typeface="宋体" pitchFamily="2" charset="-122"/>
              </a:rPr>
              <a:t> = new byte[1024]; </a:t>
            </a:r>
          </a:p>
          <a:p>
            <a:pPr>
              <a:spcBef>
                <a:spcPct val="0"/>
              </a:spcBef>
              <a:buClrTx/>
              <a:buSzTx/>
              <a:buFontTx/>
              <a:buNone/>
            </a:pPr>
            <a:r>
              <a:rPr lang="en-US" altLang="zh-CN" sz="1600" dirty="0">
                <a:latin typeface="Arial" panose="02080604020202020204" pitchFamily="34" charset="0"/>
                <a:ea typeface="宋体" pitchFamily="2" charset="-122"/>
              </a:rPr>
              <a:t>      byte[] </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 new byte[1024];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while(true)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receivePacket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receiveData</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receiveData.length</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serverSocket.receive</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receivePacket</a:t>
            </a:r>
            <a:r>
              <a:rPr lang="en-US" altLang="zh-CN" sz="1600" dirty="0">
                <a:latin typeface="Arial" panose="02080604020202020204" pitchFamily="34" charset="0"/>
                <a:ea typeface="宋体" pitchFamily="2" charset="-122"/>
              </a:rPr>
              <a:t>);</a:t>
            </a:r>
            <a:r>
              <a:rPr lang="en-US" altLang="zh-CN" dirty="0">
                <a:latin typeface="Comic Sans MS Regular" panose="030F0702030302020204" pitchFamily="66" charset="0"/>
                <a:ea typeface="宋体" pitchFamily="2" charset="-122"/>
              </a:rPr>
              <a:t> </a:t>
            </a:r>
          </a:p>
        </p:txBody>
      </p:sp>
      <p:sp>
        <p:nvSpPr>
          <p:cNvPr id="100356" name="Text Box 4"/>
          <p:cNvSpPr txBox="1">
            <a:spLocks noChangeArrowheads="1"/>
          </p:cNvSpPr>
          <p:nvPr/>
        </p:nvSpPr>
        <p:spPr bwMode="auto">
          <a:xfrm>
            <a:off x="431384" y="2946291"/>
            <a:ext cx="1980029"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sym typeface="+mn-ea"/>
              </a:rPr>
              <a:t>在端口</a:t>
            </a:r>
            <a:r>
              <a:rPr lang="en-US" altLang="zh-CN" sz="1800" dirty="0">
                <a:solidFill>
                  <a:schemeClr val="accent2"/>
                </a:solidFill>
                <a:ea typeface="宋体" pitchFamily="2" charset="-122"/>
                <a:sym typeface="+mn-ea"/>
              </a:rPr>
              <a:t>9876</a:t>
            </a:r>
            <a:r>
              <a:rPr lang="zh-CN" altLang="en-US" sz="1800" dirty="0">
                <a:solidFill>
                  <a:schemeClr val="accent2"/>
                </a:solidFill>
                <a:ea typeface="宋体" pitchFamily="2" charset="-122"/>
              </a:rPr>
              <a:t>构造</a:t>
            </a:r>
            <a:endParaRPr lang="en-US" altLang="zh-CN" sz="1800" dirty="0">
              <a:solidFill>
                <a:schemeClr val="accent2"/>
              </a:solidFill>
              <a:ea typeface="宋体" pitchFamily="2" charset="-122"/>
            </a:endParaRPr>
          </a:p>
          <a:p>
            <a:pPr algn="r">
              <a:spcBef>
                <a:spcPct val="0"/>
              </a:spcBef>
              <a:buClrTx/>
              <a:buSzTx/>
              <a:buFontTx/>
              <a:buNone/>
            </a:pPr>
            <a:r>
              <a:rPr lang="en-US" altLang="zh-CN" sz="1800" dirty="0">
                <a:solidFill>
                  <a:schemeClr val="accent2"/>
                </a:solidFill>
                <a:ea typeface="宋体" pitchFamily="2" charset="-122"/>
              </a:rPr>
              <a:t>datagram socket</a:t>
            </a:r>
            <a:endParaRPr lang="en-US" altLang="zh-CN" sz="1800" dirty="0">
              <a:ea typeface="宋体" pitchFamily="2" charset="-122"/>
            </a:endParaRPr>
          </a:p>
        </p:txBody>
      </p:sp>
      <p:sp>
        <p:nvSpPr>
          <p:cNvPr id="100357" name="Text Box 5"/>
          <p:cNvSpPr txBox="1">
            <a:spLocks noChangeArrowheads="1"/>
          </p:cNvSpPr>
          <p:nvPr/>
        </p:nvSpPr>
        <p:spPr bwMode="auto">
          <a:xfrm>
            <a:off x="589414" y="5015598"/>
            <a:ext cx="1890261" cy="646331"/>
          </a:xfrm>
          <a:prstGeom prst="rect">
            <a:avLst/>
          </a:prstGeom>
          <a:noFill/>
          <a:ln w="9525">
            <a:noFill/>
            <a:miter lim="800000"/>
          </a:ln>
          <a:effectLst/>
        </p:spPr>
        <p:txBody>
          <a:bodyPr wrap="none" anchor="ctr">
            <a:spAutoFit/>
          </a:bodyPr>
          <a:lstStyle/>
          <a:p>
            <a:pPr algn="r">
              <a:spcBef>
                <a:spcPct val="0"/>
              </a:spcBef>
              <a:buClrTx/>
              <a:buSzTx/>
              <a:buFontTx/>
              <a:buNone/>
            </a:pPr>
            <a:r>
              <a:rPr lang="zh-Hans" altLang="en-US" sz="1800" dirty="0">
                <a:solidFill>
                  <a:schemeClr val="accent2"/>
                </a:solidFill>
                <a:ea typeface="宋体" pitchFamily="2" charset="-122"/>
              </a:rPr>
              <a:t>为接收</a:t>
            </a:r>
            <a:r>
              <a:rPr lang="en-US" altLang="zh-Hans" sz="1800" dirty="0">
                <a:solidFill>
                  <a:schemeClr val="accent2"/>
                </a:solidFill>
                <a:ea typeface="宋体" pitchFamily="2" charset="-122"/>
              </a:rPr>
              <a:t>datagram</a:t>
            </a:r>
          </a:p>
          <a:p>
            <a:pPr algn="r">
              <a:spcBef>
                <a:spcPct val="0"/>
              </a:spcBef>
              <a:buClrTx/>
              <a:buSzTx/>
              <a:buFontTx/>
              <a:buNone/>
            </a:pPr>
            <a:r>
              <a:rPr lang="zh-Hans" altLang="en-US" sz="1800">
                <a:solidFill>
                  <a:schemeClr val="accent2"/>
                </a:solidFill>
                <a:ea typeface="宋体" pitchFamily="2" charset="-122"/>
              </a:rPr>
              <a:t>分配空间</a:t>
            </a:r>
            <a:endParaRPr lang="en-US" altLang="zh-CN" sz="1800" dirty="0">
              <a:ea typeface="宋体" pitchFamily="2" charset="-122"/>
            </a:endParaRPr>
          </a:p>
        </p:txBody>
      </p:sp>
      <p:sp>
        <p:nvSpPr>
          <p:cNvPr id="100358" name="Text Box 6"/>
          <p:cNvSpPr txBox="1">
            <a:spLocks noChangeArrowheads="1"/>
          </p:cNvSpPr>
          <p:nvPr/>
        </p:nvSpPr>
        <p:spPr bwMode="auto">
          <a:xfrm>
            <a:off x="1328738" y="5924550"/>
            <a:ext cx="1225550" cy="368300"/>
          </a:xfrm>
          <a:prstGeom prst="rect">
            <a:avLst/>
          </a:prstGeom>
          <a:noFill/>
          <a:ln w="9525">
            <a:noFill/>
            <a:miter lim="800000"/>
          </a:ln>
          <a:effectLst/>
        </p:spPr>
        <p:txBody>
          <a:bodyPr anchor="ctr">
            <a:spAutoFit/>
          </a:bodyPr>
          <a:lstStyle/>
          <a:p>
            <a:pPr algn="r">
              <a:spcBef>
                <a:spcPct val="0"/>
              </a:spcBef>
              <a:buClrTx/>
              <a:buSzTx/>
              <a:buFontTx/>
              <a:buNone/>
            </a:pPr>
            <a:r>
              <a:rPr lang="zh-CN" altLang="en-US" sz="1800" dirty="0">
                <a:solidFill>
                  <a:schemeClr val="accent2"/>
                </a:solidFill>
                <a:ea typeface="宋体" pitchFamily="2" charset="-122"/>
              </a:rPr>
              <a:t>接收分组</a:t>
            </a:r>
            <a:endParaRPr lang="en-US" altLang="zh-CN" sz="1800" dirty="0">
              <a:solidFill>
                <a:schemeClr val="accent2"/>
              </a:solidFill>
              <a:ea typeface="宋体" pitchFamily="2" charset="-122"/>
            </a:endParaRPr>
          </a:p>
        </p:txBody>
      </p:sp>
      <p:sp>
        <p:nvSpPr>
          <p:cNvPr id="100359" name="Freeform 7"/>
          <p:cNvSpPr/>
          <p:nvPr/>
        </p:nvSpPr>
        <p:spPr bwMode="auto">
          <a:xfrm>
            <a:off x="2286000" y="2871788"/>
            <a:ext cx="152400" cy="80010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0360" name="Line 8"/>
          <p:cNvSpPr>
            <a:spLocks noChangeShapeType="1"/>
          </p:cNvSpPr>
          <p:nvPr/>
        </p:nvSpPr>
        <p:spPr bwMode="auto">
          <a:xfrm>
            <a:off x="2457450" y="3405188"/>
            <a:ext cx="419100" cy="4762"/>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0361" name="Freeform 9"/>
          <p:cNvSpPr/>
          <p:nvPr/>
        </p:nvSpPr>
        <p:spPr bwMode="auto">
          <a:xfrm>
            <a:off x="2362200" y="5072063"/>
            <a:ext cx="85725" cy="5476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0362" name="Line 10"/>
          <p:cNvSpPr>
            <a:spLocks noChangeShapeType="1"/>
          </p:cNvSpPr>
          <p:nvPr/>
        </p:nvSpPr>
        <p:spPr bwMode="auto">
          <a:xfrm>
            <a:off x="2471738" y="5407025"/>
            <a:ext cx="604837" cy="12700"/>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0363" name="Freeform 11"/>
          <p:cNvSpPr/>
          <p:nvPr/>
        </p:nvSpPr>
        <p:spPr bwMode="auto">
          <a:xfrm>
            <a:off x="2352675" y="5805488"/>
            <a:ext cx="138113" cy="5857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0364" name="Line 12"/>
          <p:cNvSpPr>
            <a:spLocks noChangeShapeType="1"/>
          </p:cNvSpPr>
          <p:nvPr/>
        </p:nvSpPr>
        <p:spPr bwMode="auto">
          <a:xfrm flipV="1">
            <a:off x="2490788" y="5972175"/>
            <a:ext cx="592137"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8" name="灯片编号占位符 4"/>
          <p:cNvSpPr>
            <a:spLocks noGrp="1"/>
          </p:cNvSpPr>
          <p:nvPr>
            <p:ph type="sldNum" sz="quarter" idx="12"/>
          </p:nvPr>
        </p:nvSpPr>
        <p:spPr/>
        <p:txBody>
          <a:bodyPr/>
          <a:lstStyle/>
          <a:p>
            <a:fld id="{C9AC5ED0-AF90-472E-B717-1D2C2FC2BA73}" type="slidenum">
              <a:rPr lang="en-US" altLang="zh-CN"/>
              <a:t>104</a:t>
            </a:fld>
            <a:endParaRPr lang="en-US" altLang="zh-CN" dirty="0"/>
          </a:p>
        </p:txBody>
      </p:sp>
      <p:sp>
        <p:nvSpPr>
          <p:cNvPr id="101378" name="Rectangle 2"/>
          <p:cNvSpPr>
            <a:spLocks noGrp="1" noChangeArrowheads="1"/>
          </p:cNvSpPr>
          <p:nvPr>
            <p:ph type="title"/>
          </p:nvPr>
        </p:nvSpPr>
        <p:spPr/>
        <p:txBody>
          <a:bodyPr/>
          <a:lstStyle/>
          <a:p>
            <a:r>
              <a:rPr lang="en-US" altLang="zh-CN" sz="3600" dirty="0">
                <a:ea typeface="宋体" pitchFamily="2" charset="-122"/>
              </a:rPr>
              <a:t>Example: Java server (UDP)</a:t>
            </a:r>
          </a:p>
        </p:txBody>
      </p:sp>
      <p:sp>
        <p:nvSpPr>
          <p:cNvPr id="101379" name="Rectangle 3"/>
          <p:cNvSpPr>
            <a:spLocks noChangeArrowheads="1"/>
          </p:cNvSpPr>
          <p:nvPr/>
        </p:nvSpPr>
        <p:spPr bwMode="auto">
          <a:xfrm>
            <a:off x="1851025" y="1173163"/>
            <a:ext cx="6562725" cy="4857750"/>
          </a:xfrm>
          <a:prstGeom prst="rect">
            <a:avLst/>
          </a:prstGeom>
          <a:noFill/>
          <a:ln w="9525">
            <a:noFill/>
            <a:miter lim="800000"/>
          </a:ln>
          <a:effectLst/>
        </p:spPr>
        <p:txBody>
          <a:bodyPr wrap="none" anchor="ctr">
            <a:spAutoFit/>
          </a:bodyPr>
          <a:lstStyle/>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String sentence = new String(</a:t>
            </a:r>
            <a:r>
              <a:rPr lang="en-US" altLang="zh-CN" sz="1600" dirty="0" err="1">
                <a:latin typeface="Arial" panose="02080604020202020204" pitchFamily="34" charset="0"/>
                <a:ea typeface="宋体" pitchFamily="2" charset="-122"/>
              </a:rPr>
              <a:t>receivePacket.getData</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InetAddress</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IPAddress</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receivePacket.getAddress</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int</a:t>
            </a:r>
            <a:r>
              <a:rPr lang="en-US" altLang="zh-CN" sz="1600" dirty="0">
                <a:latin typeface="Arial" panose="02080604020202020204" pitchFamily="34" charset="0"/>
                <a:ea typeface="宋体" pitchFamily="2" charset="-122"/>
              </a:rPr>
              <a:t> port = </a:t>
            </a:r>
            <a:r>
              <a:rPr lang="en-US" altLang="zh-CN" sz="1600" dirty="0" err="1">
                <a:latin typeface="Arial" panose="02080604020202020204" pitchFamily="34" charset="0"/>
                <a:ea typeface="宋体" pitchFamily="2" charset="-122"/>
              </a:rPr>
              <a:t>receivePacket.getPort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String </a:t>
            </a:r>
            <a:r>
              <a:rPr lang="en-US" altLang="zh-CN" sz="1600" dirty="0" err="1">
                <a:latin typeface="Arial" panose="02080604020202020204" pitchFamily="34" charset="0"/>
                <a:ea typeface="宋体" pitchFamily="2" charset="-122"/>
              </a:rPr>
              <a:t>capitalizedSentence</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sentence.toUpperCase</a:t>
            </a:r>
            <a:r>
              <a:rPr lang="en-US" altLang="zh-CN" sz="1600" dirty="0">
                <a:latin typeface="Arial" panose="02080604020202020204" pitchFamily="34" charset="0"/>
                <a:ea typeface="宋体" pitchFamily="2" charset="-122"/>
              </a:rPr>
              <a:t>();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capitalizedSentence.getBytes</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sendPacket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DatagramPacket</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sendData</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sendData.length</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IPAddress</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port);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serverSocket.send</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sendPacket</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a:t>
            </a:r>
            <a:r>
              <a:rPr lang="en-US" altLang="zh-CN" dirty="0">
                <a:latin typeface="Comic Sans MS Regular" panose="030F0702030302020204" pitchFamily="66" charset="0"/>
                <a:ea typeface="宋体" pitchFamily="2" charset="-122"/>
              </a:rPr>
              <a:t>  </a:t>
            </a:r>
          </a:p>
        </p:txBody>
      </p:sp>
      <p:sp>
        <p:nvSpPr>
          <p:cNvPr id="101380" name="Text Box 4"/>
          <p:cNvSpPr txBox="1">
            <a:spLocks noChangeArrowheads="1"/>
          </p:cNvSpPr>
          <p:nvPr/>
        </p:nvSpPr>
        <p:spPr bwMode="auto">
          <a:xfrm>
            <a:off x="127000" y="1872139"/>
            <a:ext cx="2093913" cy="645160"/>
          </a:xfrm>
          <a:prstGeom prst="rect">
            <a:avLst/>
          </a:prstGeom>
          <a:noFill/>
          <a:ln w="9525">
            <a:noFill/>
            <a:miter lim="800000"/>
          </a:ln>
          <a:effectLst/>
        </p:spPr>
        <p:txBody>
          <a:bodyPr anchor="ctr">
            <a:spAutoFit/>
          </a:bodyPr>
          <a:lstStyle/>
          <a:p>
            <a:pPr algn="r">
              <a:spcBef>
                <a:spcPct val="0"/>
              </a:spcBef>
              <a:buClrTx/>
              <a:buSzTx/>
              <a:buFontTx/>
              <a:buNone/>
            </a:pPr>
            <a:r>
              <a:rPr lang="zh-CN" altLang="en-US" sz="1800" dirty="0">
                <a:solidFill>
                  <a:schemeClr val="accent2"/>
                </a:solidFill>
                <a:ea typeface="宋体" pitchFamily="2" charset="-122"/>
              </a:rPr>
              <a:t>或者发送者的</a:t>
            </a:r>
            <a:r>
              <a:rPr lang="en-US" altLang="zh-CN" sz="1800" dirty="0">
                <a:solidFill>
                  <a:schemeClr val="accent2"/>
                </a:solidFill>
                <a:ea typeface="宋体" pitchFamily="2" charset="-122"/>
              </a:rPr>
              <a:t>IP </a:t>
            </a:r>
            <a:r>
              <a:rPr lang="en-US" altLang="zh-CN" sz="1800" dirty="0" err="1">
                <a:solidFill>
                  <a:schemeClr val="accent2"/>
                </a:solidFill>
                <a:ea typeface="宋体" pitchFamily="2" charset="-122"/>
              </a:rPr>
              <a:t>addr</a:t>
            </a:r>
            <a:r>
              <a:rPr lang="en-US" altLang="zh-CN" sz="1800" dirty="0">
                <a:solidFill>
                  <a:schemeClr val="accent2"/>
                </a:solidFill>
                <a:ea typeface="宋体" pitchFamily="2" charset="-122"/>
              </a:rPr>
              <a:t> port #</a:t>
            </a:r>
            <a:endParaRPr lang="en-US" altLang="zh-CN" sz="1800" dirty="0">
              <a:ea typeface="宋体" pitchFamily="2" charset="-122"/>
            </a:endParaRPr>
          </a:p>
        </p:txBody>
      </p:sp>
      <p:sp>
        <p:nvSpPr>
          <p:cNvPr id="101381" name="Freeform 5"/>
          <p:cNvSpPr/>
          <p:nvPr/>
        </p:nvSpPr>
        <p:spPr bwMode="auto">
          <a:xfrm>
            <a:off x="2057400" y="1795463"/>
            <a:ext cx="133350" cy="8143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1382" name="Line 6"/>
          <p:cNvSpPr>
            <a:spLocks noChangeShapeType="1"/>
          </p:cNvSpPr>
          <p:nvPr/>
        </p:nvSpPr>
        <p:spPr bwMode="auto">
          <a:xfrm flipV="1">
            <a:off x="2214563" y="2533650"/>
            <a:ext cx="28575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1383" name="Text Box 7"/>
          <p:cNvSpPr txBox="1">
            <a:spLocks noChangeArrowheads="1"/>
          </p:cNvSpPr>
          <p:nvPr/>
        </p:nvSpPr>
        <p:spPr bwMode="auto">
          <a:xfrm>
            <a:off x="901113" y="4643329"/>
            <a:ext cx="1176925"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向</a:t>
            </a:r>
            <a:r>
              <a:rPr lang="en-US" altLang="zh-CN" sz="1800" dirty="0">
                <a:solidFill>
                  <a:schemeClr val="accent2"/>
                </a:solidFill>
                <a:ea typeface="宋体" pitchFamily="2" charset="-122"/>
              </a:rPr>
              <a:t>Socket</a:t>
            </a:r>
          </a:p>
          <a:p>
            <a:pPr algn="r">
              <a:spcBef>
                <a:spcPct val="0"/>
              </a:spcBef>
              <a:buClrTx/>
              <a:buSzTx/>
              <a:buFontTx/>
              <a:buNone/>
            </a:pPr>
            <a:r>
              <a:rPr lang="zh-CN" altLang="en-US" sz="1800" dirty="0">
                <a:solidFill>
                  <a:schemeClr val="accent2"/>
                </a:solidFill>
                <a:ea typeface="宋体" pitchFamily="2" charset="-122"/>
              </a:rPr>
              <a:t>写入分组</a:t>
            </a:r>
          </a:p>
        </p:txBody>
      </p:sp>
      <p:sp>
        <p:nvSpPr>
          <p:cNvPr id="101384" name="Freeform 8"/>
          <p:cNvSpPr/>
          <p:nvPr/>
        </p:nvSpPr>
        <p:spPr bwMode="auto">
          <a:xfrm>
            <a:off x="1895475" y="4595813"/>
            <a:ext cx="161925" cy="81915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1385" name="Line 9"/>
          <p:cNvSpPr>
            <a:spLocks noChangeShapeType="1"/>
          </p:cNvSpPr>
          <p:nvPr/>
        </p:nvSpPr>
        <p:spPr bwMode="auto">
          <a:xfrm flipV="1">
            <a:off x="2076450" y="4991100"/>
            <a:ext cx="3333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1386" name="Text Box 10"/>
          <p:cNvSpPr txBox="1">
            <a:spLocks noChangeArrowheads="1"/>
          </p:cNvSpPr>
          <p:nvPr/>
        </p:nvSpPr>
        <p:spPr bwMode="auto">
          <a:xfrm>
            <a:off x="3228975" y="5767864"/>
            <a:ext cx="1783080" cy="64516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800" dirty="0">
                <a:solidFill>
                  <a:schemeClr val="accent2"/>
                </a:solidFill>
                <a:ea typeface="宋体" pitchFamily="2" charset="-122"/>
              </a:rPr>
              <a:t>结束整个循环，</a:t>
            </a:r>
          </a:p>
          <a:p>
            <a:pPr>
              <a:spcBef>
                <a:spcPct val="0"/>
              </a:spcBef>
              <a:buClrTx/>
              <a:buSzTx/>
              <a:buFontTx/>
              <a:buNone/>
            </a:pPr>
            <a:r>
              <a:rPr lang="zh-CN" altLang="en-US" sz="1800" dirty="0">
                <a:solidFill>
                  <a:schemeClr val="accent2"/>
                </a:solidFill>
                <a:ea typeface="宋体" pitchFamily="2" charset="-122"/>
              </a:rPr>
              <a:t>并等待其他分组</a:t>
            </a:r>
          </a:p>
        </p:txBody>
      </p:sp>
      <p:sp>
        <p:nvSpPr>
          <p:cNvPr id="101387" name="Freeform 11"/>
          <p:cNvSpPr/>
          <p:nvPr/>
        </p:nvSpPr>
        <p:spPr bwMode="auto">
          <a:xfrm rot="-10815861">
            <a:off x="3209925" y="5622925"/>
            <a:ext cx="160338" cy="912813"/>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1388" name="Line 12"/>
          <p:cNvSpPr>
            <a:spLocks noChangeShapeType="1"/>
          </p:cNvSpPr>
          <p:nvPr/>
        </p:nvSpPr>
        <p:spPr bwMode="auto">
          <a:xfrm flipH="1" flipV="1">
            <a:off x="2562225" y="5295900"/>
            <a:ext cx="647700" cy="60483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1389" name="Line 13"/>
          <p:cNvSpPr>
            <a:spLocks noChangeShapeType="1"/>
          </p:cNvSpPr>
          <p:nvPr/>
        </p:nvSpPr>
        <p:spPr bwMode="auto">
          <a:xfrm flipV="1">
            <a:off x="2205038" y="2095500"/>
            <a:ext cx="28575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101390" name="Text Box 14"/>
          <p:cNvSpPr txBox="1">
            <a:spLocks noChangeArrowheads="1"/>
          </p:cNvSpPr>
          <p:nvPr/>
        </p:nvSpPr>
        <p:spPr bwMode="auto">
          <a:xfrm>
            <a:off x="314008" y="3700145"/>
            <a:ext cx="1783080" cy="64516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创建一个分组并</a:t>
            </a:r>
          </a:p>
          <a:p>
            <a:pPr algn="r">
              <a:spcBef>
                <a:spcPct val="0"/>
              </a:spcBef>
              <a:buClrTx/>
              <a:buSzTx/>
              <a:buFontTx/>
              <a:buNone/>
            </a:pPr>
            <a:r>
              <a:rPr lang="zh-CN" altLang="en-US" sz="1800" dirty="0">
                <a:solidFill>
                  <a:schemeClr val="accent2"/>
                </a:solidFill>
                <a:ea typeface="宋体" pitchFamily="2" charset="-122"/>
              </a:rPr>
              <a:t>发送给客户机</a:t>
            </a:r>
            <a:endParaRPr lang="en-US" altLang="zh-CN" sz="1800" dirty="0">
              <a:ea typeface="宋体" pitchFamily="2" charset="-122"/>
            </a:endParaRPr>
          </a:p>
        </p:txBody>
      </p:sp>
      <p:sp>
        <p:nvSpPr>
          <p:cNvPr id="101391" name="Freeform 15"/>
          <p:cNvSpPr/>
          <p:nvPr/>
        </p:nvSpPr>
        <p:spPr bwMode="auto">
          <a:xfrm>
            <a:off x="1933575" y="3757613"/>
            <a:ext cx="161925" cy="57150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101392" name="Line 16"/>
          <p:cNvSpPr>
            <a:spLocks noChangeShapeType="1"/>
          </p:cNvSpPr>
          <p:nvPr/>
        </p:nvSpPr>
        <p:spPr bwMode="auto">
          <a:xfrm flipV="1">
            <a:off x="2114550" y="4019550"/>
            <a:ext cx="3333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8DA6EBA9-6FA7-4116-B62C-7C16BF07F787}" type="slidenum">
              <a:rPr lang="en-US" altLang="zh-CN"/>
              <a:t>105</a:t>
            </a:fld>
            <a:endParaRPr lang="en-US" altLang="zh-CN" dirty="0"/>
          </a:p>
        </p:txBody>
      </p:sp>
      <p:sp>
        <p:nvSpPr>
          <p:cNvPr id="158722"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158723" name="Rectangle 3"/>
          <p:cNvSpPr>
            <a:spLocks noGrp="1" noChangeArrowheads="1"/>
          </p:cNvSpPr>
          <p:nvPr>
            <p:ph type="body" sz="half" idx="1"/>
          </p:nvPr>
        </p:nvSpPr>
        <p:spPr/>
        <p:txBody>
          <a:bodyPr/>
          <a:lstStyle/>
          <a:p>
            <a:r>
              <a:rPr lang="en-US" altLang="zh-CN" sz="2400" dirty="0">
                <a:ea typeface="宋体" pitchFamily="2" charset="-122"/>
              </a:rPr>
              <a:t>Principles of network applications </a:t>
            </a:r>
          </a:p>
          <a:p>
            <a:pPr lvl="1"/>
            <a:r>
              <a:rPr lang="en-US" altLang="zh-CN" sz="2000" dirty="0">
                <a:ea typeface="宋体" pitchFamily="2" charset="-122"/>
              </a:rPr>
              <a:t>app architectures</a:t>
            </a:r>
          </a:p>
          <a:p>
            <a:pPr lvl="1"/>
            <a:r>
              <a:rPr lang="en-US" altLang="zh-CN" sz="2000" dirty="0">
                <a:ea typeface="宋体" pitchFamily="2" charset="-122"/>
              </a:rPr>
              <a:t>app requirements</a:t>
            </a:r>
          </a:p>
          <a:p>
            <a:r>
              <a:rPr lang="en-US" altLang="zh-CN" sz="2400" dirty="0">
                <a:ea typeface="宋体" pitchFamily="2" charset="-122"/>
              </a:rPr>
              <a:t>Web and HTTP</a:t>
            </a: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158724"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solidFill>
                  <a:srgbClr val="FF0000"/>
                </a:solidFill>
                <a:ea typeface="宋体" pitchFamily="2" charset="-122"/>
              </a:rPr>
              <a:t>Building a Web server</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999DEB89-2308-41BD-8B25-58B33C2DB766}" type="slidenum">
              <a:rPr lang="en-US" altLang="zh-CN"/>
              <a:t>106</a:t>
            </a:fld>
            <a:endParaRPr lang="en-US" altLang="zh-CN" dirty="0"/>
          </a:p>
        </p:txBody>
      </p:sp>
      <p:sp>
        <p:nvSpPr>
          <p:cNvPr id="133122" name="Rectangle 2"/>
          <p:cNvSpPr>
            <a:spLocks noGrp="1" noChangeArrowheads="1"/>
          </p:cNvSpPr>
          <p:nvPr>
            <p:ph type="title"/>
          </p:nvPr>
        </p:nvSpPr>
        <p:spPr/>
        <p:txBody>
          <a:bodyPr/>
          <a:lstStyle/>
          <a:p>
            <a:r>
              <a:rPr lang="zh-CN" altLang="en-US" dirty="0">
                <a:ea typeface="宋体" pitchFamily="2" charset="-122"/>
              </a:rPr>
              <a:t>构建一个简单的</a:t>
            </a:r>
            <a:r>
              <a:rPr lang="en-US" altLang="zh-CN" dirty="0">
                <a:ea typeface="宋体" pitchFamily="2" charset="-122"/>
              </a:rPr>
              <a:t>Web</a:t>
            </a:r>
            <a:r>
              <a:rPr lang="zh-CN" altLang="en-US" dirty="0">
                <a:ea typeface="宋体" pitchFamily="2" charset="-122"/>
              </a:rPr>
              <a:t>服务器</a:t>
            </a:r>
            <a:endParaRPr lang="en-US" altLang="zh-CN" dirty="0">
              <a:ea typeface="宋体" pitchFamily="2" charset="-122"/>
            </a:endParaRPr>
          </a:p>
        </p:txBody>
      </p:sp>
      <p:sp>
        <p:nvSpPr>
          <p:cNvPr id="133123" name="Rectangle 3"/>
          <p:cNvSpPr>
            <a:spLocks noGrp="1" noChangeArrowheads="1"/>
          </p:cNvSpPr>
          <p:nvPr>
            <p:ph type="body" sz="half" idx="1"/>
          </p:nvPr>
        </p:nvSpPr>
        <p:spPr>
          <a:xfrm>
            <a:off x="533400" y="1600200"/>
            <a:ext cx="3968750" cy="4648200"/>
          </a:xfrm>
        </p:spPr>
        <p:txBody>
          <a:bodyPr/>
          <a:lstStyle/>
          <a:p>
            <a:r>
              <a:rPr lang="en-US" altLang="zh-CN" sz="2400" dirty="0">
                <a:ea typeface="宋体" pitchFamily="2" charset="-122"/>
              </a:rPr>
              <a:t>handles one HTTP request</a:t>
            </a:r>
          </a:p>
          <a:p>
            <a:r>
              <a:rPr lang="en-US" altLang="zh-CN" sz="2400" dirty="0">
                <a:ea typeface="宋体" pitchFamily="2" charset="-122"/>
              </a:rPr>
              <a:t>accepts the  request</a:t>
            </a:r>
          </a:p>
          <a:p>
            <a:r>
              <a:rPr lang="en-US" altLang="zh-CN" sz="2400" dirty="0">
                <a:ea typeface="宋体" pitchFamily="2" charset="-122"/>
              </a:rPr>
              <a:t>parses header</a:t>
            </a:r>
          </a:p>
          <a:p>
            <a:r>
              <a:rPr lang="en-US" altLang="zh-CN" sz="2400" dirty="0">
                <a:ea typeface="宋体" pitchFamily="2" charset="-122"/>
              </a:rPr>
              <a:t>obtains requested file from server’s file system</a:t>
            </a:r>
          </a:p>
          <a:p>
            <a:r>
              <a:rPr lang="en-US" altLang="zh-CN" sz="2400" dirty="0">
                <a:ea typeface="宋体" pitchFamily="2" charset="-122"/>
              </a:rPr>
              <a:t>creates HTTP response message:</a:t>
            </a:r>
          </a:p>
          <a:p>
            <a:pPr lvl="1"/>
            <a:r>
              <a:rPr lang="en-US" altLang="zh-CN" sz="2000" dirty="0">
                <a:ea typeface="宋体" pitchFamily="2" charset="-122"/>
              </a:rPr>
              <a:t>header lines + file</a:t>
            </a:r>
          </a:p>
          <a:p>
            <a:r>
              <a:rPr lang="en-US" altLang="zh-CN" sz="2400" dirty="0">
                <a:ea typeface="宋体" pitchFamily="2" charset="-122"/>
              </a:rPr>
              <a:t>sends response to client</a:t>
            </a:r>
          </a:p>
        </p:txBody>
      </p:sp>
      <p:sp>
        <p:nvSpPr>
          <p:cNvPr id="133124" name="Rectangle 4"/>
          <p:cNvSpPr>
            <a:spLocks noGrp="1" noChangeArrowheads="1"/>
          </p:cNvSpPr>
          <p:nvPr>
            <p:ph type="body" sz="half" idx="2"/>
          </p:nvPr>
        </p:nvSpPr>
        <p:spPr>
          <a:xfrm>
            <a:off x="4727575" y="1574800"/>
            <a:ext cx="3810000" cy="4648200"/>
          </a:xfrm>
        </p:spPr>
        <p:txBody>
          <a:bodyPr/>
          <a:lstStyle/>
          <a:p>
            <a:r>
              <a:rPr lang="en-US" altLang="zh-CN" sz="2400" dirty="0">
                <a:ea typeface="宋体" pitchFamily="2" charset="-122"/>
              </a:rPr>
              <a:t>after creating server, you can request file using a browser (e.g., IE explorer)</a:t>
            </a:r>
          </a:p>
          <a:p>
            <a:r>
              <a:rPr lang="en-US" altLang="zh-CN" sz="2400" dirty="0">
                <a:ea typeface="宋体" pitchFamily="2" charset="-122"/>
              </a:rPr>
              <a:t>see  text for details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C959F2CC-2BC0-47A4-94D1-B6A776A1703D}" type="slidenum">
              <a:rPr lang="en-US" altLang="zh-CN"/>
              <a:t>107</a:t>
            </a:fld>
            <a:endParaRPr lang="en-US" altLang="zh-CN" dirty="0"/>
          </a:p>
        </p:txBody>
      </p:sp>
      <p:sp>
        <p:nvSpPr>
          <p:cNvPr id="102402" name="Rectangle 2"/>
          <p:cNvSpPr>
            <a:spLocks noGrp="1" noChangeArrowheads="1"/>
          </p:cNvSpPr>
          <p:nvPr>
            <p:ph type="title"/>
          </p:nvPr>
        </p:nvSpPr>
        <p:spPr>
          <a:xfrm>
            <a:off x="506413" y="0"/>
            <a:ext cx="7772400" cy="1014413"/>
          </a:xfrm>
        </p:spPr>
        <p:txBody>
          <a:bodyPr/>
          <a:lstStyle/>
          <a:p>
            <a:r>
              <a:rPr lang="zh-Hans" altLang="en-US" dirty="0">
                <a:ea typeface="宋体" pitchFamily="2" charset="-122"/>
              </a:rPr>
              <a:t>总结</a:t>
            </a:r>
            <a:endParaRPr lang="en-US" altLang="zh-CN" dirty="0">
              <a:ea typeface="宋体" pitchFamily="2" charset="-122"/>
            </a:endParaRPr>
          </a:p>
        </p:txBody>
      </p:sp>
      <p:sp>
        <p:nvSpPr>
          <p:cNvPr id="102403" name="Rectangle 3"/>
          <p:cNvSpPr>
            <a:spLocks noGrp="1" noChangeArrowheads="1"/>
          </p:cNvSpPr>
          <p:nvPr>
            <p:ph type="body" sz="half" idx="1"/>
          </p:nvPr>
        </p:nvSpPr>
        <p:spPr>
          <a:xfrm>
            <a:off x="582613" y="1655762"/>
            <a:ext cx="4171950" cy="4635707"/>
          </a:xfrm>
        </p:spPr>
        <p:txBody>
          <a:bodyPr/>
          <a:lstStyle/>
          <a:p>
            <a:r>
              <a:rPr lang="zh-Hans" altLang="en-US" sz="2400" dirty="0">
                <a:ea typeface="宋体" pitchFamily="2" charset="-122"/>
              </a:rPr>
              <a:t>网络应用体系结构</a:t>
            </a:r>
            <a:endParaRPr lang="en-US" altLang="zh-CN" sz="2400" dirty="0">
              <a:ea typeface="宋体" pitchFamily="2" charset="-122"/>
            </a:endParaRPr>
          </a:p>
          <a:p>
            <a:pPr lvl="1"/>
            <a:r>
              <a:rPr lang="en-US" altLang="zh-CN" sz="2000" dirty="0">
                <a:ea typeface="宋体" pitchFamily="2" charset="-122"/>
              </a:rPr>
              <a:t>client-server</a:t>
            </a:r>
          </a:p>
          <a:p>
            <a:pPr lvl="1"/>
            <a:r>
              <a:rPr lang="en-US" altLang="zh-CN" sz="2000" dirty="0">
                <a:ea typeface="宋体" pitchFamily="2" charset="-122"/>
              </a:rPr>
              <a:t>P2P</a:t>
            </a:r>
          </a:p>
          <a:p>
            <a:pPr lvl="1"/>
            <a:r>
              <a:rPr lang="en-US" altLang="zh-CN" sz="2000" dirty="0">
                <a:ea typeface="宋体" pitchFamily="2" charset="-122"/>
              </a:rPr>
              <a:t>hybrid</a:t>
            </a:r>
          </a:p>
          <a:p>
            <a:r>
              <a:rPr lang="zh-Hans" altLang="en-US" sz="2400" dirty="0">
                <a:ea typeface="宋体" pitchFamily="2" charset="-122"/>
              </a:rPr>
              <a:t>网络应用对传输服务的需求</a:t>
            </a:r>
            <a:r>
              <a:rPr lang="en-US" altLang="zh-CN" sz="2400" dirty="0">
                <a:ea typeface="宋体" pitchFamily="2" charset="-122"/>
              </a:rPr>
              <a:t>:</a:t>
            </a:r>
          </a:p>
          <a:p>
            <a:pPr lvl="1"/>
            <a:r>
              <a:rPr lang="zh-Hans" altLang="en-US" sz="2000" dirty="0">
                <a:ea typeface="宋体" pitchFamily="2" charset="-122"/>
              </a:rPr>
              <a:t>可靠性，带宽，延迟</a:t>
            </a:r>
            <a:endParaRPr lang="en-US" altLang="zh-CN" sz="2000" dirty="0">
              <a:ea typeface="宋体" pitchFamily="2" charset="-122"/>
            </a:endParaRPr>
          </a:p>
          <a:p>
            <a:r>
              <a:rPr lang="en-US" altLang="zh-CN" sz="2400" dirty="0">
                <a:ea typeface="宋体" pitchFamily="2" charset="-122"/>
              </a:rPr>
              <a:t>Internet</a:t>
            </a:r>
            <a:r>
              <a:rPr lang="zh-Hans" altLang="en-US" sz="2400" dirty="0">
                <a:ea typeface="宋体" pitchFamily="2" charset="-122"/>
              </a:rPr>
              <a:t>传输服务模型</a:t>
            </a:r>
            <a:r>
              <a:rPr lang="en-US" altLang="zh-Hans" sz="2400" dirty="0">
                <a:ea typeface="宋体" pitchFamily="2" charset="-122"/>
              </a:rPr>
              <a:t>:</a:t>
            </a:r>
            <a:endParaRPr lang="en-US" altLang="zh-CN" sz="2400" dirty="0">
              <a:ea typeface="宋体" pitchFamily="2" charset="-122"/>
            </a:endParaRPr>
          </a:p>
          <a:p>
            <a:pPr lvl="1"/>
            <a:r>
              <a:rPr lang="zh-Hans" altLang="en-US" sz="2000" dirty="0">
                <a:ea typeface="宋体" pitchFamily="2" charset="-122"/>
              </a:rPr>
              <a:t>面向连接</a:t>
            </a:r>
            <a:r>
              <a:rPr lang="en-US" altLang="zh-CN" sz="2000" dirty="0">
                <a:ea typeface="宋体" pitchFamily="2" charset="-122"/>
              </a:rPr>
              <a:t>, </a:t>
            </a:r>
            <a:r>
              <a:rPr lang="zh-Hans" altLang="en-US" sz="2000" dirty="0">
                <a:ea typeface="宋体" pitchFamily="2" charset="-122"/>
              </a:rPr>
              <a:t>可靠</a:t>
            </a:r>
            <a:r>
              <a:rPr lang="en-US" altLang="zh-CN" sz="2000" dirty="0">
                <a:ea typeface="宋体" pitchFamily="2" charset="-122"/>
              </a:rPr>
              <a:t>: TCP</a:t>
            </a:r>
          </a:p>
          <a:p>
            <a:pPr lvl="1"/>
            <a:r>
              <a:rPr lang="zh-Hans" altLang="en-US" sz="2000" dirty="0">
                <a:ea typeface="宋体" pitchFamily="2" charset="-122"/>
              </a:rPr>
              <a:t>不可靠</a:t>
            </a:r>
            <a:r>
              <a:rPr lang="en-US" altLang="zh-CN" sz="2000" dirty="0">
                <a:ea typeface="宋体" pitchFamily="2" charset="-122"/>
              </a:rPr>
              <a:t>, </a:t>
            </a:r>
            <a:r>
              <a:rPr lang="zh-Hans" altLang="en-US" sz="2000" dirty="0">
                <a:ea typeface="宋体" pitchFamily="2" charset="-122"/>
              </a:rPr>
              <a:t>报文段</a:t>
            </a:r>
            <a:r>
              <a:rPr lang="en-US" altLang="zh-CN" sz="2000" dirty="0">
                <a:ea typeface="宋体" pitchFamily="2" charset="-122"/>
              </a:rPr>
              <a:t>: UDP</a:t>
            </a:r>
          </a:p>
        </p:txBody>
      </p:sp>
      <p:sp>
        <p:nvSpPr>
          <p:cNvPr id="102404" name="Rectangle 4"/>
          <p:cNvSpPr>
            <a:spLocks noGrp="1" noChangeArrowheads="1"/>
          </p:cNvSpPr>
          <p:nvPr>
            <p:ph type="body" sz="half" idx="2"/>
          </p:nvPr>
        </p:nvSpPr>
        <p:spPr>
          <a:xfrm>
            <a:off x="500063" y="952500"/>
            <a:ext cx="7581900" cy="676275"/>
          </a:xfrm>
        </p:spPr>
        <p:txBody>
          <a:bodyPr/>
          <a:lstStyle/>
          <a:p>
            <a:pPr>
              <a:buFont typeface="ZapfDingbats" pitchFamily="82" charset="2"/>
              <a:buNone/>
            </a:pPr>
            <a:r>
              <a:rPr lang="zh-CN" altLang="en-US" dirty="0">
                <a:solidFill>
                  <a:srgbClr val="FF0000"/>
                </a:solidFill>
                <a:ea typeface="宋体" pitchFamily="2" charset="-122"/>
              </a:rPr>
              <a:t>大功告成</a:t>
            </a:r>
            <a:r>
              <a:rPr lang="en-US" altLang="zh-CN" dirty="0">
                <a:solidFill>
                  <a:srgbClr val="FF0000"/>
                </a:solidFill>
                <a:ea typeface="宋体" pitchFamily="2" charset="-122"/>
              </a:rPr>
              <a:t>!</a:t>
            </a:r>
            <a:endParaRPr lang="en-US" altLang="zh-CN" dirty="0">
              <a:ea typeface="宋体" pitchFamily="2" charset="-122"/>
            </a:endParaRPr>
          </a:p>
        </p:txBody>
      </p:sp>
      <p:sp>
        <p:nvSpPr>
          <p:cNvPr id="102405" name="Rectangle 5"/>
          <p:cNvSpPr>
            <a:spLocks noChangeArrowheads="1"/>
          </p:cNvSpPr>
          <p:nvPr/>
        </p:nvSpPr>
        <p:spPr bwMode="auto">
          <a:xfrm>
            <a:off x="4978400" y="1582738"/>
            <a:ext cx="3962400" cy="3676650"/>
          </a:xfrm>
          <a:prstGeom prst="rect">
            <a:avLst/>
          </a:prstGeom>
          <a:noFill/>
          <a:ln w="9525">
            <a:noFill/>
            <a:miter lim="800000"/>
          </a:ln>
          <a:effectLst/>
        </p:spPr>
        <p:txBody>
          <a:bodyPr/>
          <a:lstStyle/>
          <a:p>
            <a:pPr marL="342900" indent="-342900">
              <a:buFont typeface="ZapfDingbats" pitchFamily="82" charset="2"/>
              <a:buChar char="r"/>
            </a:pPr>
            <a:r>
              <a:rPr lang="zh-Hans" altLang="en-US" dirty="0">
                <a:ea typeface="宋体" pitchFamily="2" charset="-122"/>
              </a:rPr>
              <a:t>应用层协议</a:t>
            </a:r>
            <a:r>
              <a:rPr lang="en-US" altLang="zh-CN" dirty="0">
                <a:ea typeface="宋体" pitchFamily="2" charset="-122"/>
              </a:rPr>
              <a:t>:</a:t>
            </a:r>
          </a:p>
          <a:p>
            <a:pPr marL="742950" lvl="1" indent="-285750">
              <a:buSzPct val="75000"/>
              <a:buFont typeface="Wingdings" panose="05000000000000000000" pitchFamily="2" charset="2"/>
              <a:buChar char="v"/>
            </a:pPr>
            <a:r>
              <a:rPr lang="en-US" altLang="zh-CN" sz="2000" dirty="0">
                <a:ea typeface="宋体" pitchFamily="2" charset="-122"/>
              </a:rPr>
              <a:t>HTTP</a:t>
            </a:r>
          </a:p>
          <a:p>
            <a:pPr marL="742950" lvl="1" indent="-285750">
              <a:buSzPct val="75000"/>
              <a:buFont typeface="Wingdings" panose="05000000000000000000" pitchFamily="2" charset="2"/>
              <a:buChar char="v"/>
            </a:pPr>
            <a:r>
              <a:rPr lang="en-US" altLang="zh-CN" sz="2000" dirty="0">
                <a:ea typeface="宋体" pitchFamily="2" charset="-122"/>
              </a:rPr>
              <a:t>FTP</a:t>
            </a:r>
          </a:p>
          <a:p>
            <a:pPr marL="742950" lvl="1" indent="-285750">
              <a:buSzPct val="75000"/>
              <a:buFont typeface="Wingdings" panose="05000000000000000000" pitchFamily="2" charset="2"/>
              <a:buChar char="v"/>
            </a:pPr>
            <a:r>
              <a:rPr lang="en-US" altLang="zh-CN" sz="2000" dirty="0">
                <a:ea typeface="宋体" pitchFamily="2" charset="-122"/>
              </a:rPr>
              <a:t>SMTP, POP, IMAP</a:t>
            </a:r>
          </a:p>
          <a:p>
            <a:pPr marL="742950" lvl="1" indent="-285750">
              <a:buSzPct val="75000"/>
              <a:buFont typeface="Wingdings" panose="05000000000000000000" pitchFamily="2" charset="2"/>
              <a:buChar char="v"/>
            </a:pPr>
            <a:r>
              <a:rPr lang="en-US" altLang="zh-CN" sz="2000" dirty="0">
                <a:ea typeface="宋体" pitchFamily="2" charset="-122"/>
              </a:rPr>
              <a:t>DNS</a:t>
            </a:r>
          </a:p>
          <a:p>
            <a:pPr marL="342900" indent="-342900">
              <a:buFont typeface="ZapfDingbats" pitchFamily="82" charset="2"/>
              <a:buChar char="r"/>
            </a:pPr>
            <a:r>
              <a:rPr lang="en-US" altLang="zh-CN" dirty="0">
                <a:ea typeface="宋体" pitchFamily="2" charset="-122"/>
              </a:rPr>
              <a:t>Socket</a:t>
            </a:r>
            <a:r>
              <a:rPr lang="zh-Hans" altLang="en-US" dirty="0">
                <a:ea typeface="宋体" pitchFamily="2" charset="-122"/>
              </a:rPr>
              <a:t>编程</a:t>
            </a:r>
            <a:endParaRPr lang="en-US" altLang="zh-CN" dirty="0">
              <a:ea typeface="宋体"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1F481E90-F21E-4AA7-907E-8E191E39BE42}" type="slidenum">
              <a:rPr lang="en-US" altLang="zh-CN"/>
              <a:t>108</a:t>
            </a:fld>
            <a:endParaRPr lang="en-US" altLang="zh-CN" dirty="0"/>
          </a:p>
        </p:txBody>
      </p:sp>
      <p:sp>
        <p:nvSpPr>
          <p:cNvPr id="103426" name="Rectangle 2"/>
          <p:cNvSpPr>
            <a:spLocks noGrp="1" noChangeArrowheads="1"/>
          </p:cNvSpPr>
          <p:nvPr>
            <p:ph type="title"/>
          </p:nvPr>
        </p:nvSpPr>
        <p:spPr/>
        <p:txBody>
          <a:bodyPr/>
          <a:lstStyle/>
          <a:p>
            <a:r>
              <a:rPr lang="zh-Hans" altLang="en-US" dirty="0">
                <a:ea typeface="宋体" pitchFamily="2" charset="-122"/>
              </a:rPr>
              <a:t>总结</a:t>
            </a:r>
            <a:endParaRPr lang="en-US" altLang="zh-CN" dirty="0">
              <a:ea typeface="宋体" pitchFamily="2" charset="-122"/>
            </a:endParaRPr>
          </a:p>
        </p:txBody>
      </p:sp>
      <p:sp>
        <p:nvSpPr>
          <p:cNvPr id="103427" name="Rectangle 3"/>
          <p:cNvSpPr>
            <a:spLocks noGrp="1" noChangeArrowheads="1"/>
          </p:cNvSpPr>
          <p:nvPr>
            <p:ph type="body" sz="half" idx="1"/>
          </p:nvPr>
        </p:nvSpPr>
        <p:spPr>
          <a:xfrm>
            <a:off x="495300" y="2162175"/>
            <a:ext cx="3810000" cy="3676650"/>
          </a:xfrm>
        </p:spPr>
        <p:txBody>
          <a:bodyPr/>
          <a:lstStyle/>
          <a:p>
            <a:r>
              <a:rPr lang="en-US" altLang="zh-CN" sz="2400" dirty="0">
                <a:ea typeface="宋体" pitchFamily="2" charset="-122"/>
              </a:rPr>
              <a:t>typical request/reply message exchange:</a:t>
            </a:r>
          </a:p>
          <a:p>
            <a:pPr lvl="1"/>
            <a:r>
              <a:rPr lang="zh-Hans" altLang="en-US" sz="2000" dirty="0">
                <a:ea typeface="宋体" pitchFamily="2" charset="-122"/>
              </a:rPr>
              <a:t>客户端请求信息或者服务</a:t>
            </a:r>
            <a:endParaRPr lang="en-US" altLang="zh-CN" sz="2000" dirty="0">
              <a:ea typeface="宋体" pitchFamily="2" charset="-122"/>
            </a:endParaRPr>
          </a:p>
          <a:p>
            <a:pPr lvl="1"/>
            <a:r>
              <a:rPr lang="zh-CN" altLang="en-US" sz="2000" dirty="0">
                <a:ea typeface="宋体" pitchFamily="2" charset="-122"/>
              </a:rPr>
              <a:t>服务器响应数据，状态码</a:t>
            </a:r>
            <a:endParaRPr lang="en-US" altLang="zh-CN" sz="2000" dirty="0">
              <a:ea typeface="宋体" pitchFamily="2" charset="-122"/>
            </a:endParaRPr>
          </a:p>
          <a:p>
            <a:r>
              <a:rPr lang="zh-Hans" altLang="en-US" sz="2400" dirty="0">
                <a:ea typeface="宋体" pitchFamily="2" charset="-122"/>
              </a:rPr>
              <a:t>消息格式</a:t>
            </a:r>
            <a:r>
              <a:rPr lang="en-US" altLang="zh-CN" sz="2400" dirty="0">
                <a:ea typeface="宋体" pitchFamily="2" charset="-122"/>
              </a:rPr>
              <a:t>:</a:t>
            </a:r>
          </a:p>
          <a:p>
            <a:pPr lvl="1"/>
            <a:r>
              <a:rPr lang="en-US" altLang="zh-CN" sz="2000" dirty="0">
                <a:ea typeface="宋体" pitchFamily="2" charset="-122"/>
              </a:rPr>
              <a:t>headers:</a:t>
            </a:r>
            <a:r>
              <a:rPr lang="zh-CN" altLang="en-US" sz="2000" dirty="0">
                <a:ea typeface="宋体" pitchFamily="2" charset="-122"/>
              </a:rPr>
              <a:t>提供有关数据信息的字段</a:t>
            </a:r>
            <a:endParaRPr lang="en-US" altLang="zh-CN" sz="2000" dirty="0">
              <a:ea typeface="宋体" pitchFamily="2" charset="-122"/>
            </a:endParaRPr>
          </a:p>
          <a:p>
            <a:pPr lvl="1"/>
            <a:r>
              <a:rPr lang="en-US" altLang="zh-CN" sz="2000" dirty="0">
                <a:ea typeface="宋体" pitchFamily="2" charset="-122"/>
              </a:rPr>
              <a:t>data: </a:t>
            </a:r>
            <a:r>
              <a:rPr lang="zh-Hans" altLang="en-US" sz="2000" dirty="0">
                <a:ea typeface="宋体" pitchFamily="2" charset="-122"/>
              </a:rPr>
              <a:t>传递的信息</a:t>
            </a:r>
            <a:endParaRPr lang="en-US" altLang="zh-CN" sz="2000" dirty="0">
              <a:ea typeface="宋体" pitchFamily="2" charset="-122"/>
            </a:endParaRPr>
          </a:p>
        </p:txBody>
      </p:sp>
      <p:sp>
        <p:nvSpPr>
          <p:cNvPr id="103428" name="Rectangle 4"/>
          <p:cNvSpPr>
            <a:spLocks noGrp="1" noChangeArrowheads="1"/>
          </p:cNvSpPr>
          <p:nvPr>
            <p:ph type="body" sz="half" idx="2"/>
          </p:nvPr>
        </p:nvSpPr>
        <p:spPr>
          <a:xfrm>
            <a:off x="552450" y="1390650"/>
            <a:ext cx="7581900" cy="676275"/>
          </a:xfrm>
        </p:spPr>
        <p:txBody>
          <a:bodyPr/>
          <a:lstStyle/>
          <a:p>
            <a:pPr>
              <a:buFont typeface="ZapfDingbats" pitchFamily="82" charset="2"/>
              <a:buNone/>
            </a:pPr>
            <a:r>
              <a:rPr lang="en-US" altLang="zh-CN" u="sng" dirty="0">
                <a:solidFill>
                  <a:srgbClr val="FF0000"/>
                </a:solidFill>
                <a:ea typeface="宋体" pitchFamily="2" charset="-122"/>
              </a:rPr>
              <a:t>Most importantly:</a:t>
            </a:r>
            <a:r>
              <a:rPr lang="en-US" altLang="zh-CN" dirty="0">
                <a:solidFill>
                  <a:srgbClr val="FF0000"/>
                </a:solidFill>
                <a:ea typeface="宋体" pitchFamily="2" charset="-122"/>
              </a:rPr>
              <a:t> learned about protocols</a:t>
            </a:r>
            <a:endParaRPr lang="en-US" altLang="zh-CN" dirty="0">
              <a:ea typeface="宋体" pitchFamily="2" charset="-122"/>
            </a:endParaRPr>
          </a:p>
        </p:txBody>
      </p:sp>
      <p:sp>
        <p:nvSpPr>
          <p:cNvPr id="103429" name="Rectangle 5"/>
          <p:cNvSpPr>
            <a:spLocks noChangeArrowheads="1"/>
          </p:cNvSpPr>
          <p:nvPr/>
        </p:nvSpPr>
        <p:spPr bwMode="auto">
          <a:xfrm>
            <a:off x="4667250" y="2400300"/>
            <a:ext cx="3962400" cy="3676650"/>
          </a:xfrm>
          <a:prstGeom prst="rect">
            <a:avLst/>
          </a:prstGeom>
          <a:noFill/>
          <a:ln w="9525">
            <a:noFill/>
            <a:miter lim="800000"/>
          </a:ln>
          <a:effectLst/>
        </p:spPr>
        <p:txBody>
          <a:bodyPr/>
          <a:lstStyle/>
          <a:p>
            <a:pPr marL="342900" indent="-342900">
              <a:buFont typeface="ZapfDingbats" pitchFamily="82" charset="2"/>
              <a:buChar char="r"/>
            </a:pPr>
            <a:r>
              <a:rPr lang="en-US" altLang="zh-CN" sz="2000" dirty="0">
                <a:ea typeface="宋体" pitchFamily="2" charset="-122"/>
              </a:rPr>
              <a:t>control vs. data </a:t>
            </a:r>
            <a:r>
              <a:rPr lang="en-US" altLang="zh-CN" sz="2000" dirty="0" err="1">
                <a:ea typeface="宋体" pitchFamily="2" charset="-122"/>
              </a:rPr>
              <a:t>msgs</a:t>
            </a:r>
            <a:endParaRPr lang="en-US" altLang="zh-CN" sz="2000" dirty="0">
              <a:ea typeface="宋体" pitchFamily="2" charset="-122"/>
            </a:endParaRPr>
          </a:p>
          <a:p>
            <a:pPr marL="742950" lvl="1" indent="-285750">
              <a:buSzPct val="75000"/>
              <a:buFont typeface="Wingdings" panose="05000000000000000000" pitchFamily="2" charset="2"/>
              <a:buChar char="v"/>
            </a:pPr>
            <a:r>
              <a:rPr lang="en-US" altLang="zh-CN" sz="2000" dirty="0">
                <a:ea typeface="宋体" pitchFamily="2" charset="-122"/>
              </a:rPr>
              <a:t>in-band, out-of-band</a:t>
            </a:r>
          </a:p>
          <a:p>
            <a:pPr marL="342900" indent="-342900">
              <a:buFont typeface="ZapfDingbats" pitchFamily="82" charset="2"/>
              <a:buChar char="r"/>
            </a:pPr>
            <a:r>
              <a:rPr lang="zh-Hans" altLang="en-US" sz="2000" dirty="0">
                <a:ea typeface="宋体" pitchFamily="2" charset="-122"/>
              </a:rPr>
              <a:t>集中式</a:t>
            </a:r>
            <a:r>
              <a:rPr lang="en-US" altLang="zh-CN" sz="2000" dirty="0">
                <a:ea typeface="宋体" pitchFamily="2" charset="-122"/>
              </a:rPr>
              <a:t> vs. </a:t>
            </a:r>
            <a:r>
              <a:rPr lang="zh-Hans" altLang="en-US" sz="2000" dirty="0">
                <a:ea typeface="宋体" pitchFamily="2" charset="-122"/>
              </a:rPr>
              <a:t>分布式</a:t>
            </a:r>
            <a:r>
              <a:rPr lang="en-US" altLang="zh-CN" sz="2000" dirty="0">
                <a:ea typeface="宋体" pitchFamily="2" charset="-122"/>
              </a:rPr>
              <a:t> </a:t>
            </a:r>
          </a:p>
          <a:p>
            <a:pPr marL="342900" indent="-342900">
              <a:buFont typeface="ZapfDingbats" pitchFamily="82" charset="2"/>
              <a:buChar char="r"/>
            </a:pPr>
            <a:r>
              <a:rPr lang="zh-Hans" altLang="en-US" sz="2000" dirty="0">
                <a:ea typeface="宋体" pitchFamily="2" charset="-122"/>
              </a:rPr>
              <a:t>无状态的</a:t>
            </a:r>
            <a:r>
              <a:rPr lang="en-US" altLang="zh-CN" sz="2000" dirty="0">
                <a:ea typeface="宋体" pitchFamily="2" charset="-122"/>
              </a:rPr>
              <a:t> vs. </a:t>
            </a:r>
            <a:r>
              <a:rPr lang="zh-Hans" altLang="en-US" sz="2000" dirty="0">
                <a:ea typeface="宋体" pitchFamily="2" charset="-122"/>
              </a:rPr>
              <a:t>有状态的</a:t>
            </a:r>
            <a:endParaRPr lang="en-US" altLang="zh-CN" sz="2000" dirty="0">
              <a:ea typeface="宋体" pitchFamily="2" charset="-122"/>
            </a:endParaRPr>
          </a:p>
          <a:p>
            <a:pPr marL="342900" indent="-342900">
              <a:buFont typeface="ZapfDingbats" pitchFamily="82" charset="2"/>
              <a:buChar char="r"/>
            </a:pPr>
            <a:r>
              <a:rPr lang="zh-Hans" altLang="en-US" sz="2000" dirty="0">
                <a:ea typeface="宋体" pitchFamily="2" charset="-122"/>
              </a:rPr>
              <a:t>可靠的</a:t>
            </a:r>
            <a:r>
              <a:rPr lang="en-US" altLang="zh-CN" sz="2000" dirty="0">
                <a:ea typeface="宋体" pitchFamily="2" charset="-122"/>
              </a:rPr>
              <a:t> vs. </a:t>
            </a:r>
            <a:r>
              <a:rPr lang="zh-Hans" altLang="en-US" sz="2000" dirty="0">
                <a:ea typeface="宋体" pitchFamily="2" charset="-122"/>
              </a:rPr>
              <a:t>不可靠的信息传递</a:t>
            </a:r>
            <a:r>
              <a:rPr lang="en-US" altLang="zh-CN" sz="2000" dirty="0">
                <a:ea typeface="宋体" pitchFamily="2" charset="-122"/>
              </a:rPr>
              <a:t> </a:t>
            </a:r>
          </a:p>
          <a:p>
            <a:pPr marL="342900" indent="-342900">
              <a:buFont typeface="ZapfDingbats" pitchFamily="82" charset="2"/>
              <a:buChar char="r"/>
            </a:pPr>
            <a:r>
              <a:rPr lang="zh-CN" altLang="en-US" sz="2000" dirty="0">
                <a:ea typeface="宋体" pitchFamily="2" charset="-122"/>
              </a:rPr>
              <a:t>“网络边缘的复杂性”</a:t>
            </a:r>
            <a:endParaRPr lang="en-US" altLang="zh-CN" sz="2000" dirty="0">
              <a:ea typeface="宋体" pitchFamily="2" charset="-122"/>
            </a:endParaRPr>
          </a:p>
          <a:p>
            <a:pPr marL="342900" indent="-342900"/>
            <a:endParaRPr lang="en-US" altLang="zh-CN" dirty="0">
              <a:ea typeface="宋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39" name="灯片编号占位符 6"/>
          <p:cNvSpPr>
            <a:spLocks noGrp="1"/>
          </p:cNvSpPr>
          <p:nvPr>
            <p:ph type="sldNum" sz="quarter" idx="12"/>
          </p:nvPr>
        </p:nvSpPr>
        <p:spPr/>
        <p:txBody>
          <a:bodyPr/>
          <a:lstStyle/>
          <a:p>
            <a:fld id="{B9AC745B-76B9-45D4-B025-97D031BEF122}" type="slidenum">
              <a:rPr lang="en-US" altLang="zh-CN"/>
              <a:t>11</a:t>
            </a:fld>
            <a:endParaRPr lang="en-US" altLang="zh-CN" dirty="0"/>
          </a:p>
        </p:txBody>
      </p:sp>
      <p:sp>
        <p:nvSpPr>
          <p:cNvPr id="110594" name="Rectangle 2"/>
          <p:cNvSpPr>
            <a:spLocks noGrp="1" noChangeArrowheads="1"/>
          </p:cNvSpPr>
          <p:nvPr>
            <p:ph type="title"/>
          </p:nvPr>
        </p:nvSpPr>
        <p:spPr>
          <a:xfrm>
            <a:off x="533400" y="228600"/>
            <a:ext cx="8077200" cy="1143000"/>
          </a:xfrm>
        </p:spPr>
        <p:txBody>
          <a:bodyPr/>
          <a:lstStyle/>
          <a:p>
            <a:r>
              <a:rPr lang="en-US" altLang="zh-CN" sz="3600" dirty="0">
                <a:ea typeface="宋体" pitchFamily="2" charset="-122"/>
              </a:rPr>
              <a:t>Sockets</a:t>
            </a:r>
            <a:r>
              <a:rPr lang="zh-CN" altLang="en-US" sz="3600" dirty="0">
                <a:ea typeface="宋体" pitchFamily="2" charset="-122"/>
              </a:rPr>
              <a:t>套接字</a:t>
            </a:r>
          </a:p>
        </p:txBody>
      </p:sp>
      <p:sp>
        <p:nvSpPr>
          <p:cNvPr id="110595" name="Rectangle 3"/>
          <p:cNvSpPr>
            <a:spLocks noGrp="1" noChangeArrowheads="1"/>
          </p:cNvSpPr>
          <p:nvPr>
            <p:ph type="body" sz="half" idx="1"/>
          </p:nvPr>
        </p:nvSpPr>
        <p:spPr>
          <a:xfrm>
            <a:off x="184785" y="1278890"/>
            <a:ext cx="4780148" cy="5476912"/>
          </a:xfrm>
        </p:spPr>
        <p:txBody>
          <a:bodyPr/>
          <a:lstStyle/>
          <a:p>
            <a:pPr>
              <a:buFont typeface="ZapfDingbats"/>
              <a:buChar char="r"/>
            </a:pPr>
            <a:r>
              <a:rPr lang="zh-CN" altLang="en-US" sz="2400" dirty="0">
                <a:ea typeface="宋体" pitchFamily="2" charset="-122"/>
              </a:rPr>
              <a:t>进程通过叫套接字</a:t>
            </a:r>
            <a:r>
              <a:rPr lang="en-US" altLang="zh-CN" sz="2400" dirty="0">
                <a:ea typeface="宋体" pitchFamily="2" charset="-122"/>
              </a:rPr>
              <a:t>(</a:t>
            </a:r>
            <a:r>
              <a:rPr lang="en-US" altLang="zh-CN" sz="2400" dirty="0">
                <a:solidFill>
                  <a:srgbClr val="FF0000"/>
                </a:solidFill>
                <a:ea typeface="宋体" pitchFamily="2" charset="-122"/>
              </a:rPr>
              <a:t>socket</a:t>
            </a:r>
            <a:r>
              <a:rPr lang="en-US" altLang="zh-CN" sz="2400" dirty="0">
                <a:ea typeface="宋体" pitchFamily="2" charset="-122"/>
                <a:sym typeface="+mn-ea"/>
              </a:rPr>
              <a:t>)</a:t>
            </a:r>
            <a:r>
              <a:rPr lang="zh-CN" altLang="en-US" sz="2400" dirty="0">
                <a:ea typeface="宋体" pitchFamily="2" charset="-122"/>
                <a:sym typeface="+mn-ea"/>
              </a:rPr>
              <a:t>的软件接口来发送和接收报文</a:t>
            </a:r>
            <a:endParaRPr lang="en-US" altLang="zh-CN" sz="2400" dirty="0">
              <a:solidFill>
                <a:srgbClr val="FF0000"/>
              </a:solidFill>
              <a:ea typeface="宋体" pitchFamily="2" charset="-122"/>
            </a:endParaRPr>
          </a:p>
          <a:p>
            <a:r>
              <a:rPr lang="zh-CN" altLang="en-US" sz="2400" dirty="0">
                <a:ea typeface="宋体" pitchFamily="2" charset="-122"/>
              </a:rPr>
              <a:t>将套接字类比成房子（进程）中的门</a:t>
            </a:r>
            <a:endParaRPr lang="en-US" altLang="zh-CN" sz="2400" dirty="0">
              <a:ea typeface="宋体" pitchFamily="2" charset="-122"/>
            </a:endParaRPr>
          </a:p>
          <a:p>
            <a:pPr lvl="1"/>
            <a:r>
              <a:rPr lang="zh-CN" altLang="en-US" sz="2000" dirty="0">
                <a:ea typeface="宋体" pitchFamily="2" charset="-122"/>
              </a:rPr>
              <a:t>发送进程将报文推出门</a:t>
            </a:r>
            <a:endParaRPr lang="en-US" altLang="zh-CN" sz="2000" dirty="0">
              <a:ea typeface="宋体" pitchFamily="2" charset="-122"/>
            </a:endParaRPr>
          </a:p>
          <a:p>
            <a:pPr lvl="1"/>
            <a:r>
              <a:rPr lang="zh-CN" altLang="en-US" sz="2000" dirty="0">
                <a:ea typeface="宋体" pitchFamily="2" charset="-122"/>
              </a:rPr>
              <a:t>该发送进程假定门到另一侧之间有运输的基础设施，该设施会将报文传递到目的进程门口</a:t>
            </a:r>
            <a:endParaRPr lang="en-US" altLang="zh-CN" sz="2000" dirty="0">
              <a:ea typeface="宋体" pitchFamily="2" charset="-122"/>
            </a:endParaRPr>
          </a:p>
          <a:p>
            <a:r>
              <a:rPr lang="en-US" altLang="zh-CN" sz="2400" dirty="0">
                <a:ea typeface="宋体" pitchFamily="2" charset="-122"/>
              </a:rPr>
              <a:t>API: </a:t>
            </a:r>
          </a:p>
          <a:p>
            <a:pPr lvl="1"/>
            <a:r>
              <a:rPr lang="zh-CN" altLang="en-US" sz="2000" dirty="0">
                <a:ea typeface="宋体" pitchFamily="2" charset="-122"/>
              </a:rPr>
              <a:t>选择传输层协议</a:t>
            </a:r>
            <a:r>
              <a:rPr lang="en-US" altLang="zh-CN" sz="2000" dirty="0">
                <a:ea typeface="宋体" pitchFamily="2" charset="-122"/>
              </a:rPr>
              <a:t> </a:t>
            </a:r>
          </a:p>
          <a:p>
            <a:pPr lvl="1"/>
            <a:r>
              <a:rPr lang="zh-CN" altLang="en-US" sz="2000" dirty="0">
                <a:ea typeface="宋体" pitchFamily="2" charset="-122"/>
              </a:rPr>
              <a:t>也许能设定几个传输层参数</a:t>
            </a:r>
            <a:endParaRPr lang="en-US" altLang="zh-CN" sz="2000" dirty="0">
              <a:ea typeface="宋体" pitchFamily="2" charset="-122"/>
            </a:endParaRPr>
          </a:p>
          <a:p>
            <a:pPr>
              <a:lnSpc>
                <a:spcPct val="150000"/>
              </a:lnSpc>
            </a:pPr>
            <a:endParaRPr lang="en-US" altLang="zh-CN" sz="2400" dirty="0">
              <a:ea typeface="宋体" pitchFamily="2" charset="-122"/>
            </a:endParaRPr>
          </a:p>
        </p:txBody>
      </p:sp>
      <p:sp>
        <p:nvSpPr>
          <p:cNvPr id="110599" name="Freeform 7"/>
          <p:cNvSpPr/>
          <p:nvPr/>
        </p:nvSpPr>
        <p:spPr bwMode="auto">
          <a:xfrm>
            <a:off x="6115087" y="3518497"/>
            <a:ext cx="1779905" cy="1047115"/>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10629" name="Group 37"/>
          <p:cNvGrpSpPr/>
          <p:nvPr/>
        </p:nvGrpSpPr>
        <p:grpSpPr bwMode="auto">
          <a:xfrm>
            <a:off x="4865407" y="1522692"/>
            <a:ext cx="1045210" cy="3587750"/>
            <a:chOff x="2933" y="661"/>
            <a:chExt cx="669" cy="2227"/>
          </a:xfrm>
        </p:grpSpPr>
        <p:sp>
          <p:nvSpPr>
            <p:cNvPr id="110606" name="Text Box 14"/>
            <p:cNvSpPr txBox="1">
              <a:spLocks noChangeArrowheads="1"/>
            </p:cNvSpPr>
            <p:nvPr/>
          </p:nvSpPr>
          <p:spPr bwMode="auto">
            <a:xfrm>
              <a:off x="3361" y="2600"/>
              <a:ext cx="116" cy="288"/>
            </a:xfrm>
            <a:prstGeom prst="rect">
              <a:avLst/>
            </a:prstGeom>
            <a:noFill/>
            <a:ln w="9525">
              <a:noFill/>
              <a:miter lim="800000"/>
            </a:ln>
            <a:effectLst/>
          </p:spPr>
          <p:txBody>
            <a:bodyPr wrap="square">
              <a:spAutoFit/>
            </a:bodyPr>
            <a:lstStyle/>
            <a:p>
              <a:pPr algn="ctr">
                <a:spcBef>
                  <a:spcPct val="50000"/>
                </a:spcBef>
                <a:buClrTx/>
                <a:buSzTx/>
                <a:buFontTx/>
                <a:buNone/>
              </a:pPr>
              <a:endParaRPr lang="zh-CN" altLang="zh-CN" dirty="0">
                <a:latin typeface="Comic Sans MS Regular" panose="030F0702030302020204" pitchFamily="66" charset="0"/>
              </a:endParaRPr>
            </a:p>
          </p:txBody>
        </p:sp>
        <p:graphicFrame>
          <p:nvGraphicFramePr>
            <p:cNvPr id="110597" name="Object 5"/>
            <p:cNvGraphicFramePr>
              <a:graphicFrameLocks noChangeAspect="1"/>
            </p:cNvGraphicFramePr>
            <p:nvPr/>
          </p:nvGraphicFramePr>
          <p:xfrm>
            <a:off x="3054" y="986"/>
            <a:ext cx="405" cy="321"/>
          </p:xfrm>
          <a:graphic>
            <a:graphicData uri="http://schemas.openxmlformats.org/presentationml/2006/ole">
              <mc:AlternateContent xmlns:mc="http://schemas.openxmlformats.org/markup-compatibility/2006">
                <mc:Choice xmlns:v="urn:schemas-microsoft-com:vml" Requires="v">
                  <p:oleObj spid="_x0000_s4259" name="Clip" r:id="rId3" imgW="18192750" imgH="15087600" progId="">
                    <p:embed/>
                  </p:oleObj>
                </mc:Choice>
                <mc:Fallback>
                  <p:oleObj name="Clip" r:id="rId3" imgW="18192750" imgH="15087600" progId="">
                    <p:embed/>
                    <p:pic>
                      <p:nvPicPr>
                        <p:cNvPr id="0" name="图片 4096"/>
                        <p:cNvPicPr>
                          <a:picLocks noChangeAspect="1"/>
                        </p:cNvPicPr>
                        <p:nvPr/>
                      </p:nvPicPr>
                      <p:blipFill>
                        <a:blip r:embed="rId4"/>
                        <a:stretch>
                          <a:fillRect/>
                        </a:stretch>
                      </p:blipFill>
                      <p:spPr>
                        <a:xfrm>
                          <a:off x="3054" y="986"/>
                          <a:ext cx="405" cy="321"/>
                        </a:xfrm>
                        <a:prstGeom prst="rect">
                          <a:avLst/>
                        </a:prstGeom>
                        <a:noFill/>
                        <a:ln w="9525">
                          <a:noFill/>
                        </a:ln>
                      </p:spPr>
                    </p:pic>
                  </p:oleObj>
                </mc:Fallback>
              </mc:AlternateContent>
            </a:graphicData>
          </a:graphic>
        </p:graphicFrame>
        <p:grpSp>
          <p:nvGrpSpPr>
            <p:cNvPr id="110602" name="Group 10"/>
            <p:cNvGrpSpPr/>
            <p:nvPr/>
          </p:nvGrpSpPr>
          <p:grpSpPr bwMode="auto">
            <a:xfrm>
              <a:off x="2933" y="1323"/>
              <a:ext cx="669" cy="430"/>
              <a:chOff x="3046" y="1508"/>
              <a:chExt cx="669" cy="430"/>
            </a:xfrm>
          </p:grpSpPr>
          <p:sp>
            <p:nvSpPr>
              <p:cNvPr id="110600" name="Oval 8"/>
              <p:cNvSpPr>
                <a:spLocks noChangeArrowheads="1"/>
              </p:cNvSpPr>
              <p:nvPr/>
            </p:nvSpPr>
            <p:spPr bwMode="auto">
              <a:xfrm>
                <a:off x="3046" y="1508"/>
                <a:ext cx="669" cy="353"/>
              </a:xfrm>
              <a:prstGeom prst="ellipse">
                <a:avLst/>
              </a:prstGeom>
              <a:noFill/>
              <a:ln w="9525">
                <a:solidFill>
                  <a:schemeClr val="tx1"/>
                </a:solidFill>
                <a:round/>
              </a:ln>
              <a:effectLst/>
            </p:spPr>
            <p:txBody>
              <a:bodyPr wrap="none" anchor="ctr"/>
              <a:lstStyle/>
              <a:p>
                <a:endParaRPr lang="zh-CN" altLang="en-US"/>
              </a:p>
            </p:txBody>
          </p:sp>
          <p:sp>
            <p:nvSpPr>
              <p:cNvPr id="110601" name="Text Box 9"/>
              <p:cNvSpPr txBox="1">
                <a:spLocks noChangeArrowheads="1"/>
              </p:cNvSpPr>
              <p:nvPr/>
            </p:nvSpPr>
            <p:spPr bwMode="auto">
              <a:xfrm>
                <a:off x="3190" y="1576"/>
                <a:ext cx="371" cy="362"/>
              </a:xfrm>
              <a:prstGeom prst="rect">
                <a:avLst/>
              </a:prstGeom>
              <a:noFill/>
              <a:ln w="9525">
                <a:noFill/>
                <a:miter lim="800000"/>
              </a:ln>
              <a:effectLst/>
            </p:spPr>
            <p:txBody>
              <a:bodyPr wrap="square">
                <a:spAutoFit/>
              </a:bodyPr>
              <a:lstStyle/>
              <a:p>
                <a:pPr>
                  <a:spcBef>
                    <a:spcPct val="0"/>
                  </a:spcBef>
                  <a:buClrTx/>
                  <a:buSzTx/>
                  <a:buFontTx/>
                  <a:buNone/>
                </a:pPr>
                <a:r>
                  <a:rPr lang="zh-CN" altLang="en-US" sz="1600" dirty="0">
                    <a:latin typeface="Comic Sans MS Regular" panose="030F0702030302020204" pitchFamily="66" charset="0"/>
                    <a:ea typeface="宋体" pitchFamily="2" charset="-122"/>
                  </a:rPr>
                  <a:t>进程</a:t>
                </a:r>
              </a:p>
            </p:txBody>
          </p:sp>
        </p:grpSp>
        <p:grpSp>
          <p:nvGrpSpPr>
            <p:cNvPr id="110609" name="Group 17"/>
            <p:cNvGrpSpPr/>
            <p:nvPr/>
          </p:nvGrpSpPr>
          <p:grpSpPr bwMode="auto">
            <a:xfrm>
              <a:off x="2949" y="1845"/>
              <a:ext cx="605" cy="630"/>
              <a:chOff x="3072" y="3300"/>
              <a:chExt cx="605" cy="630"/>
            </a:xfrm>
          </p:grpSpPr>
          <p:sp>
            <p:nvSpPr>
              <p:cNvPr id="110607" name="Rectangle 15"/>
              <p:cNvSpPr>
                <a:spLocks noChangeArrowheads="1"/>
              </p:cNvSpPr>
              <p:nvPr/>
            </p:nvSpPr>
            <p:spPr bwMode="auto">
              <a:xfrm>
                <a:off x="3084" y="3300"/>
                <a:ext cx="593" cy="630"/>
              </a:xfrm>
              <a:prstGeom prst="rect">
                <a:avLst/>
              </a:prstGeom>
              <a:noFill/>
              <a:ln w="9525">
                <a:solidFill>
                  <a:schemeClr val="tx1"/>
                </a:solidFill>
                <a:miter lim="800000"/>
              </a:ln>
              <a:effectLst/>
            </p:spPr>
            <p:txBody>
              <a:bodyPr wrap="none" anchor="ctr"/>
              <a:lstStyle/>
              <a:p>
                <a:endParaRPr lang="zh-CN" altLang="en-US"/>
              </a:p>
            </p:txBody>
          </p:sp>
          <p:sp>
            <p:nvSpPr>
              <p:cNvPr id="110608" name="Text Box 16"/>
              <p:cNvSpPr txBox="1">
                <a:spLocks noChangeArrowheads="1"/>
              </p:cNvSpPr>
              <p:nvPr/>
            </p:nvSpPr>
            <p:spPr bwMode="auto">
              <a:xfrm>
                <a:off x="3072" y="3339"/>
                <a:ext cx="605" cy="486"/>
              </a:xfrm>
              <a:prstGeom prst="rect">
                <a:avLst/>
              </a:prstGeom>
              <a:noFill/>
              <a:ln w="9525">
                <a:noFill/>
                <a:miter lim="800000"/>
              </a:ln>
              <a:effectLst/>
            </p:spPr>
            <p:txBody>
              <a:bodyPr wrap="square">
                <a:spAutoFit/>
              </a:bodyPr>
              <a:lstStyle/>
              <a:p>
                <a:pPr>
                  <a:spcBef>
                    <a:spcPct val="0"/>
                  </a:spcBef>
                  <a:buClrTx/>
                  <a:buSzTx/>
                  <a:buFontTx/>
                  <a:buNone/>
                </a:pPr>
                <a:r>
                  <a:rPr lang="zh-CN" altLang="en-US" sz="1500" dirty="0">
                    <a:latin typeface="Comic Sans MS Regular" panose="030F0702030302020204" pitchFamily="66" charset="0"/>
                    <a:ea typeface="宋体" pitchFamily="2" charset="-122"/>
                  </a:rPr>
                  <a:t>具有缓存，变量的</a:t>
                </a:r>
                <a:r>
                  <a:rPr lang="en-US" altLang="zh-CN" sz="1500" dirty="0">
                    <a:latin typeface="Comic Sans MS Regular" panose="030F0702030302020204" pitchFamily="66" charset="0"/>
                    <a:ea typeface="宋体" pitchFamily="2" charset="-122"/>
                  </a:rPr>
                  <a:t>TCP</a:t>
                </a:r>
              </a:p>
            </p:txBody>
          </p:sp>
        </p:grpSp>
        <p:sp>
          <p:nvSpPr>
            <p:cNvPr id="110610" name="Rectangle 18"/>
            <p:cNvSpPr>
              <a:spLocks noChangeArrowheads="1"/>
            </p:cNvSpPr>
            <p:nvPr/>
          </p:nvSpPr>
          <p:spPr bwMode="auto">
            <a:xfrm>
              <a:off x="3054" y="1654"/>
              <a:ext cx="415" cy="207"/>
            </a:xfrm>
            <a:prstGeom prst="rect">
              <a:avLst/>
            </a:prstGeom>
            <a:solidFill>
              <a:schemeClr val="accent1"/>
            </a:solidFill>
            <a:ln w="9525">
              <a:solidFill>
                <a:schemeClr val="tx1"/>
              </a:solidFill>
              <a:miter lim="800000"/>
            </a:ln>
            <a:effectLst/>
          </p:spPr>
          <p:txBody>
            <a:bodyPr wrap="none" anchor="ctr"/>
            <a:lstStyle/>
            <a:p>
              <a:pPr algn="ctr">
                <a:spcBef>
                  <a:spcPct val="0"/>
                </a:spcBef>
                <a:buClrTx/>
                <a:buSzTx/>
                <a:buFontTx/>
                <a:buNone/>
              </a:pPr>
              <a:r>
                <a:rPr lang="zh-CN" altLang="en-US" sz="1600" dirty="0">
                  <a:latin typeface="Comic Sans MS Regular" panose="030F0702030302020204" pitchFamily="66" charset="0"/>
                  <a:ea typeface="宋体" pitchFamily="2" charset="-122"/>
                </a:rPr>
                <a:t>套接字</a:t>
              </a:r>
            </a:p>
          </p:txBody>
        </p:sp>
        <p:sp>
          <p:nvSpPr>
            <p:cNvPr id="110625" name="Line 33"/>
            <p:cNvSpPr>
              <a:spLocks noChangeShapeType="1"/>
            </p:cNvSpPr>
            <p:nvPr/>
          </p:nvSpPr>
          <p:spPr bwMode="auto">
            <a:xfrm flipV="1">
              <a:off x="3261" y="1561"/>
              <a:ext cx="0" cy="131"/>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0627" name="Line 35"/>
            <p:cNvSpPr>
              <a:spLocks noChangeShapeType="1"/>
            </p:cNvSpPr>
            <p:nvPr/>
          </p:nvSpPr>
          <p:spPr bwMode="auto">
            <a:xfrm>
              <a:off x="3269" y="1823"/>
              <a:ext cx="0" cy="123"/>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0628" name="Text Box 36"/>
            <p:cNvSpPr txBox="1">
              <a:spLocks noChangeArrowheads="1"/>
            </p:cNvSpPr>
            <p:nvPr/>
          </p:nvSpPr>
          <p:spPr bwMode="auto">
            <a:xfrm>
              <a:off x="2955" y="661"/>
              <a:ext cx="627" cy="515"/>
            </a:xfrm>
            <a:prstGeom prst="rect">
              <a:avLst/>
            </a:prstGeom>
            <a:noFill/>
            <a:ln w="9525">
              <a:noFill/>
              <a:miter lim="800000"/>
            </a:ln>
            <a:effectLst/>
          </p:spPr>
          <p:txBody>
            <a:bodyPr wrap="square">
              <a:spAutoFit/>
            </a:bodyPr>
            <a:lstStyle/>
            <a:p>
              <a:pPr>
                <a:spcBef>
                  <a:spcPct val="0"/>
                </a:spcBef>
                <a:buClrTx/>
                <a:buSzTx/>
                <a:buFontTx/>
                <a:buNone/>
              </a:pPr>
              <a:r>
                <a:rPr lang="zh-CN" altLang="en-US" sz="1600" dirty="0">
                  <a:latin typeface="Comic Sans MS Regular" panose="030F0702030302020204" pitchFamily="66" charset="0"/>
                  <a:ea typeface="宋体" pitchFamily="2" charset="-122"/>
                </a:rPr>
                <a:t>主机或者</a:t>
              </a:r>
            </a:p>
            <a:p>
              <a:pPr>
                <a:spcBef>
                  <a:spcPct val="0"/>
                </a:spcBef>
                <a:buClrTx/>
                <a:buSzTx/>
                <a:buFontTx/>
                <a:buNone/>
              </a:pPr>
              <a:r>
                <a:rPr lang="zh-CN" altLang="en-US" sz="1600" dirty="0">
                  <a:latin typeface="Comic Sans MS Regular" panose="030F0702030302020204" pitchFamily="66" charset="0"/>
                  <a:ea typeface="宋体" pitchFamily="2" charset="-122"/>
                </a:rPr>
                <a:t>服务器</a:t>
              </a:r>
            </a:p>
          </p:txBody>
        </p:sp>
      </p:grpSp>
      <p:grpSp>
        <p:nvGrpSpPr>
          <p:cNvPr id="110630" name="Group 38"/>
          <p:cNvGrpSpPr/>
          <p:nvPr/>
        </p:nvGrpSpPr>
        <p:grpSpPr bwMode="auto">
          <a:xfrm>
            <a:off x="8022627" y="1603337"/>
            <a:ext cx="1045210" cy="3486150"/>
            <a:chOff x="2933" y="724"/>
            <a:chExt cx="669" cy="2164"/>
          </a:xfrm>
        </p:grpSpPr>
        <p:sp>
          <p:nvSpPr>
            <p:cNvPr id="110631" name="Text Box 39"/>
            <p:cNvSpPr txBox="1">
              <a:spLocks noChangeArrowheads="1"/>
            </p:cNvSpPr>
            <p:nvPr/>
          </p:nvSpPr>
          <p:spPr bwMode="auto">
            <a:xfrm>
              <a:off x="3361" y="2600"/>
              <a:ext cx="116" cy="288"/>
            </a:xfrm>
            <a:prstGeom prst="rect">
              <a:avLst/>
            </a:prstGeom>
            <a:noFill/>
            <a:ln w="9525">
              <a:noFill/>
              <a:miter lim="800000"/>
            </a:ln>
            <a:effectLst/>
          </p:spPr>
          <p:txBody>
            <a:bodyPr wrap="square">
              <a:spAutoFit/>
            </a:bodyPr>
            <a:lstStyle/>
            <a:p>
              <a:pPr algn="ctr">
                <a:spcBef>
                  <a:spcPct val="50000"/>
                </a:spcBef>
                <a:buClrTx/>
                <a:buSzTx/>
                <a:buFontTx/>
                <a:buNone/>
              </a:pPr>
              <a:endParaRPr lang="zh-CN" altLang="zh-CN" dirty="0">
                <a:latin typeface="Comic Sans MS Regular" panose="030F0702030302020204" pitchFamily="66" charset="0"/>
              </a:endParaRPr>
            </a:p>
          </p:txBody>
        </p:sp>
        <p:graphicFrame>
          <p:nvGraphicFramePr>
            <p:cNvPr id="110632" name="Object 40"/>
            <p:cNvGraphicFramePr>
              <a:graphicFrameLocks noChangeAspect="1"/>
            </p:cNvGraphicFramePr>
            <p:nvPr/>
          </p:nvGraphicFramePr>
          <p:xfrm>
            <a:off x="3039" y="996"/>
            <a:ext cx="405" cy="321"/>
          </p:xfrm>
          <a:graphic>
            <a:graphicData uri="http://schemas.openxmlformats.org/presentationml/2006/ole">
              <mc:AlternateContent xmlns:mc="http://schemas.openxmlformats.org/markup-compatibility/2006">
                <mc:Choice xmlns:v="urn:schemas-microsoft-com:vml" Requires="v">
                  <p:oleObj spid="_x0000_s4260" name="Clip" r:id="rId5" imgW="18192750" imgH="15087600" progId="">
                    <p:embed/>
                  </p:oleObj>
                </mc:Choice>
                <mc:Fallback>
                  <p:oleObj name="Clip" r:id="rId5" imgW="18192750" imgH="15087600" progId="">
                    <p:embed/>
                    <p:pic>
                      <p:nvPicPr>
                        <p:cNvPr id="0" name="图片 4097"/>
                        <p:cNvPicPr>
                          <a:picLocks noChangeAspect="1"/>
                        </p:cNvPicPr>
                        <p:nvPr/>
                      </p:nvPicPr>
                      <p:blipFill>
                        <a:blip r:embed="rId4"/>
                        <a:stretch>
                          <a:fillRect/>
                        </a:stretch>
                      </p:blipFill>
                      <p:spPr>
                        <a:xfrm>
                          <a:off x="3039" y="996"/>
                          <a:ext cx="405" cy="321"/>
                        </a:xfrm>
                        <a:prstGeom prst="rect">
                          <a:avLst/>
                        </a:prstGeom>
                        <a:noFill/>
                        <a:ln w="9525">
                          <a:noFill/>
                        </a:ln>
                      </p:spPr>
                    </p:pic>
                  </p:oleObj>
                </mc:Fallback>
              </mc:AlternateContent>
            </a:graphicData>
          </a:graphic>
        </p:graphicFrame>
        <p:grpSp>
          <p:nvGrpSpPr>
            <p:cNvPr id="110633" name="Group 41"/>
            <p:cNvGrpSpPr/>
            <p:nvPr/>
          </p:nvGrpSpPr>
          <p:grpSpPr bwMode="auto">
            <a:xfrm>
              <a:off x="2933" y="1323"/>
              <a:ext cx="669" cy="432"/>
              <a:chOff x="3046" y="1508"/>
              <a:chExt cx="669" cy="432"/>
            </a:xfrm>
          </p:grpSpPr>
          <p:sp>
            <p:nvSpPr>
              <p:cNvPr id="110634" name="Oval 42"/>
              <p:cNvSpPr>
                <a:spLocks noChangeArrowheads="1"/>
              </p:cNvSpPr>
              <p:nvPr/>
            </p:nvSpPr>
            <p:spPr bwMode="auto">
              <a:xfrm>
                <a:off x="3046" y="1508"/>
                <a:ext cx="669" cy="353"/>
              </a:xfrm>
              <a:prstGeom prst="ellipse">
                <a:avLst/>
              </a:prstGeom>
              <a:noFill/>
              <a:ln w="9525">
                <a:solidFill>
                  <a:schemeClr val="tx1"/>
                </a:solidFill>
                <a:round/>
              </a:ln>
              <a:effectLst/>
            </p:spPr>
            <p:txBody>
              <a:bodyPr wrap="none" anchor="ctr"/>
              <a:lstStyle/>
              <a:p>
                <a:endParaRPr lang="zh-CN" altLang="en-US"/>
              </a:p>
            </p:txBody>
          </p:sp>
          <p:sp>
            <p:nvSpPr>
              <p:cNvPr id="110635" name="Text Box 43"/>
              <p:cNvSpPr txBox="1">
                <a:spLocks noChangeArrowheads="1"/>
              </p:cNvSpPr>
              <p:nvPr/>
            </p:nvSpPr>
            <p:spPr bwMode="auto">
              <a:xfrm>
                <a:off x="3186" y="1578"/>
                <a:ext cx="371" cy="362"/>
              </a:xfrm>
              <a:prstGeom prst="rect">
                <a:avLst/>
              </a:prstGeom>
              <a:noFill/>
              <a:ln w="9525">
                <a:noFill/>
                <a:miter lim="800000"/>
              </a:ln>
              <a:effectLst/>
            </p:spPr>
            <p:txBody>
              <a:bodyPr wrap="square">
                <a:spAutoFit/>
              </a:bodyPr>
              <a:lstStyle/>
              <a:p>
                <a:pPr>
                  <a:spcBef>
                    <a:spcPct val="0"/>
                  </a:spcBef>
                  <a:buClrTx/>
                  <a:buSzTx/>
                  <a:buFontTx/>
                  <a:buNone/>
                </a:pPr>
                <a:r>
                  <a:rPr lang="zh-CN" altLang="en-US" sz="1600" dirty="0">
                    <a:latin typeface="Comic Sans MS Regular" panose="030F0702030302020204" pitchFamily="66" charset="0"/>
                    <a:ea typeface="宋体" pitchFamily="2" charset="-122"/>
                  </a:rPr>
                  <a:t>进程</a:t>
                </a:r>
              </a:p>
            </p:txBody>
          </p:sp>
        </p:grpSp>
        <p:grpSp>
          <p:nvGrpSpPr>
            <p:cNvPr id="110636" name="Group 44"/>
            <p:cNvGrpSpPr/>
            <p:nvPr/>
          </p:nvGrpSpPr>
          <p:grpSpPr bwMode="auto">
            <a:xfrm>
              <a:off x="2949" y="1845"/>
              <a:ext cx="627" cy="860"/>
              <a:chOff x="3072" y="3300"/>
              <a:chExt cx="627" cy="860"/>
            </a:xfrm>
          </p:grpSpPr>
          <p:sp>
            <p:nvSpPr>
              <p:cNvPr id="110637" name="Rectangle 45"/>
              <p:cNvSpPr>
                <a:spLocks noChangeArrowheads="1"/>
              </p:cNvSpPr>
              <p:nvPr/>
            </p:nvSpPr>
            <p:spPr bwMode="auto">
              <a:xfrm>
                <a:off x="3084" y="3300"/>
                <a:ext cx="593" cy="630"/>
              </a:xfrm>
              <a:prstGeom prst="rect">
                <a:avLst/>
              </a:prstGeom>
              <a:noFill/>
              <a:ln w="9525">
                <a:solidFill>
                  <a:schemeClr val="tx1"/>
                </a:solidFill>
                <a:miter lim="800000"/>
              </a:ln>
              <a:effectLst/>
            </p:spPr>
            <p:txBody>
              <a:bodyPr wrap="none" anchor="ctr"/>
              <a:lstStyle/>
              <a:p>
                <a:endParaRPr lang="zh-CN" altLang="en-US"/>
              </a:p>
            </p:txBody>
          </p:sp>
          <p:sp>
            <p:nvSpPr>
              <p:cNvPr id="110638" name="Text Box 46"/>
              <p:cNvSpPr txBox="1">
                <a:spLocks noChangeArrowheads="1"/>
              </p:cNvSpPr>
              <p:nvPr/>
            </p:nvSpPr>
            <p:spPr bwMode="auto">
              <a:xfrm>
                <a:off x="3072" y="3339"/>
                <a:ext cx="627" cy="821"/>
              </a:xfrm>
              <a:prstGeom prst="rect">
                <a:avLst/>
              </a:prstGeom>
              <a:noFill/>
              <a:ln w="9525">
                <a:noFill/>
                <a:miter lim="800000"/>
              </a:ln>
              <a:effectLst/>
            </p:spPr>
            <p:txBody>
              <a:bodyPr wrap="square">
                <a:spAutoFit/>
              </a:bodyPr>
              <a:lstStyle/>
              <a:p>
                <a:pPr algn="l">
                  <a:spcBef>
                    <a:spcPct val="0"/>
                  </a:spcBef>
                  <a:buClrTx/>
                  <a:buSzTx/>
                  <a:buFontTx/>
                  <a:buNone/>
                </a:pPr>
                <a:r>
                  <a:rPr lang="zh-CN" altLang="en-US" sz="1600" dirty="0">
                    <a:latin typeface="Comic Sans MS Regular" panose="030F0702030302020204" pitchFamily="66" charset="0"/>
                    <a:ea typeface="宋体" pitchFamily="2" charset="-122"/>
                    <a:sym typeface="+mn-ea"/>
                  </a:rPr>
                  <a:t>具有缓存</a:t>
                </a:r>
              </a:p>
              <a:p>
                <a:pPr algn="l">
                  <a:spcBef>
                    <a:spcPct val="0"/>
                  </a:spcBef>
                  <a:buClrTx/>
                  <a:buSzTx/>
                  <a:buFontTx/>
                  <a:buNone/>
                </a:pPr>
                <a:r>
                  <a:rPr lang="zh-CN" altLang="en-US" sz="1600" dirty="0">
                    <a:latin typeface="Comic Sans MS Regular" panose="030F0702030302020204" pitchFamily="66" charset="0"/>
                    <a:ea typeface="宋体" pitchFamily="2" charset="-122"/>
                    <a:sym typeface="+mn-ea"/>
                  </a:rPr>
                  <a:t>，变量的</a:t>
                </a:r>
              </a:p>
              <a:p>
                <a:pPr algn="l">
                  <a:spcBef>
                    <a:spcPct val="0"/>
                  </a:spcBef>
                  <a:buClrTx/>
                  <a:buSzTx/>
                  <a:buFontTx/>
                  <a:buNone/>
                </a:pPr>
                <a:r>
                  <a:rPr lang="en-US" altLang="zh-CN" sz="1600" dirty="0">
                    <a:latin typeface="Comic Sans MS Regular" panose="030F0702030302020204" pitchFamily="66" charset="0"/>
                    <a:ea typeface="宋体" pitchFamily="2" charset="-122"/>
                    <a:sym typeface="+mn-ea"/>
                  </a:rPr>
                  <a:t>TCP</a:t>
                </a:r>
                <a:endParaRPr lang="en-US" altLang="zh-CN" sz="1600" dirty="0">
                  <a:latin typeface="Comic Sans MS Regular" panose="030F0702030302020204" pitchFamily="66" charset="0"/>
                  <a:ea typeface="宋体" pitchFamily="2" charset="-122"/>
                </a:endParaRPr>
              </a:p>
            </p:txBody>
          </p:sp>
        </p:grpSp>
        <p:sp>
          <p:nvSpPr>
            <p:cNvPr id="110639" name="Rectangle 47"/>
            <p:cNvSpPr>
              <a:spLocks noChangeArrowheads="1"/>
            </p:cNvSpPr>
            <p:nvPr/>
          </p:nvSpPr>
          <p:spPr bwMode="auto">
            <a:xfrm>
              <a:off x="3054" y="1654"/>
              <a:ext cx="415" cy="207"/>
            </a:xfrm>
            <a:prstGeom prst="rect">
              <a:avLst/>
            </a:prstGeom>
            <a:solidFill>
              <a:schemeClr val="accent1"/>
            </a:solidFill>
            <a:ln w="9525">
              <a:solidFill>
                <a:schemeClr val="tx1"/>
              </a:solidFill>
              <a:miter lim="800000"/>
            </a:ln>
            <a:effectLst/>
          </p:spPr>
          <p:txBody>
            <a:bodyPr wrap="none" anchor="ctr"/>
            <a:lstStyle/>
            <a:p>
              <a:pPr algn="ctr">
                <a:spcBef>
                  <a:spcPct val="0"/>
                </a:spcBef>
                <a:buClrTx/>
                <a:buSzTx/>
                <a:buFontTx/>
                <a:buNone/>
              </a:pPr>
              <a:r>
                <a:rPr lang="zh-CN" altLang="en-US" sz="1600" dirty="0">
                  <a:latin typeface="Comic Sans MS Regular" panose="030F0702030302020204" pitchFamily="66" charset="0"/>
                  <a:ea typeface="宋体" pitchFamily="2" charset="-122"/>
                </a:rPr>
                <a:t>套接字</a:t>
              </a:r>
            </a:p>
          </p:txBody>
        </p:sp>
        <p:sp>
          <p:nvSpPr>
            <p:cNvPr id="110640" name="Line 48"/>
            <p:cNvSpPr>
              <a:spLocks noChangeShapeType="1"/>
            </p:cNvSpPr>
            <p:nvPr/>
          </p:nvSpPr>
          <p:spPr bwMode="auto">
            <a:xfrm flipV="1">
              <a:off x="3261" y="1561"/>
              <a:ext cx="0" cy="131"/>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0641" name="Line 49"/>
            <p:cNvSpPr>
              <a:spLocks noChangeShapeType="1"/>
            </p:cNvSpPr>
            <p:nvPr/>
          </p:nvSpPr>
          <p:spPr bwMode="auto">
            <a:xfrm>
              <a:off x="3269" y="1823"/>
              <a:ext cx="0" cy="123"/>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0642" name="Text Box 50"/>
            <p:cNvSpPr txBox="1">
              <a:spLocks noChangeArrowheads="1"/>
            </p:cNvSpPr>
            <p:nvPr/>
          </p:nvSpPr>
          <p:spPr bwMode="auto">
            <a:xfrm>
              <a:off x="2961" y="724"/>
              <a:ext cx="627" cy="515"/>
            </a:xfrm>
            <a:prstGeom prst="rect">
              <a:avLst/>
            </a:prstGeom>
            <a:noFill/>
            <a:ln w="9525">
              <a:noFill/>
              <a:miter lim="800000"/>
            </a:ln>
            <a:effectLst/>
          </p:spPr>
          <p:txBody>
            <a:bodyPr wrap="square">
              <a:spAutoFit/>
            </a:bodyPr>
            <a:lstStyle/>
            <a:p>
              <a:pPr algn="l">
                <a:spcBef>
                  <a:spcPct val="0"/>
                </a:spcBef>
                <a:buClrTx/>
                <a:buSzTx/>
                <a:buFontTx/>
                <a:buNone/>
              </a:pPr>
              <a:r>
                <a:rPr lang="zh-CN" altLang="en-US" sz="1600" dirty="0">
                  <a:latin typeface="Comic Sans MS Regular" panose="030F0702030302020204" pitchFamily="66" charset="0"/>
                  <a:ea typeface="宋体" pitchFamily="2" charset="-122"/>
                  <a:sym typeface="+mn-ea"/>
                </a:rPr>
                <a:t>主机或者</a:t>
              </a:r>
              <a:endParaRPr lang="zh-CN" altLang="en-US" sz="1600" dirty="0">
                <a:latin typeface="Comic Sans MS Regular" panose="030F0702030302020204" pitchFamily="66" charset="0"/>
                <a:ea typeface="宋体" pitchFamily="2" charset="-122"/>
              </a:endParaRPr>
            </a:p>
            <a:p>
              <a:pPr algn="l">
                <a:spcBef>
                  <a:spcPct val="0"/>
                </a:spcBef>
                <a:buClrTx/>
                <a:buSzTx/>
                <a:buFontTx/>
                <a:buNone/>
              </a:pPr>
              <a:r>
                <a:rPr lang="zh-CN" altLang="en-US" sz="1600" dirty="0">
                  <a:latin typeface="Comic Sans MS Regular" panose="030F0702030302020204" pitchFamily="66" charset="0"/>
                  <a:ea typeface="宋体" pitchFamily="2" charset="-122"/>
                  <a:sym typeface="+mn-ea"/>
                </a:rPr>
                <a:t>服务器</a:t>
              </a:r>
              <a:endParaRPr lang="en-US" altLang="zh-CN" sz="1600" dirty="0">
                <a:latin typeface="Comic Sans MS Regular" panose="030F0702030302020204" pitchFamily="66" charset="0"/>
                <a:ea typeface="宋体" pitchFamily="2" charset="-122"/>
              </a:endParaRPr>
            </a:p>
          </p:txBody>
        </p:sp>
      </p:grpSp>
      <p:sp>
        <p:nvSpPr>
          <p:cNvPr id="110643" name="Text Box 51"/>
          <p:cNvSpPr txBox="1">
            <a:spLocks noChangeArrowheads="1"/>
          </p:cNvSpPr>
          <p:nvPr/>
        </p:nvSpPr>
        <p:spPr bwMode="auto">
          <a:xfrm>
            <a:off x="6565302" y="3647402"/>
            <a:ext cx="805815" cy="583565"/>
          </a:xfrm>
          <a:prstGeom prst="rect">
            <a:avLst/>
          </a:prstGeom>
          <a:noFill/>
          <a:ln w="9525">
            <a:noFill/>
            <a:miter lim="800000"/>
          </a:ln>
          <a:effectLst/>
        </p:spPr>
        <p:txBody>
          <a:bodyPr wrap="square">
            <a:spAutoFit/>
          </a:bodyPr>
          <a:lstStyle/>
          <a:p>
            <a:pPr algn="ctr">
              <a:spcBef>
                <a:spcPct val="0"/>
              </a:spcBef>
              <a:buClrTx/>
              <a:buSzTx/>
              <a:buFontTx/>
              <a:buNone/>
            </a:pPr>
            <a:r>
              <a:rPr lang="en-US" altLang="zh-CN" sz="1600" dirty="0">
                <a:latin typeface="Comic Sans MS Regular" panose="030F0702030302020204" pitchFamily="66" charset="0"/>
                <a:ea typeface="宋体" pitchFamily="2" charset="-122"/>
              </a:rPr>
              <a:t>Internet</a:t>
            </a:r>
          </a:p>
        </p:txBody>
      </p:sp>
      <p:sp>
        <p:nvSpPr>
          <p:cNvPr id="110644" name="Line 52"/>
          <p:cNvSpPr>
            <a:spLocks noChangeShapeType="1"/>
          </p:cNvSpPr>
          <p:nvPr/>
        </p:nvSpPr>
        <p:spPr bwMode="auto">
          <a:xfrm>
            <a:off x="5880772" y="4076662"/>
            <a:ext cx="2176145" cy="635"/>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110645" name="Text Box 53"/>
          <p:cNvSpPr txBox="1">
            <a:spLocks noChangeArrowheads="1"/>
          </p:cNvSpPr>
          <p:nvPr/>
        </p:nvSpPr>
        <p:spPr bwMode="auto">
          <a:xfrm>
            <a:off x="6289712" y="4672292"/>
            <a:ext cx="1292860" cy="829945"/>
          </a:xfrm>
          <a:prstGeom prst="rect">
            <a:avLst/>
          </a:prstGeom>
          <a:noFill/>
          <a:ln w="9525">
            <a:noFill/>
            <a:miter lim="800000"/>
          </a:ln>
          <a:effectLst/>
        </p:spPr>
        <p:txBody>
          <a:bodyPr wrap="squar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由操作系统控制</a:t>
            </a:r>
            <a:endParaRPr lang="en-US" altLang="zh-CN" sz="1600" dirty="0">
              <a:latin typeface="Comic Sans MS Regular" panose="030F0702030302020204" pitchFamily="66" charset="0"/>
              <a:ea typeface="宋体" pitchFamily="2" charset="-122"/>
            </a:endParaRPr>
          </a:p>
          <a:p>
            <a:pPr>
              <a:spcBef>
                <a:spcPct val="0"/>
              </a:spcBef>
              <a:buClrTx/>
              <a:buSzTx/>
              <a:buFontTx/>
              <a:buNone/>
            </a:pPr>
            <a:endParaRPr lang="en-US" altLang="zh-CN" sz="1600" dirty="0">
              <a:latin typeface="Comic Sans MS Regular" panose="030F0702030302020204" pitchFamily="66" charset="0"/>
              <a:ea typeface="宋体" pitchFamily="2" charset="-122"/>
            </a:endParaRPr>
          </a:p>
        </p:txBody>
      </p:sp>
      <p:sp>
        <p:nvSpPr>
          <p:cNvPr id="110647" name="Line 55"/>
          <p:cNvSpPr>
            <a:spLocks noChangeShapeType="1"/>
          </p:cNvSpPr>
          <p:nvPr/>
        </p:nvSpPr>
        <p:spPr bwMode="auto">
          <a:xfrm flipH="1" flipV="1">
            <a:off x="5630582" y="4451312"/>
            <a:ext cx="240030" cy="321945"/>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10648" name="Text Box 56"/>
          <p:cNvSpPr txBox="1">
            <a:spLocks noChangeArrowheads="1"/>
          </p:cNvSpPr>
          <p:nvPr/>
        </p:nvSpPr>
        <p:spPr bwMode="auto">
          <a:xfrm>
            <a:off x="6091592" y="2299932"/>
            <a:ext cx="1779905" cy="583565"/>
          </a:xfrm>
          <a:prstGeom prst="rect">
            <a:avLst/>
          </a:prstGeom>
          <a:noFill/>
          <a:ln w="9525">
            <a:noFill/>
            <a:miter lim="800000"/>
          </a:ln>
          <a:effectLst/>
        </p:spPr>
        <p:txBody>
          <a:bodyPr wrap="squar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由程序开发着控制</a:t>
            </a:r>
            <a:endParaRPr lang="en-US" altLang="zh-CN" sz="1600" dirty="0">
              <a:latin typeface="Comic Sans MS Regular" panose="030F0702030302020204" pitchFamily="66" charset="0"/>
              <a:ea typeface="宋体" pitchFamily="2" charset="-122"/>
            </a:endParaRPr>
          </a:p>
        </p:txBody>
      </p:sp>
      <p:sp>
        <p:nvSpPr>
          <p:cNvPr id="110650" name="Line 58"/>
          <p:cNvSpPr>
            <a:spLocks noChangeShapeType="1"/>
          </p:cNvSpPr>
          <p:nvPr/>
        </p:nvSpPr>
        <p:spPr bwMode="auto">
          <a:xfrm flipH="1">
            <a:off x="5838227" y="2598382"/>
            <a:ext cx="215265" cy="135255"/>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2" name="Line 58"/>
          <p:cNvSpPr>
            <a:spLocks noChangeShapeType="1"/>
          </p:cNvSpPr>
          <p:nvPr/>
        </p:nvSpPr>
        <p:spPr bwMode="auto">
          <a:xfrm rot="16200000" flipH="1">
            <a:off x="7786407" y="2654262"/>
            <a:ext cx="222250" cy="131445"/>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3" name="Line 55"/>
          <p:cNvSpPr>
            <a:spLocks noChangeShapeType="1"/>
          </p:cNvSpPr>
          <p:nvPr/>
        </p:nvSpPr>
        <p:spPr bwMode="auto">
          <a:xfrm rot="5400000" flipH="1" flipV="1">
            <a:off x="7726082" y="4457027"/>
            <a:ext cx="247650" cy="312420"/>
          </a:xfrm>
          <a:prstGeom prst="line">
            <a:avLst/>
          </a:prstGeom>
          <a:noFill/>
          <a:ln w="9525">
            <a:solidFill>
              <a:srgbClr val="FF0000"/>
            </a:solidFill>
            <a:round/>
            <a:tailEnd type="triangle" w="med" len="med"/>
          </a:ln>
          <a:effectLst/>
        </p:spPr>
        <p:txBody>
          <a:bodyPr wrap="none" anchor="ct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A48FDE59-947F-4C9A-87D9-42D6334F586D}" type="slidenum">
              <a:rPr lang="en-US" altLang="zh-CN"/>
              <a:t>12</a:t>
            </a:fld>
            <a:endParaRPr lang="en-US" altLang="zh-CN" dirty="0"/>
          </a:p>
        </p:txBody>
      </p:sp>
      <p:sp>
        <p:nvSpPr>
          <p:cNvPr id="35842" name="Rectangle 2"/>
          <p:cNvSpPr>
            <a:spLocks noGrp="1" noChangeArrowheads="1"/>
          </p:cNvSpPr>
          <p:nvPr>
            <p:ph type="title"/>
          </p:nvPr>
        </p:nvSpPr>
        <p:spPr/>
        <p:txBody>
          <a:bodyPr/>
          <a:lstStyle/>
          <a:p>
            <a:r>
              <a:rPr lang="zh-CN" altLang="en-US" sz="3200" dirty="0">
                <a:ea typeface="宋体" pitchFamily="2" charset="-122"/>
              </a:rPr>
              <a:t>如何寻址进程？</a:t>
            </a:r>
          </a:p>
        </p:txBody>
      </p:sp>
      <p:sp>
        <p:nvSpPr>
          <p:cNvPr id="4" name="文本框 3"/>
          <p:cNvSpPr txBox="1"/>
          <p:nvPr/>
        </p:nvSpPr>
        <p:spPr>
          <a:xfrm>
            <a:off x="315519" y="1158166"/>
            <a:ext cx="7199107" cy="6001643"/>
          </a:xfrm>
          <a:prstGeom prst="rect">
            <a:avLst/>
          </a:prstGeom>
          <a:noFill/>
        </p:spPr>
        <p:txBody>
          <a:bodyPr wrap="square" rtlCol="0" anchor="t">
            <a:spAutoFit/>
          </a:bodyPr>
          <a:lstStyle/>
          <a:p>
            <a:pPr>
              <a:lnSpc>
                <a:spcPct val="150000"/>
              </a:lnSpc>
              <a:tabLst>
                <a:tab pos="406400" algn="l"/>
                <a:tab pos="31496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err="1">
                <a:solidFill>
                  <a:srgbClr val="163794"/>
                </a:solidFill>
                <a:latin typeface="Comic Sans MS Regular" panose="030F0702030302020204" pitchFamily="66" charset="0"/>
                <a:cs typeface="Times New Roman" pitchFamily="18" charset="0"/>
                <a:sym typeface="+mn-ea"/>
              </a:rPr>
              <a:t>不同主机上的进程间通信，那么每个进程必须拥有</a:t>
            </a:r>
            <a:r>
              <a:rPr lang="en-US" altLang="zh-CN" sz="2000" dirty="0" err="1">
                <a:solidFill>
                  <a:srgbClr val="FF0000"/>
                </a:solidFill>
                <a:latin typeface="Comic Sans MS Regular" panose="030F0702030302020204" pitchFamily="66" charset="0"/>
                <a:cs typeface="Times New Roman" pitchFamily="18" charset="0"/>
                <a:sym typeface="+mn-ea"/>
              </a:rPr>
              <a:t>标识符</a:t>
            </a:r>
            <a:endParaRPr lang="en-US" altLang="zh-CN" sz="2000" dirty="0"/>
          </a:p>
          <a:p>
            <a:pPr>
              <a:lnSpc>
                <a:spcPct val="150000"/>
              </a:lnSpc>
              <a:tabLst>
                <a:tab pos="406400" algn="l"/>
                <a:tab pos="31496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如何寻址主机？——IP地址</a:t>
            </a:r>
            <a:endParaRPr lang="en-US" altLang="zh-CN" sz="2000" dirty="0">
              <a:solidFill>
                <a:srgbClr val="163794"/>
              </a:solidFill>
              <a:latin typeface="Comic Sans MS Regular" panose="030F0702030302020204" pitchFamily="66" charset="0"/>
              <a:cs typeface="Times New Roman" pitchFamily="18" charset="0"/>
            </a:endParaRPr>
          </a:p>
          <a:p>
            <a:pPr>
              <a:lnSpc>
                <a:spcPct val="150000"/>
              </a:lnSpc>
              <a:tabLst>
                <a:tab pos="406400" algn="l"/>
                <a:tab pos="31496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Times New Roman" pitchFamily="18" charset="0"/>
                <a:sym typeface="+mn-ea"/>
              </a:rPr>
              <a:t>Q:</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主机有了</a:t>
            </a:r>
            <a:r>
              <a:rPr lang="en-US" altLang="zh-CN" sz="2000" dirty="0">
                <a:solidFill>
                  <a:srgbClr val="FF0000"/>
                </a:solidFill>
                <a:latin typeface="Comic Sans MS Regular" panose="030F0702030302020204" pitchFamily="66" charset="0"/>
                <a:cs typeface="Times New Roman" pitchFamily="18" charset="0"/>
                <a:sym typeface="+mn-ea"/>
              </a:rPr>
              <a:t>IP</a:t>
            </a:r>
            <a:r>
              <a:rPr lang="en-US" altLang="zh-CN" sz="2000" dirty="0">
                <a:solidFill>
                  <a:srgbClr val="FF0000"/>
                </a:solidFill>
                <a:latin typeface="Comic Sans MS Regular" panose="030F0702030302020204" pitchFamily="66" charset="0"/>
                <a:cs typeface="MS Shell Dlg" pitchFamily="18" charset="0"/>
                <a:sym typeface="+mn-ea"/>
              </a:rPr>
              <a:t>地址后，是否足以定位进程？</a:t>
            </a:r>
            <a:endParaRPr lang="en-US" altLang="zh-CN" sz="2000" dirty="0">
              <a:solidFill>
                <a:srgbClr val="FF0000"/>
              </a:solidFill>
              <a:latin typeface="Comic Sans MS Regular" panose="030F0702030302020204" pitchFamily="66" charset="0"/>
              <a:cs typeface="MS Shell Dlg" pitchFamily="18" charset="0"/>
            </a:endParaRPr>
          </a:p>
          <a:p>
            <a:pPr>
              <a:lnSpc>
                <a:spcPct val="150000"/>
              </a:lnSpc>
              <a:tabLst>
                <a:tab pos="406400" algn="l"/>
                <a:tab pos="31496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Times New Roman" pitchFamily="18" charset="0"/>
                <a:sym typeface="+mn-ea"/>
              </a:rPr>
              <a:t>A:</a:t>
            </a:r>
            <a:r>
              <a:rPr lang="en-US" altLang="zh-CN" sz="2000" dirty="0">
                <a:latin typeface="Comic Sans MS Regular" panose="030F0702030302020204" pitchFamily="66" charset="0"/>
                <a:cs typeface="Times New Roman"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否。同一主机上可能同时有多个进程需要通信</a:t>
            </a:r>
            <a:r>
              <a:rPr lang="en-US" altLang="zh-CN" sz="2000" dirty="0">
                <a:solidFill>
                  <a:srgbClr val="FF0000"/>
                </a:solidFill>
                <a:latin typeface="Comic Sans MS Regular" panose="030F0702030302020204" pitchFamily="66" charset="0"/>
                <a:cs typeface="MS Shell Dlg" pitchFamily="18" charset="0"/>
                <a:sym typeface="+mn-ea"/>
              </a:rPr>
              <a:t>。</a:t>
            </a:r>
            <a:endParaRPr lang="en-US" altLang="zh-CN" sz="2000" dirty="0"/>
          </a:p>
          <a:p>
            <a:pPr>
              <a:lnSpc>
                <a:spcPct val="150000"/>
              </a:lnSpc>
              <a:tabLst>
                <a:tab pos="406400" algn="l"/>
                <a:tab pos="31496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端口号/Port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number</a:t>
            </a:r>
            <a:endParaRPr lang="en-US" altLang="zh-CN" sz="2000" dirty="0">
              <a:solidFill>
                <a:srgbClr val="163794"/>
              </a:solidFill>
              <a:latin typeface="Comic Sans MS Regular" panose="030F0702030302020204" pitchFamily="66" charset="0"/>
              <a:cs typeface="Times New Roman" pitchFamily="18" charset="0"/>
            </a:endParaRPr>
          </a:p>
          <a:p>
            <a:pPr>
              <a:lnSpc>
                <a:spcPct val="150000"/>
              </a:lnSpc>
              <a:tabLst>
                <a:tab pos="406400" algn="l"/>
                <a:tab pos="31496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为主机上每个需要通信的进程分配一个端口号</a:t>
            </a:r>
            <a:endParaRPr lang="en-US" altLang="zh-CN" sz="2000" dirty="0">
              <a:solidFill>
                <a:srgbClr val="FF0000"/>
              </a:solidFill>
              <a:latin typeface="Comic Sans MS Regular" panose="030F0702030302020204" pitchFamily="66" charset="0"/>
              <a:cs typeface="MS Shell Dlg" pitchFamily="18" charset="0"/>
            </a:endParaRPr>
          </a:p>
          <a:p>
            <a:pPr>
              <a:lnSpc>
                <a:spcPct val="150000"/>
              </a:lnSpc>
              <a:tabLst>
                <a:tab pos="406400" algn="l"/>
                <a:tab pos="31496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Arial Unicode MS" charset="0"/>
                <a:cs typeface="Arial Unicode MS" charset="0"/>
                <a:sym typeface="+mn-ea"/>
              </a:rPr>
              <a:t>HTTP</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Arial Unicode MS" charset="0"/>
                <a:cs typeface="Arial Unicode MS" charset="0"/>
                <a:sym typeface="+mn-ea"/>
              </a:rPr>
              <a:t>Server:</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Arial Unicode MS" charset="0"/>
                <a:cs typeface="Arial Unicode MS" charset="0"/>
                <a:sym typeface="+mn-ea"/>
              </a:rPr>
              <a:t>80</a:t>
            </a:r>
            <a:endParaRPr lang="en-US" altLang="zh-CN" sz="2000" dirty="0">
              <a:solidFill>
                <a:srgbClr val="FF0000"/>
              </a:solidFill>
              <a:latin typeface="Arial Unicode MS" charset="0"/>
              <a:cs typeface="Arial Unicode MS" charset="0"/>
            </a:endParaRPr>
          </a:p>
          <a:p>
            <a:pPr>
              <a:lnSpc>
                <a:spcPct val="150000"/>
              </a:lnSpc>
              <a:tabLst>
                <a:tab pos="406400" algn="l"/>
                <a:tab pos="31496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Arial Unicode MS" charset="0"/>
                <a:cs typeface="Arial Unicode MS" charset="0"/>
                <a:sym typeface="+mn-ea"/>
              </a:rPr>
              <a:t>Mail</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Arial Unicode MS" charset="0"/>
                <a:cs typeface="Arial Unicode MS" charset="0"/>
                <a:sym typeface="+mn-ea"/>
              </a:rPr>
              <a:t>Server：25</a:t>
            </a:r>
          </a:p>
          <a:p>
            <a:pPr>
              <a:lnSpc>
                <a:spcPct val="150000"/>
              </a:lnSpc>
              <a:tabLst>
                <a:tab pos="406400" algn="l"/>
                <a:tab pos="31496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进程的标识符</a:t>
            </a:r>
          </a:p>
          <a:p>
            <a:pPr>
              <a:lnSpc>
                <a:spcPct val="150000"/>
              </a:lnSpc>
              <a:tabLst>
                <a:tab pos="406400" algn="l"/>
                <a:tab pos="3149600" algn="l"/>
              </a:tabLst>
            </a:pPr>
            <a:r>
              <a:rPr lang="en-US" altLang="zh-CN" sz="2000" dirty="0">
                <a:solidFill>
                  <a:srgbClr val="009A9A"/>
                </a:solidFill>
                <a:latin typeface="Wingdings" panose="05000000000000000000" charset="0"/>
                <a:cs typeface="Wingdings" panose="05000000000000000000"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IP地址+端口号</a:t>
            </a:r>
            <a:endParaRPr lang="en-US" altLang="zh-CN" sz="2000" dirty="0">
              <a:solidFill>
                <a:srgbClr val="FF0000"/>
              </a:solidFill>
              <a:latin typeface="Comic Sans MS Regular" panose="030F0702030302020204" pitchFamily="66" charset="0"/>
              <a:cs typeface="MS Shell Dlg" pitchFamily="18" charset="0"/>
            </a:endParaRPr>
          </a:p>
          <a:p>
            <a:pPr>
              <a:lnSpc>
                <a:spcPct val="100000"/>
              </a:lnSpc>
              <a:tabLst>
                <a:tab pos="406400" algn="l"/>
                <a:tab pos="3149600" algn="l"/>
              </a:tabLst>
            </a:pPr>
            <a:endParaRPr lang="en-US" altLang="zh-CN" sz="2000" dirty="0">
              <a:solidFill>
                <a:srgbClr val="163794"/>
              </a:solidFill>
              <a:latin typeface="Comic Sans MS Regular" panose="030F0702030302020204" pitchFamily="66" charset="0"/>
              <a:cs typeface="Times New Roman" pitchFamily="18" charset="0"/>
            </a:endParaRPr>
          </a:p>
          <a:p>
            <a:pPr>
              <a:lnSpc>
                <a:spcPct val="100000"/>
              </a:lnSpc>
              <a:tabLst>
                <a:tab pos="406400" algn="l"/>
                <a:tab pos="3149600" algn="l"/>
              </a:tabLst>
            </a:pPr>
            <a:endParaRPr lang="en-US" altLang="zh-CN" sz="2000" dirty="0">
              <a:solidFill>
                <a:srgbClr val="FF0000"/>
              </a:solidFill>
              <a:latin typeface="Arial Unicode MS" charset="0"/>
              <a:cs typeface="Arial Unicode MS" charset="0"/>
              <a:sym typeface="+mn-ea"/>
            </a:endParaRPr>
          </a:p>
        </p:txBody>
      </p:sp>
      <p:pic>
        <p:nvPicPr>
          <p:cNvPr id="7" name="Picture 3"/>
          <p:cNvPicPr>
            <a:picLocks noChangeAspect="1" noChangeArrowheads="1"/>
          </p:cNvPicPr>
          <p:nvPr/>
        </p:nvPicPr>
        <p:blipFill>
          <a:blip r:embed="rId2"/>
          <a:srcRect/>
          <a:stretch>
            <a:fillRect/>
          </a:stretch>
        </p:blipFill>
        <p:spPr bwMode="auto">
          <a:xfrm>
            <a:off x="3467100" y="5316220"/>
            <a:ext cx="5638800" cy="393700"/>
          </a:xfrm>
          <a:prstGeom prst="rect">
            <a:avLst/>
          </a:prstGeom>
          <a:noFill/>
        </p:spPr>
      </p:pic>
      <p:sp>
        <p:nvSpPr>
          <p:cNvPr id="12" name="TextBox 1"/>
          <p:cNvSpPr txBox="1"/>
          <p:nvPr/>
        </p:nvSpPr>
        <p:spPr>
          <a:xfrm>
            <a:off x="3556000" y="5087620"/>
            <a:ext cx="359073" cy="225703"/>
          </a:xfrm>
          <a:prstGeom prst="rect">
            <a:avLst/>
          </a:prstGeom>
          <a:noFill/>
        </p:spPr>
        <p:txBody>
          <a:bodyPr wrap="none" lIns="0" tIns="0" rIns="0" rtlCol="0">
            <a:spAutoFit/>
          </a:bodyPr>
          <a:lstStyle/>
          <a:p>
            <a:pPr>
              <a:lnSpc>
                <a:spcPts val="1400"/>
              </a:lnSpc>
            </a:pPr>
            <a:r>
              <a:rPr lang="en-US" altLang="zh-CN" sz="1405" dirty="0">
                <a:solidFill>
                  <a:srgbClr val="163794"/>
                </a:solidFill>
                <a:latin typeface="Comic Sans MS Regular" panose="030F0702030302020204" pitchFamily="66" charset="0"/>
                <a:cs typeface="Times New Roman" pitchFamily="18" charset="0"/>
              </a:rPr>
              <a:t>协议</a:t>
            </a:r>
          </a:p>
        </p:txBody>
      </p:sp>
      <p:sp>
        <p:nvSpPr>
          <p:cNvPr id="13" name="TextBox 1"/>
          <p:cNvSpPr txBox="1"/>
          <p:nvPr/>
        </p:nvSpPr>
        <p:spPr>
          <a:xfrm>
            <a:off x="4191000" y="5087620"/>
            <a:ext cx="1558119" cy="225703"/>
          </a:xfrm>
          <a:prstGeom prst="rect">
            <a:avLst/>
          </a:prstGeom>
          <a:noFill/>
        </p:spPr>
        <p:txBody>
          <a:bodyPr wrap="none" lIns="0" tIns="0" rIns="0" rtlCol="0">
            <a:spAutoFit/>
          </a:bodyPr>
          <a:lstStyle/>
          <a:p>
            <a:pPr>
              <a:lnSpc>
                <a:spcPts val="1400"/>
              </a:lnSpc>
            </a:pPr>
            <a:r>
              <a:rPr lang="en-US" altLang="zh-CN" sz="1405" dirty="0">
                <a:solidFill>
                  <a:srgbClr val="163794"/>
                </a:solidFill>
                <a:latin typeface="Comic Sans MS Regular" panose="030F0702030302020204" pitchFamily="66" charset="0"/>
                <a:cs typeface="Times New Roman" pitchFamily="18" charset="0"/>
              </a:rPr>
              <a:t>本机IP地址:</a:t>
            </a:r>
            <a:r>
              <a:rPr lang="en-US" altLang="zh-CN" sz="1405" dirty="0">
                <a:latin typeface="Comic Sans MS Regular" panose="030F0702030302020204" pitchFamily="66" charset="0"/>
                <a:cs typeface="Times New Roman" pitchFamily="18" charset="0"/>
              </a:rPr>
              <a:t> </a:t>
            </a:r>
            <a:r>
              <a:rPr lang="en-US" altLang="zh-CN" sz="1405" dirty="0">
                <a:solidFill>
                  <a:srgbClr val="163794"/>
                </a:solidFill>
                <a:latin typeface="Comic Sans MS Regular" panose="030F0702030302020204" pitchFamily="66" charset="0"/>
                <a:cs typeface="Times New Roman" pitchFamily="18" charset="0"/>
              </a:rPr>
              <a:t>端口号</a:t>
            </a:r>
          </a:p>
        </p:txBody>
      </p:sp>
      <p:sp>
        <p:nvSpPr>
          <p:cNvPr id="14" name="TextBox 1"/>
          <p:cNvSpPr txBox="1"/>
          <p:nvPr/>
        </p:nvSpPr>
        <p:spPr>
          <a:xfrm>
            <a:off x="6096000" y="5087620"/>
            <a:ext cx="1558119" cy="225703"/>
          </a:xfrm>
          <a:prstGeom prst="rect">
            <a:avLst/>
          </a:prstGeom>
          <a:noFill/>
        </p:spPr>
        <p:txBody>
          <a:bodyPr wrap="none" lIns="0" tIns="0" rIns="0" rtlCol="0">
            <a:spAutoFit/>
          </a:bodyPr>
          <a:lstStyle/>
          <a:p>
            <a:pPr>
              <a:lnSpc>
                <a:spcPts val="1400"/>
              </a:lnSpc>
            </a:pPr>
            <a:r>
              <a:rPr lang="en-US" altLang="zh-CN" sz="1405" dirty="0">
                <a:solidFill>
                  <a:srgbClr val="163794"/>
                </a:solidFill>
                <a:latin typeface="Comic Sans MS Regular" panose="030F0702030302020204" pitchFamily="66" charset="0"/>
                <a:cs typeface="Times New Roman" pitchFamily="18" charset="0"/>
              </a:rPr>
              <a:t>外部IP地址:</a:t>
            </a:r>
            <a:r>
              <a:rPr lang="en-US" altLang="zh-CN" sz="1405" dirty="0">
                <a:latin typeface="Comic Sans MS Regular" panose="030F0702030302020204" pitchFamily="66" charset="0"/>
                <a:cs typeface="Times New Roman" pitchFamily="18" charset="0"/>
              </a:rPr>
              <a:t> </a:t>
            </a:r>
            <a:r>
              <a:rPr lang="en-US" altLang="zh-CN" sz="1405" dirty="0">
                <a:solidFill>
                  <a:srgbClr val="163794"/>
                </a:solidFill>
                <a:latin typeface="Comic Sans MS Regular" panose="030F0702030302020204" pitchFamily="66" charset="0"/>
                <a:cs typeface="Times New Roman" pitchFamily="18" charset="0"/>
              </a:rPr>
              <a:t>端口号</a:t>
            </a:r>
          </a:p>
        </p:txBody>
      </p:sp>
      <p:sp>
        <p:nvSpPr>
          <p:cNvPr id="15" name="TextBox 1"/>
          <p:cNvSpPr txBox="1"/>
          <p:nvPr/>
        </p:nvSpPr>
        <p:spPr>
          <a:xfrm>
            <a:off x="8369300" y="5087620"/>
            <a:ext cx="359073" cy="225703"/>
          </a:xfrm>
          <a:prstGeom prst="rect">
            <a:avLst/>
          </a:prstGeom>
          <a:noFill/>
        </p:spPr>
        <p:txBody>
          <a:bodyPr wrap="none" lIns="0" tIns="0" rIns="0" rtlCol="0">
            <a:spAutoFit/>
          </a:bodyPr>
          <a:lstStyle/>
          <a:p>
            <a:pPr>
              <a:lnSpc>
                <a:spcPts val="1400"/>
              </a:lnSpc>
            </a:pPr>
            <a:r>
              <a:rPr lang="en-US" altLang="zh-CN" sz="1405" dirty="0">
                <a:solidFill>
                  <a:srgbClr val="163794"/>
                </a:solidFill>
                <a:latin typeface="Comic Sans MS Regular" panose="030F0702030302020204" pitchFamily="66" charset="0"/>
                <a:cs typeface="Times New Roman" pitchFamily="18" charset="0"/>
              </a:rPr>
              <a:t>状态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1BB0AE31-C948-4B5D-B6CE-938A1829595C}" type="slidenum">
              <a:rPr lang="en-US" altLang="zh-CN"/>
              <a:t>13</a:t>
            </a:fld>
            <a:endParaRPr lang="en-US" altLang="zh-CN" dirty="0"/>
          </a:p>
        </p:txBody>
      </p:sp>
      <p:sp>
        <p:nvSpPr>
          <p:cNvPr id="109570" name="Rectangle 2"/>
          <p:cNvSpPr>
            <a:spLocks noGrp="1" noChangeArrowheads="1"/>
          </p:cNvSpPr>
          <p:nvPr>
            <p:ph type="title"/>
          </p:nvPr>
        </p:nvSpPr>
        <p:spPr/>
        <p:txBody>
          <a:bodyPr/>
          <a:lstStyle/>
          <a:p>
            <a:r>
              <a:rPr lang="zh-CN" altLang="en-US" dirty="0">
                <a:ea typeface="宋体" pitchFamily="2" charset="-122"/>
              </a:rPr>
              <a:t>应用层协议</a:t>
            </a:r>
          </a:p>
        </p:txBody>
      </p:sp>
      <p:sp>
        <p:nvSpPr>
          <p:cNvPr id="3" name="文本框 2"/>
          <p:cNvSpPr txBox="1"/>
          <p:nvPr/>
        </p:nvSpPr>
        <p:spPr>
          <a:xfrm>
            <a:off x="107769" y="1550692"/>
            <a:ext cx="4202974" cy="4904804"/>
          </a:xfrm>
          <a:prstGeom prst="rect">
            <a:avLst/>
          </a:prstGeom>
          <a:noFill/>
        </p:spPr>
        <p:txBody>
          <a:bodyPr wrap="square" rtlCol="0" anchor="t">
            <a:spAutoFit/>
          </a:bodyPr>
          <a:lstStyle/>
          <a:p>
            <a:pPr>
              <a:lnSpc>
                <a:spcPct val="150000"/>
              </a:lnSpc>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网络应用需遵循应用层协议</a:t>
            </a:r>
            <a:endParaRPr lang="en-US" altLang="zh-CN" dirty="0">
              <a:solidFill>
                <a:srgbClr val="163794"/>
              </a:solidFill>
              <a:latin typeface="Comic Sans MS Regular" panose="030F0702030302020204" pitchFamily="66" charset="0"/>
              <a:cs typeface="Times New Roman" pitchFamily="18" charset="0"/>
            </a:endParaRPr>
          </a:p>
          <a:p>
            <a:pPr>
              <a:lnSpc>
                <a:spcPct val="150000"/>
              </a:lnSpc>
              <a:tabLst>
                <a:tab pos="406400" algn="l"/>
                <a:tab pos="3543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公开协议</a:t>
            </a:r>
            <a:endParaRPr lang="en-US" altLang="zh-CN" dirty="0">
              <a:solidFill>
                <a:srgbClr val="163794"/>
              </a:solidFill>
              <a:latin typeface="Comic Sans MS Regular" panose="030F0702030302020204" pitchFamily="66" charset="0"/>
              <a:cs typeface="Times New Roman" pitchFamily="18" charset="0"/>
            </a:endParaRPr>
          </a:p>
          <a:p>
            <a:pPr>
              <a:lnSpc>
                <a:spcPct val="150000"/>
              </a:lnSpc>
              <a:tabLst>
                <a:tab pos="406400" algn="l"/>
                <a:tab pos="354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由RFC(Request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For</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Comments)定义</a:t>
            </a:r>
            <a:endParaRPr lang="en-US" altLang="zh-CN" dirty="0">
              <a:solidFill>
                <a:srgbClr val="FF0000"/>
              </a:solidFill>
              <a:latin typeface="Comic Sans MS Regular" panose="030F0702030302020204" pitchFamily="66" charset="0"/>
              <a:cs typeface="MS Shell Dlg" pitchFamily="18" charset="0"/>
            </a:endParaRPr>
          </a:p>
          <a:p>
            <a:pPr>
              <a:lnSpc>
                <a:spcPct val="150000"/>
              </a:lnSpc>
              <a:tabLst>
                <a:tab pos="406400" algn="l"/>
                <a:tab pos="354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允许互操作</a:t>
            </a:r>
            <a:endParaRPr lang="en-US" altLang="zh-CN" dirty="0">
              <a:solidFill>
                <a:srgbClr val="FF0000"/>
              </a:solidFill>
              <a:latin typeface="Comic Sans MS Regular" panose="030F0702030302020204" pitchFamily="66" charset="0"/>
              <a:cs typeface="MS Shell Dlg" pitchFamily="18" charset="0"/>
            </a:endParaRPr>
          </a:p>
          <a:p>
            <a:pPr>
              <a:lnSpc>
                <a:spcPct val="150000"/>
              </a:lnSpc>
              <a:tabLst>
                <a:tab pos="406400" algn="l"/>
                <a:tab pos="354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HTTP,</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SMTP,</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a:t>
            </a:r>
            <a:endParaRPr lang="en-US" altLang="zh-CN" dirty="0"/>
          </a:p>
          <a:p>
            <a:pPr>
              <a:lnSpc>
                <a:spcPct val="150000"/>
              </a:lnSpc>
              <a:tabLst>
                <a:tab pos="406400" algn="l"/>
                <a:tab pos="3543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私有协议</a:t>
            </a:r>
            <a:endParaRPr lang="en-US" altLang="zh-CN" dirty="0">
              <a:solidFill>
                <a:srgbClr val="163794"/>
              </a:solidFill>
              <a:latin typeface="Comic Sans MS Regular" panose="030F0702030302020204" pitchFamily="66" charset="0"/>
              <a:cs typeface="Times New Roman" pitchFamily="18" charset="0"/>
            </a:endParaRPr>
          </a:p>
          <a:p>
            <a:pPr>
              <a:lnSpc>
                <a:spcPct val="150000"/>
              </a:lnSpc>
              <a:tabLst>
                <a:tab pos="406400" algn="l"/>
                <a:tab pos="354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多数P2P文件共享应用</a:t>
            </a:r>
          </a:p>
        </p:txBody>
      </p:sp>
      <p:pic>
        <p:nvPicPr>
          <p:cNvPr id="7" name="Picture 3"/>
          <p:cNvPicPr>
            <a:picLocks noChangeAspect="1" noChangeArrowheads="1"/>
          </p:cNvPicPr>
          <p:nvPr/>
        </p:nvPicPr>
        <p:blipFill>
          <a:blip r:embed="rId2"/>
          <a:srcRect/>
          <a:stretch>
            <a:fillRect/>
          </a:stretch>
        </p:blipFill>
        <p:spPr bwMode="auto">
          <a:xfrm>
            <a:off x="4419600" y="1371600"/>
            <a:ext cx="4699000" cy="46609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1BB0AE31-C948-4B5D-B6CE-938A1829595C}" type="slidenum">
              <a:rPr lang="en-US" altLang="zh-CN"/>
              <a:t>14</a:t>
            </a:fld>
            <a:endParaRPr lang="en-US" altLang="zh-CN" dirty="0"/>
          </a:p>
        </p:txBody>
      </p:sp>
      <p:sp>
        <p:nvSpPr>
          <p:cNvPr id="109570" name="Rectangle 2"/>
          <p:cNvSpPr>
            <a:spLocks noGrp="1" noChangeArrowheads="1"/>
          </p:cNvSpPr>
          <p:nvPr>
            <p:ph type="title"/>
          </p:nvPr>
        </p:nvSpPr>
        <p:spPr/>
        <p:txBody>
          <a:bodyPr/>
          <a:lstStyle/>
          <a:p>
            <a:r>
              <a:rPr lang="zh-CN" altLang="en-US" dirty="0">
                <a:ea typeface="宋体" pitchFamily="2" charset="-122"/>
              </a:rPr>
              <a:t>应用层协议的内容</a:t>
            </a:r>
          </a:p>
        </p:txBody>
      </p:sp>
      <p:sp>
        <p:nvSpPr>
          <p:cNvPr id="9" name="TextBox 1"/>
          <p:cNvSpPr txBox="1"/>
          <p:nvPr/>
        </p:nvSpPr>
        <p:spPr>
          <a:xfrm>
            <a:off x="206908" y="1545625"/>
            <a:ext cx="4406656" cy="4875694"/>
          </a:xfrm>
          <a:prstGeom prst="rect">
            <a:avLst/>
          </a:prstGeom>
          <a:noFill/>
        </p:spPr>
        <p:txBody>
          <a:bodyPr wrap="none" lIns="0" tIns="0" rIns="0" rtlCol="0">
            <a:spAutoFit/>
          </a:bodyPr>
          <a:lstStyle/>
          <a:p>
            <a:pPr algn="l">
              <a:lnSpc>
                <a:spcPct val="100000"/>
              </a:lnSpc>
              <a:tabLst>
                <a:tab pos="406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消息的类型(type)</a:t>
            </a:r>
            <a:endParaRPr lang="en-US" altLang="zh-CN" dirty="0"/>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请求消息</a:t>
            </a:r>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响应消息</a:t>
            </a:r>
          </a:p>
          <a:p>
            <a:pPr algn="l">
              <a:lnSpc>
                <a:spcPct val="100000"/>
              </a:lnSpc>
              <a:tabLst>
                <a:tab pos="4064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消息的语法(syntax)/格式</a:t>
            </a:r>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消息中有哪些字段(field)？</a:t>
            </a:r>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每个字段如何描述</a:t>
            </a:r>
          </a:p>
          <a:p>
            <a:pPr algn="l">
              <a:lnSpc>
                <a:spcPct val="100000"/>
              </a:lnSpc>
              <a:tabLst>
                <a:tab pos="4064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字段的语义(semantics)</a:t>
            </a:r>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字段中信息的含义</a:t>
            </a:r>
          </a:p>
          <a:p>
            <a:pPr algn="l">
              <a:lnSpc>
                <a:spcPct val="100000"/>
              </a:lnSpc>
              <a:tabLst>
                <a:tab pos="4064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规则(rules)</a:t>
            </a:r>
          </a:p>
          <a:p>
            <a:pPr algn="l">
              <a:lnSpc>
                <a:spcPct val="10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进程何时发送/响应消息</a:t>
            </a:r>
          </a:p>
          <a:p>
            <a:pPr algn="l">
              <a:lnSpc>
                <a:spcPts val="31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进程如何发送/响应消息</a:t>
            </a:r>
          </a:p>
        </p:txBody>
      </p:sp>
      <p:pic>
        <p:nvPicPr>
          <p:cNvPr id="2" name="Picture 3"/>
          <p:cNvPicPr>
            <a:picLocks noChangeAspect="1" noChangeArrowheads="1"/>
          </p:cNvPicPr>
          <p:nvPr/>
        </p:nvPicPr>
        <p:blipFill>
          <a:blip r:embed="rId2"/>
          <a:srcRect/>
          <a:stretch>
            <a:fillRect/>
          </a:stretch>
        </p:blipFill>
        <p:spPr bwMode="auto">
          <a:xfrm>
            <a:off x="4712335" y="2402840"/>
            <a:ext cx="4445000" cy="2247900"/>
          </a:xfrm>
          <a:prstGeom prst="rect">
            <a:avLst/>
          </a:prstGeom>
          <a:noFill/>
        </p:spPr>
      </p:pic>
      <p:sp>
        <p:nvSpPr>
          <p:cNvPr id="11" name="TextBox 1"/>
          <p:cNvSpPr txBox="1"/>
          <p:nvPr/>
        </p:nvSpPr>
        <p:spPr>
          <a:xfrm>
            <a:off x="5487035" y="1996440"/>
            <a:ext cx="2143023" cy="327462"/>
          </a:xfrm>
          <a:prstGeom prst="rect">
            <a:avLst/>
          </a:prstGeom>
          <a:noFill/>
        </p:spPr>
        <p:txBody>
          <a:bodyPr wrap="none" lIns="0" tIns="0" rIns="0" rtlCol="0">
            <a:spAutoFit/>
          </a:bodyPr>
          <a:lstStyle/>
          <a:p>
            <a:pPr>
              <a:lnSpc>
                <a:spcPts val="2400"/>
              </a:lnSpc>
            </a:pPr>
            <a:r>
              <a:rPr lang="en-US" altLang="zh-CN" sz="1750" dirty="0">
                <a:solidFill>
                  <a:srgbClr val="163794"/>
                </a:solidFill>
                <a:latin typeface="Microsoft YaHei Regular"/>
                <a:cs typeface="华文细黑" pitchFamily="18" charset="0"/>
              </a:rPr>
              <a:t>HTTP请求消息的格式</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B44CC828-7DE0-44A3-B782-D2404886886D}" type="slidenum">
              <a:rPr lang="en-US" altLang="zh-CN"/>
              <a:t>15</a:t>
            </a:fld>
            <a:endParaRPr lang="en-US" altLang="zh-CN" dirty="0"/>
          </a:p>
        </p:txBody>
      </p:sp>
      <p:sp>
        <p:nvSpPr>
          <p:cNvPr id="36866" name="Rectangle 2"/>
          <p:cNvSpPr>
            <a:spLocks noGrp="1" noChangeArrowheads="1"/>
          </p:cNvSpPr>
          <p:nvPr>
            <p:ph type="title"/>
          </p:nvPr>
        </p:nvSpPr>
        <p:spPr>
          <a:xfrm>
            <a:off x="457200" y="0"/>
            <a:ext cx="8305800" cy="1143000"/>
          </a:xfrm>
        </p:spPr>
        <p:txBody>
          <a:bodyPr/>
          <a:lstStyle/>
          <a:p>
            <a:pPr algn="ctr"/>
            <a:r>
              <a:rPr lang="zh-CN" altLang="en-US" sz="3200" dirty="0">
                <a:ea typeface="宋体" pitchFamily="2" charset="-122"/>
              </a:rPr>
              <a:t>网络应用对传输服务的需求</a:t>
            </a:r>
            <a:endParaRPr lang="en-US" altLang="zh-CN" sz="3200" dirty="0">
              <a:ea typeface="宋体" pitchFamily="2" charset="-122"/>
            </a:endParaRPr>
          </a:p>
        </p:txBody>
      </p:sp>
      <p:sp>
        <p:nvSpPr>
          <p:cNvPr id="4" name="TextBox 1"/>
          <p:cNvSpPr txBox="1"/>
          <p:nvPr/>
        </p:nvSpPr>
        <p:spPr>
          <a:xfrm>
            <a:off x="199334" y="1281602"/>
            <a:ext cx="8821532" cy="4632037"/>
          </a:xfrm>
          <a:prstGeom prst="rect">
            <a:avLst/>
          </a:prstGeom>
          <a:noFill/>
        </p:spPr>
        <p:txBody>
          <a:bodyPr wrap="square" lIns="0" tIns="0" rIns="0" rtlCol="0">
            <a:spAutoFit/>
          </a:bodyPr>
          <a:lstStyle/>
          <a:p>
            <a:pPr>
              <a:lnSpc>
                <a:spcPts val="3100"/>
              </a:lnSpc>
              <a:tabLst>
                <a:tab pos="406400" algn="l"/>
                <a:tab pos="21336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数据丢失(data</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loss)/可靠性(reliability)</a:t>
            </a:r>
          </a:p>
          <a:p>
            <a:pPr>
              <a:lnSpc>
                <a:spcPts val="33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某些网络应用能够容忍一定的数据丢失：网络电话</a:t>
            </a:r>
          </a:p>
          <a:p>
            <a:pPr>
              <a:lnSpc>
                <a:spcPts val="32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某些网络应用要求100%可靠的数据传输：文件传输，telnet</a:t>
            </a:r>
          </a:p>
          <a:p>
            <a:pPr>
              <a:lnSpc>
                <a:spcPts val="1000"/>
              </a:lnSpc>
            </a:pPr>
            <a:endParaRPr lang="en-US" altLang="zh-CN" dirty="0"/>
          </a:p>
          <a:p>
            <a:pPr>
              <a:lnSpc>
                <a:spcPts val="2700"/>
              </a:lnSpc>
              <a:tabLst>
                <a:tab pos="406400" algn="l"/>
                <a:tab pos="21336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时间(timing)/延迟(delay)</a:t>
            </a:r>
          </a:p>
          <a:p>
            <a:pPr>
              <a:lnSpc>
                <a:spcPts val="33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有些应用只有在延迟足够低时才“有效”</a:t>
            </a:r>
          </a:p>
          <a:p>
            <a:pPr>
              <a:lnSpc>
                <a:spcPts val="32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网络电话/网络游戏</a:t>
            </a:r>
          </a:p>
          <a:p>
            <a:pPr>
              <a:lnSpc>
                <a:spcPts val="1000"/>
              </a:lnSpc>
            </a:pPr>
            <a:endParaRPr lang="en-US" altLang="zh-CN" dirty="0"/>
          </a:p>
          <a:p>
            <a:pPr>
              <a:lnSpc>
                <a:spcPts val="2700"/>
              </a:lnSpc>
              <a:tabLst>
                <a:tab pos="406400" algn="l"/>
                <a:tab pos="21336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带宽(bandwidth)</a:t>
            </a:r>
          </a:p>
          <a:p>
            <a:pPr>
              <a:lnSpc>
                <a:spcPts val="33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某些应用只有在带宽达到最低要求时才“有效”：网络视频</a:t>
            </a:r>
          </a:p>
          <a:p>
            <a:pPr>
              <a:lnSpc>
                <a:spcPts val="3200"/>
              </a:lnSpc>
              <a:tabLst>
                <a:tab pos="406400" algn="l"/>
                <a:tab pos="21336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MS Shell Dlg" pitchFamily="18" charset="0"/>
              </a:rPr>
              <a:t>某些应用能够适应任何带宽——弹性应用：email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6" name="灯片编号占位符 4"/>
          <p:cNvSpPr>
            <a:spLocks noGrp="1"/>
          </p:cNvSpPr>
          <p:nvPr>
            <p:ph type="sldNum" sz="quarter" idx="12"/>
          </p:nvPr>
        </p:nvSpPr>
        <p:spPr/>
        <p:txBody>
          <a:bodyPr/>
          <a:lstStyle/>
          <a:p>
            <a:fld id="{40319FB6-0BBE-49F1-9EB8-8E024149C204}" type="slidenum">
              <a:rPr lang="en-US" altLang="zh-CN"/>
              <a:t>16</a:t>
            </a:fld>
            <a:endParaRPr lang="en-US" altLang="zh-CN" dirty="0"/>
          </a:p>
        </p:txBody>
      </p:sp>
      <p:sp>
        <p:nvSpPr>
          <p:cNvPr id="37890" name="Rectangle 2"/>
          <p:cNvSpPr>
            <a:spLocks noGrp="1" noChangeArrowheads="1"/>
          </p:cNvSpPr>
          <p:nvPr>
            <p:ph type="title"/>
          </p:nvPr>
        </p:nvSpPr>
        <p:spPr>
          <a:xfrm>
            <a:off x="371475" y="303213"/>
            <a:ext cx="8201025" cy="1143000"/>
          </a:xfrm>
        </p:spPr>
        <p:txBody>
          <a:bodyPr/>
          <a:lstStyle/>
          <a:p>
            <a:pPr algn="ctr"/>
            <a:r>
              <a:rPr lang="zh-CN" altLang="en-US" sz="2800" dirty="0">
                <a:ea typeface="宋体" pitchFamily="2" charset="-122"/>
              </a:rPr>
              <a:t>常用网络应用对传输服务的要求</a:t>
            </a:r>
          </a:p>
        </p:txBody>
      </p:sp>
      <p:pic>
        <p:nvPicPr>
          <p:cNvPr id="3" name="Picture 3"/>
          <p:cNvPicPr>
            <a:picLocks noChangeAspect="1" noChangeArrowheads="1"/>
          </p:cNvPicPr>
          <p:nvPr/>
        </p:nvPicPr>
        <p:blipFill>
          <a:blip r:embed="rId2"/>
          <a:srcRect/>
          <a:stretch>
            <a:fillRect/>
          </a:stretch>
        </p:blipFill>
        <p:spPr bwMode="auto">
          <a:xfrm>
            <a:off x="41275" y="1744345"/>
            <a:ext cx="9060815" cy="357695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7512B1CB-3C65-4936-9CEC-E24B0EDDF2A1}" type="slidenum">
              <a:rPr lang="en-US" altLang="zh-CN"/>
              <a:t>17</a:t>
            </a:fld>
            <a:endParaRPr lang="en-US" altLang="zh-CN" dirty="0"/>
          </a:p>
        </p:txBody>
      </p:sp>
      <p:sp>
        <p:nvSpPr>
          <p:cNvPr id="38914" name="Rectangle 2"/>
          <p:cNvSpPr>
            <a:spLocks noGrp="1" noChangeArrowheads="1"/>
          </p:cNvSpPr>
          <p:nvPr>
            <p:ph type="title"/>
          </p:nvPr>
        </p:nvSpPr>
        <p:spPr>
          <a:xfrm>
            <a:off x="147955" y="90170"/>
            <a:ext cx="7772400" cy="1143000"/>
          </a:xfrm>
        </p:spPr>
        <p:txBody>
          <a:bodyPr/>
          <a:lstStyle/>
          <a:p>
            <a:pPr algn="ctr"/>
            <a:r>
              <a:rPr lang="zh-CN" altLang="en-US" sz="3200" dirty="0">
                <a:ea typeface="宋体" pitchFamily="2" charset="-122"/>
              </a:rPr>
              <a:t>因特网提供的传输服务</a:t>
            </a:r>
          </a:p>
        </p:txBody>
      </p:sp>
      <p:sp>
        <p:nvSpPr>
          <p:cNvPr id="38916" name="Rectangle 4"/>
          <p:cNvSpPr>
            <a:spLocks noGrp="1" noChangeArrowheads="1"/>
          </p:cNvSpPr>
          <p:nvPr>
            <p:ph type="body" sz="half" idx="2"/>
          </p:nvPr>
        </p:nvSpPr>
        <p:spPr>
          <a:xfrm>
            <a:off x="4638675" y="5641975"/>
            <a:ext cx="3667125" cy="481965"/>
          </a:xfrm>
        </p:spPr>
        <p:txBody>
          <a:bodyPr/>
          <a:lstStyle/>
          <a:p>
            <a:pPr marL="0" indent="0">
              <a:buNone/>
            </a:pPr>
            <a:r>
              <a:rPr lang="en-US" altLang="zh-CN" sz="2000" u="sng" dirty="0">
                <a:solidFill>
                  <a:srgbClr val="FF0000"/>
                </a:solidFill>
                <a:ea typeface="宋体" pitchFamily="2" charset="-122"/>
              </a:rPr>
              <a:t>Q:</a:t>
            </a:r>
            <a:r>
              <a:rPr lang="en-US" altLang="zh-CN" sz="2000" dirty="0">
                <a:solidFill>
                  <a:srgbClr val="FF0000"/>
                </a:solidFill>
                <a:ea typeface="宋体" pitchFamily="2" charset="-122"/>
              </a:rPr>
              <a:t> </a:t>
            </a:r>
            <a:r>
              <a:rPr lang="zh-CN" altLang="en-US" sz="2000" dirty="0">
                <a:solidFill>
                  <a:srgbClr val="FF0000"/>
                </a:solidFill>
                <a:ea typeface="宋体" pitchFamily="2" charset="-122"/>
              </a:rPr>
              <a:t>为什么会有</a:t>
            </a:r>
            <a:r>
              <a:rPr lang="en-US" altLang="zh-CN" sz="2000" dirty="0">
                <a:solidFill>
                  <a:srgbClr val="FF0000"/>
                </a:solidFill>
                <a:ea typeface="宋体" pitchFamily="2" charset="-122"/>
              </a:rPr>
              <a:t>UDP</a:t>
            </a:r>
            <a:r>
              <a:rPr lang="zh-CN" altLang="en-US" sz="2000" dirty="0">
                <a:solidFill>
                  <a:srgbClr val="FF0000"/>
                </a:solidFill>
                <a:ea typeface="宋体" pitchFamily="2" charset="-122"/>
              </a:rPr>
              <a:t>呢？</a:t>
            </a:r>
          </a:p>
        </p:txBody>
      </p:sp>
      <p:sp>
        <p:nvSpPr>
          <p:cNvPr id="3" name="文本框 2"/>
          <p:cNvSpPr txBox="1"/>
          <p:nvPr/>
        </p:nvSpPr>
        <p:spPr>
          <a:xfrm>
            <a:off x="147955" y="1371600"/>
            <a:ext cx="4271645" cy="4598182"/>
          </a:xfrm>
          <a:prstGeom prst="rect">
            <a:avLst/>
          </a:prstGeom>
          <a:noFill/>
        </p:spPr>
        <p:txBody>
          <a:bodyPr wrap="square" rtlCol="0" anchor="t">
            <a:spAutoFit/>
          </a:bodyPr>
          <a:lstStyle/>
          <a:p>
            <a:pPr>
              <a:tabLst>
                <a:tab pos="406400" algn="l"/>
                <a:tab pos="6477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FF0000"/>
                </a:solidFill>
                <a:latin typeface="Comic Sans MS Regular" panose="030F0702030302020204" pitchFamily="66" charset="0"/>
                <a:cs typeface="Times New Roman" pitchFamily="18" charset="0"/>
                <a:sym typeface="+mn-ea"/>
              </a:rPr>
              <a:t>TCP服务</a:t>
            </a:r>
            <a:endParaRPr lang="en-US" altLang="zh-CN" dirty="0">
              <a:solidFill>
                <a:srgbClr val="FF0000"/>
              </a:solidFill>
              <a:latin typeface="Comic Sans MS Regular" panose="030F0702030302020204" pitchFamily="66" charset="0"/>
              <a:cs typeface="Times New Roman" pitchFamily="18" charset="0"/>
            </a:endParaRPr>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面向连接</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客户机/</a:t>
            </a:r>
            <a:r>
              <a:rPr lang="en-US" altLang="zh-CN" dirty="0" err="1">
                <a:solidFill>
                  <a:srgbClr val="163794"/>
                </a:solidFill>
                <a:latin typeface="Comic Sans MS Regular" panose="030F0702030302020204" pitchFamily="66" charset="0"/>
                <a:cs typeface="Times New Roman" pitchFamily="18" charset="0"/>
                <a:sym typeface="+mn-ea"/>
              </a:rPr>
              <a:t>服务器进程间需要建立连接</a:t>
            </a:r>
            <a:endParaRPr lang="en-US" altLang="zh-CN" dirty="0"/>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可靠的传输</a:t>
            </a:r>
            <a:endParaRPr lang="en-US" altLang="zh-CN" dirty="0">
              <a:solidFill>
                <a:srgbClr val="CC0065"/>
              </a:solidFill>
              <a:latin typeface="Comic Sans MS Regular" panose="030F0702030302020204" pitchFamily="66" charset="0"/>
              <a:cs typeface="Times New Roman" pitchFamily="18" charset="0"/>
            </a:endParaRPr>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流量控制</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err="1">
                <a:solidFill>
                  <a:srgbClr val="163794"/>
                </a:solidFill>
                <a:latin typeface="Comic Sans MS Regular" panose="030F0702030302020204" pitchFamily="66" charset="0"/>
                <a:cs typeface="Times New Roman" pitchFamily="18" charset="0"/>
                <a:sym typeface="+mn-ea"/>
              </a:rPr>
              <a:t>发送方不会发送速度过快，超过接收方的处理能力</a:t>
            </a:r>
            <a:endParaRPr lang="en-US" altLang="zh-CN" dirty="0"/>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拥塞控制</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err="1">
                <a:solidFill>
                  <a:srgbClr val="163794"/>
                </a:solidFill>
                <a:latin typeface="Comic Sans MS Regular" panose="030F0702030302020204" pitchFamily="66" charset="0"/>
                <a:cs typeface="Times New Roman" pitchFamily="18" charset="0"/>
                <a:sym typeface="+mn-ea"/>
              </a:rPr>
              <a:t>当网络负载过重时能够限制发送方的发送速度</a:t>
            </a:r>
            <a:endParaRPr lang="en-US" altLang="zh-CN" dirty="0"/>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不提供时间/延迟保障</a:t>
            </a:r>
            <a:endParaRPr lang="en-US" altLang="zh-CN" dirty="0">
              <a:solidFill>
                <a:srgbClr val="CC0065"/>
              </a:solidFill>
              <a:latin typeface="Comic Sans MS Regular" panose="030F0702030302020204" pitchFamily="66" charset="0"/>
              <a:cs typeface="Times New Roman" pitchFamily="18" charset="0"/>
            </a:endParaRPr>
          </a:p>
          <a:p>
            <a:pPr>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CC0065"/>
                </a:solidFill>
                <a:latin typeface="Comic Sans MS Regular" panose="030F0702030302020204" pitchFamily="66" charset="0"/>
                <a:cs typeface="Times New Roman" pitchFamily="18" charset="0"/>
                <a:sym typeface="+mn-ea"/>
              </a:rPr>
              <a:t>不提供最小带宽保障</a:t>
            </a:r>
          </a:p>
        </p:txBody>
      </p:sp>
      <p:sp>
        <p:nvSpPr>
          <p:cNvPr id="4" name="文本框 3"/>
          <p:cNvSpPr txBox="1"/>
          <p:nvPr/>
        </p:nvSpPr>
        <p:spPr>
          <a:xfrm>
            <a:off x="4596765" y="1371600"/>
            <a:ext cx="4911725" cy="4004686"/>
          </a:xfrm>
          <a:prstGeom prst="rect">
            <a:avLst/>
          </a:prstGeom>
          <a:noFill/>
        </p:spPr>
        <p:txBody>
          <a:bodyPr wrap="square" rtlCol="0" anchor="t">
            <a:spAutoFit/>
          </a:bodyPr>
          <a:lstStyle/>
          <a:p>
            <a:pPr>
              <a:lnSpc>
                <a:spcPts val="2700"/>
              </a:lnSpc>
              <a:tabLst>
                <a:tab pos="406400" algn="l"/>
                <a:tab pos="8001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FF0000"/>
                </a:solidFill>
                <a:latin typeface="Comic Sans MS Regular" panose="030F0702030302020204" pitchFamily="66" charset="0"/>
                <a:cs typeface="Times New Roman" pitchFamily="18" charset="0"/>
                <a:sym typeface="+mn-ea"/>
              </a:rPr>
              <a:t>UDP服务</a:t>
            </a:r>
            <a:endParaRPr lang="en-US" altLang="zh-CN" dirty="0">
              <a:solidFill>
                <a:srgbClr val="FF0000"/>
              </a:solidFill>
              <a:latin typeface="Comic Sans MS Regular" panose="030F0702030302020204" pitchFamily="66" charset="0"/>
              <a:cs typeface="Times New Roman" pitchFamily="18" charset="0"/>
            </a:endParaRPr>
          </a:p>
          <a:p>
            <a:pPr>
              <a:lnSpc>
                <a:spcPts val="3300"/>
              </a:lnSpc>
              <a:tabLst>
                <a:tab pos="406400" algn="l"/>
                <a:tab pos="800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CC0065"/>
                </a:solidFill>
                <a:latin typeface="Comic Sans MS Regular" panose="030F0702030302020204" pitchFamily="66" charset="0"/>
                <a:cs typeface="Times New Roman" pitchFamily="18" charset="0"/>
                <a:sym typeface="+mn-ea"/>
              </a:rPr>
              <a:t>无连接</a:t>
            </a:r>
            <a:endParaRPr lang="en-US" altLang="zh-CN" dirty="0">
              <a:solidFill>
                <a:srgbClr val="CC0065"/>
              </a:solidFill>
              <a:latin typeface="Comic Sans MS Regular" panose="030F0702030302020204" pitchFamily="66" charset="0"/>
              <a:cs typeface="Times New Roman" pitchFamily="18" charset="0"/>
            </a:endParaRPr>
          </a:p>
          <a:p>
            <a:pPr>
              <a:lnSpc>
                <a:spcPts val="3200"/>
              </a:lnSpc>
              <a:tabLst>
                <a:tab pos="406400" algn="l"/>
                <a:tab pos="800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CC0065"/>
                </a:solidFill>
                <a:latin typeface="Comic Sans MS Regular" panose="030F0702030302020204" pitchFamily="66" charset="0"/>
                <a:cs typeface="Times New Roman" pitchFamily="18" charset="0"/>
                <a:sym typeface="+mn-ea"/>
              </a:rPr>
              <a:t>不可靠的数据传输</a:t>
            </a:r>
            <a:endParaRPr lang="en-US" altLang="zh-CN" dirty="0">
              <a:solidFill>
                <a:srgbClr val="CC0065"/>
              </a:solidFill>
              <a:latin typeface="Comic Sans MS Regular" panose="030F0702030302020204" pitchFamily="66" charset="0"/>
              <a:cs typeface="Times New Roman" pitchFamily="18" charset="0"/>
            </a:endParaRPr>
          </a:p>
          <a:p>
            <a:pPr>
              <a:lnSpc>
                <a:spcPts val="3200"/>
              </a:lnSpc>
              <a:tabLst>
                <a:tab pos="406400" algn="l"/>
                <a:tab pos="800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不提供：</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800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可靠性保障</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800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流量控制</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800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拥塞控制</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800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延迟保障</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800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带宽保障</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76E16FC7-ED35-410C-B799-B71E99C090BC}" type="slidenum">
              <a:rPr lang="en-US" altLang="zh-CN"/>
              <a:t>18</a:t>
            </a:fld>
            <a:endParaRPr lang="en-US" altLang="zh-CN" dirty="0"/>
          </a:p>
        </p:txBody>
      </p:sp>
      <p:sp>
        <p:nvSpPr>
          <p:cNvPr id="54274" name="Rectangle 2"/>
          <p:cNvSpPr>
            <a:spLocks noGrp="1" noChangeArrowheads="1"/>
          </p:cNvSpPr>
          <p:nvPr>
            <p:ph type="title"/>
          </p:nvPr>
        </p:nvSpPr>
        <p:spPr>
          <a:xfrm>
            <a:off x="247650" y="228600"/>
            <a:ext cx="8747125" cy="1143000"/>
          </a:xfrm>
        </p:spPr>
        <p:txBody>
          <a:bodyPr/>
          <a:lstStyle/>
          <a:p>
            <a:pPr algn="ctr"/>
            <a:r>
              <a:rPr lang="en-US" altLang="zh-CN" sz="2800" dirty="0">
                <a:ea typeface="宋体" pitchFamily="2" charset="-122"/>
              </a:rPr>
              <a:t>Internet</a:t>
            </a:r>
            <a:r>
              <a:rPr lang="zh-CN" altLang="en-US" sz="2800" dirty="0">
                <a:ea typeface="宋体" pitchFamily="2" charset="-122"/>
              </a:rPr>
              <a:t>应用及其应用层协议和支撑的传输层协议</a:t>
            </a:r>
          </a:p>
        </p:txBody>
      </p:sp>
      <p:pic>
        <p:nvPicPr>
          <p:cNvPr id="3" name="Picture 3"/>
          <p:cNvPicPr>
            <a:picLocks noChangeAspect="1" noChangeArrowheads="1"/>
          </p:cNvPicPr>
          <p:nvPr/>
        </p:nvPicPr>
        <p:blipFill>
          <a:blip r:embed="rId2"/>
          <a:srcRect/>
          <a:stretch>
            <a:fillRect/>
          </a:stretch>
        </p:blipFill>
        <p:spPr bwMode="auto">
          <a:xfrm>
            <a:off x="41275" y="1831340"/>
            <a:ext cx="9061450" cy="410908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FFCB2318-13E7-499E-9095-5DB31E1AFE5E}" type="slidenum">
              <a:rPr lang="en-US" altLang="zh-CN"/>
              <a:t>19</a:t>
            </a:fld>
            <a:endParaRPr lang="en-US" altLang="zh-CN" dirty="0"/>
          </a:p>
        </p:txBody>
      </p:sp>
      <p:sp>
        <p:nvSpPr>
          <p:cNvPr id="154626"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154627" name="Rectangle 3"/>
          <p:cNvSpPr>
            <a:spLocks noGrp="1" noChangeArrowheads="1"/>
          </p:cNvSpPr>
          <p:nvPr>
            <p:ph type="body" sz="half" idx="1"/>
          </p:nvPr>
        </p:nvSpPr>
        <p:spPr/>
        <p:txBody>
          <a:bodyPr/>
          <a:lstStyle/>
          <a:p>
            <a:r>
              <a:rPr lang="en-US" altLang="zh-CN" sz="2400" dirty="0">
                <a:ea typeface="宋体" pitchFamily="2" charset="-122"/>
              </a:rPr>
              <a:t>Principles of network applications </a:t>
            </a:r>
          </a:p>
          <a:p>
            <a:pPr lvl="1"/>
            <a:r>
              <a:rPr lang="en-US" altLang="zh-CN" sz="2000" dirty="0">
                <a:ea typeface="宋体" pitchFamily="2" charset="-122"/>
              </a:rPr>
              <a:t>app architectures</a:t>
            </a:r>
          </a:p>
          <a:p>
            <a:pPr lvl="1"/>
            <a:r>
              <a:rPr lang="en-US" altLang="zh-CN" sz="2000" dirty="0">
                <a:ea typeface="宋体" pitchFamily="2" charset="-122"/>
              </a:rPr>
              <a:t>app requirements</a:t>
            </a:r>
          </a:p>
          <a:p>
            <a:r>
              <a:rPr lang="en-US" altLang="zh-CN" sz="2400" dirty="0">
                <a:solidFill>
                  <a:srgbClr val="FF0000"/>
                </a:solidFill>
                <a:ea typeface="宋体" pitchFamily="2" charset="-122"/>
              </a:rPr>
              <a:t>Web and HTTP</a:t>
            </a: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154628"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6C688203-2331-46D8-B886-005ACE1CC160}" type="slidenum">
              <a:rPr lang="en-US" altLang="zh-CN"/>
              <a:t>2</a:t>
            </a:fld>
            <a:endParaRPr lang="en-US" altLang="zh-CN" dirty="0"/>
          </a:p>
        </p:txBody>
      </p:sp>
      <p:sp>
        <p:nvSpPr>
          <p:cNvPr id="216066" name="Rectangle 2"/>
          <p:cNvSpPr>
            <a:spLocks noGrp="1" noChangeArrowheads="1"/>
          </p:cNvSpPr>
          <p:nvPr>
            <p:ph type="title"/>
          </p:nvPr>
        </p:nvSpPr>
        <p:spPr/>
        <p:txBody>
          <a:bodyPr/>
          <a:lstStyle/>
          <a:p>
            <a:pPr algn="ctr"/>
            <a:r>
              <a:rPr lang="zh-CN" altLang="en-US" dirty="0">
                <a:ea typeface="宋体" pitchFamily="2" charset="-122"/>
                <a:sym typeface="+mn-ea"/>
              </a:rPr>
              <a:t>应用层</a:t>
            </a:r>
            <a:endParaRPr lang="en-US" altLang="zh-CN" dirty="0">
              <a:ea typeface="宋体" pitchFamily="2" charset="-122"/>
            </a:endParaRPr>
          </a:p>
        </p:txBody>
      </p:sp>
      <p:sp>
        <p:nvSpPr>
          <p:cNvPr id="216067" name="Rectangle 3"/>
          <p:cNvSpPr>
            <a:spLocks noGrp="1" noChangeArrowheads="1"/>
          </p:cNvSpPr>
          <p:nvPr>
            <p:ph type="body" sz="half" idx="1"/>
          </p:nvPr>
        </p:nvSpPr>
        <p:spPr>
          <a:xfrm>
            <a:off x="533400" y="1371600"/>
            <a:ext cx="3581400" cy="4648200"/>
          </a:xfrm>
        </p:spPr>
        <p:txBody>
          <a:bodyPr/>
          <a:lstStyle/>
          <a:p>
            <a:pPr>
              <a:buFont typeface="ZapfDingbats" pitchFamily="82" charset="2"/>
              <a:buNone/>
            </a:pPr>
            <a:r>
              <a:rPr lang="zh-CN" altLang="en-US" sz="2400" u="sng" dirty="0">
                <a:solidFill>
                  <a:srgbClr val="FF0000"/>
                </a:solidFill>
                <a:ea typeface="宋体" pitchFamily="2" charset="-122"/>
              </a:rPr>
              <a:t>目标</a:t>
            </a:r>
            <a:r>
              <a:rPr lang="en-US" altLang="zh-CN" sz="2400" u="sng" dirty="0">
                <a:solidFill>
                  <a:srgbClr val="FF0000"/>
                </a:solidFill>
                <a:ea typeface="宋体" pitchFamily="2" charset="-122"/>
              </a:rPr>
              <a:t>:</a:t>
            </a:r>
            <a:r>
              <a:rPr lang="en-US" altLang="zh-CN" sz="2400" dirty="0">
                <a:ea typeface="宋体" pitchFamily="2" charset="-122"/>
              </a:rPr>
              <a:t> </a:t>
            </a:r>
          </a:p>
          <a:p>
            <a:r>
              <a:rPr lang="zh-CN" altLang="en-US" sz="2400" dirty="0">
                <a:ea typeface="宋体" pitchFamily="2" charset="-122"/>
              </a:rPr>
              <a:t>网络应用协议的概念，实现</a:t>
            </a:r>
            <a:endParaRPr lang="en-US" altLang="zh-CN" sz="2400" dirty="0">
              <a:ea typeface="宋体" pitchFamily="2" charset="-122"/>
            </a:endParaRPr>
          </a:p>
          <a:p>
            <a:pPr lvl="1"/>
            <a:r>
              <a:rPr lang="zh-CN" altLang="en-US" dirty="0">
                <a:ea typeface="宋体" pitchFamily="2" charset="-122"/>
              </a:rPr>
              <a:t>传输层服务模型</a:t>
            </a:r>
            <a:endParaRPr lang="en-US" altLang="zh-CN" dirty="0">
              <a:ea typeface="宋体" pitchFamily="2" charset="-122"/>
            </a:endParaRPr>
          </a:p>
          <a:p>
            <a:pPr lvl="1"/>
            <a:r>
              <a:rPr lang="zh-CN" altLang="en-US" dirty="0">
                <a:ea typeface="宋体" pitchFamily="2" charset="-122"/>
              </a:rPr>
              <a:t>客户</a:t>
            </a:r>
            <a:r>
              <a:rPr lang="en-US" altLang="zh-CN" dirty="0">
                <a:ea typeface="宋体" pitchFamily="2" charset="-122"/>
              </a:rPr>
              <a:t>-</a:t>
            </a:r>
            <a:r>
              <a:rPr lang="zh-CN" altLang="en-US" dirty="0">
                <a:ea typeface="宋体" pitchFamily="2" charset="-122"/>
              </a:rPr>
              <a:t>服务器范式</a:t>
            </a:r>
            <a:endParaRPr lang="en-US" altLang="zh-CN" dirty="0">
              <a:ea typeface="宋体" pitchFamily="2" charset="-122"/>
            </a:endParaRPr>
          </a:p>
          <a:p>
            <a:pPr lvl="1"/>
            <a:r>
              <a:rPr lang="en-US" altLang="zh-Hans" sz="2000" dirty="0">
                <a:ea typeface="宋体" pitchFamily="2" charset="-122"/>
              </a:rPr>
              <a:t>P2P</a:t>
            </a:r>
            <a:r>
              <a:rPr lang="zh-Hans" altLang="en-US" sz="2000" dirty="0">
                <a:ea typeface="宋体" pitchFamily="2" charset="-122"/>
              </a:rPr>
              <a:t>范式</a:t>
            </a:r>
            <a:endParaRPr lang="en-US" altLang="zh-CN" sz="2000" dirty="0">
              <a:ea typeface="宋体" pitchFamily="2" charset="-122"/>
            </a:endParaRPr>
          </a:p>
          <a:p>
            <a:pPr lvl="1"/>
            <a:endParaRPr lang="en-US" altLang="zh-CN" dirty="0">
              <a:ea typeface="宋体" pitchFamily="2" charset="-122"/>
            </a:endParaRPr>
          </a:p>
        </p:txBody>
      </p:sp>
      <p:sp>
        <p:nvSpPr>
          <p:cNvPr id="216068" name="Rectangle 4"/>
          <p:cNvSpPr>
            <a:spLocks noGrp="1" noChangeArrowheads="1"/>
          </p:cNvSpPr>
          <p:nvPr>
            <p:ph type="body" sz="half" idx="2"/>
          </p:nvPr>
        </p:nvSpPr>
        <p:spPr>
          <a:xfrm>
            <a:off x="4419600" y="1441450"/>
            <a:ext cx="3667125" cy="4648200"/>
          </a:xfrm>
        </p:spPr>
        <p:txBody>
          <a:bodyPr/>
          <a:lstStyle/>
          <a:p>
            <a:r>
              <a:rPr lang="zh-Hans" altLang="en-US" sz="2400" dirty="0">
                <a:ea typeface="宋体" pitchFamily="2" charset="-122"/>
              </a:rPr>
              <a:t>特定网络应用及协议</a:t>
            </a:r>
            <a:endParaRPr lang="en-US" altLang="zh-Hans" sz="2400" dirty="0">
              <a:ea typeface="宋体" pitchFamily="2" charset="-122"/>
            </a:endParaRPr>
          </a:p>
          <a:p>
            <a:pPr lvl="1"/>
            <a:r>
              <a:rPr lang="en-US" altLang="zh-CN" sz="2000" dirty="0">
                <a:ea typeface="宋体" pitchFamily="2" charset="-122"/>
                <a:cs typeface="Times New Roman" panose="02020603050405020304" pitchFamily="18" charset="0"/>
              </a:rPr>
              <a:t>HTTP</a:t>
            </a:r>
          </a:p>
          <a:p>
            <a:pPr lvl="1"/>
            <a:r>
              <a:rPr lang="en-US" altLang="zh-CN" sz="2000" dirty="0">
                <a:ea typeface="宋体" pitchFamily="2" charset="-122"/>
                <a:cs typeface="Times New Roman" panose="02020603050405020304" pitchFamily="18" charset="0"/>
              </a:rPr>
              <a:t>FTP</a:t>
            </a:r>
          </a:p>
          <a:p>
            <a:pPr lvl="1"/>
            <a:r>
              <a:rPr lang="en-US" altLang="zh-CN" sz="2000" dirty="0">
                <a:ea typeface="宋体" pitchFamily="2" charset="-122"/>
                <a:cs typeface="Times New Roman" panose="02020603050405020304" pitchFamily="18" charset="0"/>
              </a:rPr>
              <a:t>SMTP / POP3 / IMAP</a:t>
            </a:r>
          </a:p>
          <a:p>
            <a:pPr lvl="1"/>
            <a:r>
              <a:rPr lang="en-US" altLang="zh-CN" sz="2000" dirty="0">
                <a:ea typeface="宋体" pitchFamily="2" charset="-122"/>
                <a:cs typeface="Times New Roman" panose="02020603050405020304" pitchFamily="18" charset="0"/>
              </a:rPr>
              <a:t>DNS</a:t>
            </a:r>
          </a:p>
          <a:p>
            <a:r>
              <a:rPr lang="en-US" altLang="zh-Hans" sz="2400" dirty="0">
                <a:ea typeface="宋体" pitchFamily="2" charset="-122"/>
                <a:cs typeface="Times New Roman" panose="02020603050405020304" pitchFamily="18" charset="0"/>
              </a:rPr>
              <a:t>Socket</a:t>
            </a:r>
            <a:r>
              <a:rPr lang="zh-Hans" altLang="en-US" sz="2400" dirty="0">
                <a:latin typeface="Comic Sans MS Regular" panose="030F0702030302020204" pitchFamily="66" charset="0"/>
                <a:ea typeface="宋体" pitchFamily="2" charset="-122"/>
                <a:cs typeface="Times New Roman" panose="02020603050405020304" pitchFamily="18" charset="0"/>
              </a:rPr>
              <a:t>编程</a:t>
            </a:r>
            <a:endParaRPr lang="en-US" altLang="zh-Hans" sz="2400" dirty="0">
              <a:latin typeface="Comic Sans MS Regular" panose="030F0702030302020204" pitchFamily="66" charset="0"/>
              <a:ea typeface="宋体" pitchFamily="2" charset="-122"/>
              <a:cs typeface="Times New Roman" panose="02020603050405020304" pitchFamily="18" charset="0"/>
            </a:endParaRPr>
          </a:p>
          <a:p>
            <a:pPr lvl="1"/>
            <a:r>
              <a:rPr lang="en-US" altLang="zh-Hans" sz="2000" dirty="0">
                <a:latin typeface="Comic Sans MS Regular" panose="030F0702030302020204" pitchFamily="66" charset="0"/>
                <a:ea typeface="宋体" pitchFamily="2" charset="-122"/>
                <a:cs typeface="Times New Roman" panose="02020603050405020304" pitchFamily="18" charset="0"/>
              </a:rPr>
              <a:t>TCP</a:t>
            </a:r>
          </a:p>
          <a:p>
            <a:pPr lvl="1"/>
            <a:r>
              <a:rPr lang="en-US" altLang="zh-Hans" sz="2000" dirty="0">
                <a:latin typeface="Comic Sans MS Regular" panose="030F0702030302020204" pitchFamily="66" charset="0"/>
                <a:ea typeface="宋体" pitchFamily="2" charset="-122"/>
                <a:cs typeface="Times New Roman" panose="02020603050405020304" pitchFamily="18" charset="0"/>
              </a:rPr>
              <a:t>UDP</a:t>
            </a:r>
            <a:endParaRPr lang="en-US" altLang="zh-CN" sz="2000" dirty="0">
              <a:latin typeface="Comic Sans MS Regular" panose="030F0702030302020204" pitchFamily="66" charset="0"/>
              <a:ea typeface="宋体"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5"/>
          <p:cNvSpPr>
            <a:spLocks noGrp="1"/>
          </p:cNvSpPr>
          <p:nvPr>
            <p:ph type="sldNum" sz="quarter" idx="12"/>
          </p:nvPr>
        </p:nvSpPr>
        <p:spPr/>
        <p:txBody>
          <a:bodyPr/>
          <a:lstStyle/>
          <a:p>
            <a:fld id="{D4FD9064-40F6-4BD6-81B7-435A278D657C}" type="slidenum">
              <a:rPr lang="en-US" altLang="zh-CN"/>
              <a:t>20</a:t>
            </a:fld>
            <a:endParaRPr lang="en-US" altLang="zh-CN" dirty="0"/>
          </a:p>
        </p:txBody>
      </p:sp>
      <p:sp>
        <p:nvSpPr>
          <p:cNvPr id="112642" name="Rectangle 2"/>
          <p:cNvSpPr>
            <a:spLocks noGrp="1" noChangeArrowheads="1"/>
          </p:cNvSpPr>
          <p:nvPr>
            <p:ph type="title"/>
          </p:nvPr>
        </p:nvSpPr>
        <p:spPr/>
        <p:txBody>
          <a:bodyPr/>
          <a:lstStyle/>
          <a:p>
            <a:r>
              <a:rPr lang="en-US" altLang="zh-CN" dirty="0">
                <a:ea typeface="宋体" pitchFamily="2" charset="-122"/>
              </a:rPr>
              <a:t>Web</a:t>
            </a:r>
            <a:r>
              <a:rPr lang="zh-CN" altLang="en-US" dirty="0">
                <a:ea typeface="宋体" pitchFamily="2" charset="-122"/>
              </a:rPr>
              <a:t>应用和</a:t>
            </a:r>
            <a:r>
              <a:rPr lang="en-US" altLang="zh-CN" dirty="0">
                <a:ea typeface="宋体" pitchFamily="2" charset="-122"/>
              </a:rPr>
              <a:t>HTTP</a:t>
            </a:r>
            <a:r>
              <a:rPr lang="zh-CN" altLang="en-US" dirty="0">
                <a:ea typeface="宋体" pitchFamily="2" charset="-122"/>
              </a:rPr>
              <a:t>协议</a:t>
            </a:r>
          </a:p>
        </p:txBody>
      </p:sp>
      <p:sp>
        <p:nvSpPr>
          <p:cNvPr id="112643" name="Rectangle 3"/>
          <p:cNvSpPr>
            <a:spLocks noGrp="1" noChangeArrowheads="1"/>
          </p:cNvSpPr>
          <p:nvPr>
            <p:ph type="body" idx="1"/>
          </p:nvPr>
        </p:nvSpPr>
        <p:spPr>
          <a:xfrm>
            <a:off x="533400" y="1371600"/>
            <a:ext cx="7772400" cy="4648200"/>
          </a:xfrm>
        </p:spPr>
        <p:txBody>
          <a:bodyPr/>
          <a:lstStyle/>
          <a:p>
            <a:pPr>
              <a:lnSpc>
                <a:spcPct val="150000"/>
              </a:lnSpc>
            </a:pPr>
            <a:r>
              <a:rPr lang="en-US" altLang="zh-CN" sz="2400" dirty="0">
                <a:solidFill>
                  <a:srgbClr val="FF0000"/>
                </a:solidFill>
                <a:ea typeface="宋体" pitchFamily="2" charset="-122"/>
              </a:rPr>
              <a:t>Web</a:t>
            </a:r>
            <a:r>
              <a:rPr lang="zh-CN" altLang="en-US" sz="2400" dirty="0">
                <a:solidFill>
                  <a:srgbClr val="FF0000"/>
                </a:solidFill>
                <a:ea typeface="宋体" pitchFamily="2" charset="-122"/>
              </a:rPr>
              <a:t>页面</a:t>
            </a:r>
            <a:r>
              <a:rPr lang="en-US" altLang="zh-CN" sz="2400" dirty="0">
                <a:solidFill>
                  <a:srgbClr val="FF0000"/>
                </a:solidFill>
                <a:ea typeface="宋体" pitchFamily="2" charset="-122"/>
              </a:rPr>
              <a:t>(Web page)</a:t>
            </a:r>
            <a:r>
              <a:rPr lang="zh-CN" altLang="en-US" sz="2400" dirty="0">
                <a:solidFill>
                  <a:schemeClr val="tx1"/>
                </a:solidFill>
                <a:ea typeface="宋体" pitchFamily="2" charset="-122"/>
              </a:rPr>
              <a:t>是由对象</a:t>
            </a:r>
            <a:r>
              <a:rPr lang="en-US" altLang="zh-CN" sz="2400" dirty="0">
                <a:solidFill>
                  <a:srgbClr val="FF0000"/>
                </a:solidFill>
                <a:ea typeface="宋体" pitchFamily="2" charset="-122"/>
              </a:rPr>
              <a:t>(</a:t>
            </a:r>
            <a:r>
              <a:rPr lang="en-US" altLang="zh-CN" sz="2400" dirty="0">
                <a:solidFill>
                  <a:srgbClr val="FF0000"/>
                </a:solidFill>
                <a:ea typeface="宋体" pitchFamily="2" charset="-122"/>
                <a:sym typeface="+mn-ea"/>
              </a:rPr>
              <a:t>objects</a:t>
            </a:r>
            <a:r>
              <a:rPr lang="en-US" altLang="zh-CN" sz="2400" dirty="0">
                <a:solidFill>
                  <a:srgbClr val="FF0000"/>
                </a:solidFill>
                <a:ea typeface="宋体" pitchFamily="2" charset="-122"/>
              </a:rPr>
              <a:t>)</a:t>
            </a:r>
            <a:r>
              <a:rPr lang="zh-CN" altLang="en-US" sz="2400" dirty="0">
                <a:solidFill>
                  <a:schemeClr val="tx1"/>
                </a:solidFill>
                <a:ea typeface="宋体" pitchFamily="2" charset="-122"/>
              </a:rPr>
              <a:t>组成</a:t>
            </a:r>
            <a:endParaRPr lang="en-US" altLang="zh-CN" sz="2400" dirty="0">
              <a:ea typeface="宋体" pitchFamily="2" charset="-122"/>
            </a:endParaRPr>
          </a:p>
          <a:p>
            <a:pPr>
              <a:lnSpc>
                <a:spcPct val="150000"/>
              </a:lnSpc>
            </a:pPr>
            <a:r>
              <a:rPr lang="zh-CN" altLang="en-US" sz="2400" dirty="0">
                <a:ea typeface="宋体" pitchFamily="2" charset="-122"/>
              </a:rPr>
              <a:t>对象可以是</a:t>
            </a:r>
            <a:r>
              <a:rPr lang="en-US" altLang="zh-CN" sz="2400" dirty="0">
                <a:ea typeface="宋体" pitchFamily="2" charset="-122"/>
              </a:rPr>
              <a:t>HTML file, JPEG image, Java applet, audio file,…</a:t>
            </a:r>
          </a:p>
          <a:p>
            <a:pPr>
              <a:lnSpc>
                <a:spcPct val="150000"/>
              </a:lnSpc>
            </a:pPr>
            <a:r>
              <a:rPr lang="en-US" altLang="zh-CN" sz="2400" dirty="0">
                <a:ea typeface="宋体" pitchFamily="2" charset="-122"/>
              </a:rPr>
              <a:t>Web</a:t>
            </a:r>
            <a:r>
              <a:rPr lang="zh-CN" altLang="en-US" sz="2400" dirty="0">
                <a:ea typeface="宋体" pitchFamily="2" charset="-122"/>
              </a:rPr>
              <a:t>页面包含基本</a:t>
            </a:r>
            <a:r>
              <a:rPr lang="en-US" altLang="zh-CN" sz="2400" dirty="0">
                <a:ea typeface="宋体" pitchFamily="2" charset="-122"/>
              </a:rPr>
              <a:t>HTML</a:t>
            </a:r>
            <a:r>
              <a:rPr lang="zh-CN" altLang="en-US" sz="2400" dirty="0">
                <a:ea typeface="宋体" pitchFamily="2" charset="-122"/>
              </a:rPr>
              <a:t>文件</a:t>
            </a:r>
            <a:r>
              <a:rPr lang="zh-CN" altLang="en-US" sz="2400" dirty="0">
                <a:solidFill>
                  <a:schemeClr val="tx1"/>
                </a:solidFill>
                <a:ea typeface="宋体" pitchFamily="2" charset="-122"/>
              </a:rPr>
              <a:t>以及几个引用对象</a:t>
            </a:r>
            <a:endParaRPr lang="en-US" altLang="zh-CN" sz="2400" dirty="0">
              <a:ea typeface="宋体" pitchFamily="2" charset="-122"/>
            </a:endParaRPr>
          </a:p>
          <a:p>
            <a:pPr>
              <a:lnSpc>
                <a:spcPct val="150000"/>
              </a:lnSpc>
            </a:pPr>
            <a:r>
              <a:rPr lang="zh-CN" altLang="en-US" sz="2400" dirty="0">
                <a:ea typeface="宋体" pitchFamily="2" charset="-122"/>
              </a:rPr>
              <a:t>通过对象的</a:t>
            </a:r>
            <a:r>
              <a:rPr lang="en-US" altLang="zh-CN" sz="2400" dirty="0">
                <a:ea typeface="宋体" pitchFamily="2" charset="-122"/>
              </a:rPr>
              <a:t>URL</a:t>
            </a:r>
            <a:r>
              <a:rPr lang="zh-CN" altLang="en-US" sz="2400" dirty="0">
                <a:ea typeface="宋体" pitchFamily="2" charset="-122"/>
              </a:rPr>
              <a:t>对对象进行引用</a:t>
            </a:r>
            <a:endParaRPr lang="en-US" altLang="zh-CN" sz="2400" dirty="0">
              <a:solidFill>
                <a:srgbClr val="FF0000"/>
              </a:solidFill>
              <a:ea typeface="宋体" pitchFamily="2" charset="-122"/>
            </a:endParaRPr>
          </a:p>
          <a:p>
            <a:pPr>
              <a:lnSpc>
                <a:spcPct val="150000"/>
              </a:lnSpc>
            </a:pPr>
            <a:r>
              <a:rPr lang="en-US" altLang="zh-CN" sz="2400" dirty="0">
                <a:solidFill>
                  <a:schemeClr val="tx2"/>
                </a:solidFill>
                <a:ea typeface="宋体" pitchFamily="2" charset="-122"/>
              </a:rPr>
              <a:t>Example URL:</a:t>
            </a:r>
          </a:p>
          <a:p>
            <a:pPr>
              <a:buFont typeface="ZapfDingbats" pitchFamily="82" charset="2"/>
              <a:buNone/>
            </a:pPr>
            <a:endParaRPr lang="en-US" altLang="zh-CN" dirty="0">
              <a:ea typeface="宋体" pitchFamily="2" charset="-122"/>
            </a:endParaRPr>
          </a:p>
        </p:txBody>
      </p:sp>
      <p:grpSp>
        <p:nvGrpSpPr>
          <p:cNvPr id="112650" name="Group 10"/>
          <p:cNvGrpSpPr/>
          <p:nvPr/>
        </p:nvGrpSpPr>
        <p:grpSpPr bwMode="auto">
          <a:xfrm>
            <a:off x="1201738" y="5008563"/>
            <a:ext cx="6835775" cy="1144587"/>
            <a:chOff x="788" y="2955"/>
            <a:chExt cx="4306" cy="721"/>
          </a:xfrm>
        </p:grpSpPr>
        <p:sp>
          <p:nvSpPr>
            <p:cNvPr id="112645" name="Text Box 5"/>
            <p:cNvSpPr txBox="1">
              <a:spLocks noChangeArrowheads="1"/>
            </p:cNvSpPr>
            <p:nvPr/>
          </p:nvSpPr>
          <p:spPr bwMode="auto">
            <a:xfrm>
              <a:off x="788" y="2955"/>
              <a:ext cx="4141" cy="288"/>
            </a:xfrm>
            <a:prstGeom prst="rect">
              <a:avLst/>
            </a:prstGeom>
            <a:noFill/>
            <a:ln w="9525">
              <a:noFill/>
              <a:miter lim="800000"/>
            </a:ln>
            <a:effectLst/>
          </p:spPr>
          <p:txBody>
            <a:bodyPr wrap="none">
              <a:spAutoFit/>
            </a:bodyPr>
            <a:lstStyle/>
            <a:p>
              <a:pPr>
                <a:spcBef>
                  <a:spcPct val="0"/>
                </a:spcBef>
                <a:buClrTx/>
                <a:buSzTx/>
                <a:buFontTx/>
                <a:buNone/>
              </a:pPr>
              <a:r>
                <a:rPr lang="en-US" altLang="zh-CN" dirty="0" err="1">
                  <a:latin typeface="Courier New" pitchFamily="49" charset="0"/>
                  <a:ea typeface="宋体" pitchFamily="2" charset="-122"/>
                </a:rPr>
                <a:t>www.someschool.edu</a:t>
              </a:r>
              <a:r>
                <a:rPr lang="en-US" altLang="zh-CN" dirty="0">
                  <a:latin typeface="Courier New" pitchFamily="49" charset="0"/>
                  <a:ea typeface="宋体" pitchFamily="2" charset="-122"/>
                </a:rPr>
                <a:t>/</a:t>
              </a:r>
              <a:r>
                <a:rPr lang="en-US" altLang="zh-CN" dirty="0" err="1">
                  <a:latin typeface="Courier New" pitchFamily="49" charset="0"/>
                  <a:ea typeface="宋体" pitchFamily="2" charset="-122"/>
                </a:rPr>
                <a:t>someDept</a:t>
              </a:r>
              <a:r>
                <a:rPr lang="en-US" altLang="zh-CN" dirty="0">
                  <a:latin typeface="Courier New" pitchFamily="49" charset="0"/>
                  <a:ea typeface="宋体" pitchFamily="2" charset="-122"/>
                </a:rPr>
                <a:t>/</a:t>
              </a:r>
              <a:r>
                <a:rPr lang="en-US" altLang="zh-CN" dirty="0" err="1">
                  <a:latin typeface="Courier New" pitchFamily="49" charset="0"/>
                  <a:ea typeface="宋体" pitchFamily="2" charset="-122"/>
                </a:rPr>
                <a:t>pic.gif</a:t>
              </a:r>
              <a:endParaRPr lang="en-US" altLang="zh-CN" dirty="0">
                <a:latin typeface="Courier New" pitchFamily="49" charset="0"/>
                <a:ea typeface="宋体" pitchFamily="2" charset="-122"/>
              </a:endParaRPr>
            </a:p>
          </p:txBody>
        </p:sp>
        <p:sp>
          <p:nvSpPr>
            <p:cNvPr id="112646" name="AutoShape 6"/>
            <p:cNvSpPr/>
            <p:nvPr/>
          </p:nvSpPr>
          <p:spPr bwMode="auto">
            <a:xfrm rot="16200000">
              <a:off x="1821" y="2281"/>
              <a:ext cx="57" cy="2083"/>
            </a:xfrm>
            <a:prstGeom prst="leftBrace">
              <a:avLst>
                <a:gd name="adj1" fmla="val 304532"/>
                <a:gd name="adj2" fmla="val 50000"/>
              </a:avLst>
            </a:prstGeom>
            <a:noFill/>
            <a:ln w="9525">
              <a:solidFill>
                <a:schemeClr val="tx1"/>
              </a:solidFill>
              <a:round/>
            </a:ln>
            <a:effectLst/>
          </p:spPr>
          <p:txBody>
            <a:bodyPr wrap="none" anchor="ctr"/>
            <a:lstStyle/>
            <a:p>
              <a:endParaRPr lang="zh-CN" altLang="en-US"/>
            </a:p>
          </p:txBody>
        </p:sp>
        <p:sp>
          <p:nvSpPr>
            <p:cNvPr id="112647" name="AutoShape 7"/>
            <p:cNvSpPr/>
            <p:nvPr/>
          </p:nvSpPr>
          <p:spPr bwMode="auto">
            <a:xfrm rot="16200000">
              <a:off x="4024" y="2277"/>
              <a:ext cx="57" cy="2083"/>
            </a:xfrm>
            <a:prstGeom prst="leftBrace">
              <a:avLst>
                <a:gd name="adj1" fmla="val 304532"/>
                <a:gd name="adj2" fmla="val 50000"/>
              </a:avLst>
            </a:prstGeom>
            <a:noFill/>
            <a:ln w="9525">
              <a:solidFill>
                <a:schemeClr val="tx1"/>
              </a:solidFill>
              <a:round/>
            </a:ln>
            <a:effectLst/>
          </p:spPr>
          <p:txBody>
            <a:bodyPr wrap="none" anchor="ctr"/>
            <a:lstStyle/>
            <a:p>
              <a:endParaRPr lang="zh-CN" altLang="en-US"/>
            </a:p>
          </p:txBody>
        </p:sp>
        <p:sp>
          <p:nvSpPr>
            <p:cNvPr id="112648" name="Text Box 8"/>
            <p:cNvSpPr txBox="1">
              <a:spLocks noChangeArrowheads="1"/>
            </p:cNvSpPr>
            <p:nvPr/>
          </p:nvSpPr>
          <p:spPr bwMode="auto">
            <a:xfrm>
              <a:off x="1389" y="3388"/>
              <a:ext cx="1021" cy="288"/>
            </a:xfrm>
            <a:prstGeom prst="rect">
              <a:avLst/>
            </a:prstGeom>
            <a:noFill/>
            <a:ln w="9525">
              <a:noFill/>
              <a:miter lim="800000"/>
            </a:ln>
            <a:effectLst/>
          </p:spPr>
          <p:txBody>
            <a:bodyPr wrap="none">
              <a:spAutoFit/>
            </a:bodyPr>
            <a:lstStyle/>
            <a:p>
              <a:pPr>
                <a:spcBef>
                  <a:spcPct val="0"/>
                </a:spcBef>
                <a:buClrTx/>
                <a:buSzTx/>
                <a:buFontTx/>
                <a:buNone/>
              </a:pPr>
              <a:r>
                <a:rPr lang="en-US" altLang="zh-CN" dirty="0">
                  <a:ea typeface="宋体" pitchFamily="2" charset="-122"/>
                </a:rPr>
                <a:t>host name</a:t>
              </a:r>
              <a:endParaRPr lang="en-US" altLang="zh-CN" dirty="0">
                <a:latin typeface="Comic Sans MS Regular" panose="030F0702030302020204" pitchFamily="66" charset="0"/>
                <a:ea typeface="宋体" pitchFamily="2" charset="-122"/>
              </a:endParaRPr>
            </a:p>
          </p:txBody>
        </p:sp>
        <p:sp>
          <p:nvSpPr>
            <p:cNvPr id="112649" name="Text Box 9"/>
            <p:cNvSpPr txBox="1">
              <a:spLocks noChangeArrowheads="1"/>
            </p:cNvSpPr>
            <p:nvPr/>
          </p:nvSpPr>
          <p:spPr bwMode="auto">
            <a:xfrm>
              <a:off x="3485" y="3338"/>
              <a:ext cx="1028" cy="288"/>
            </a:xfrm>
            <a:prstGeom prst="rect">
              <a:avLst/>
            </a:prstGeom>
            <a:noFill/>
            <a:ln w="9525">
              <a:noFill/>
              <a:miter lim="800000"/>
            </a:ln>
            <a:effectLst/>
          </p:spPr>
          <p:txBody>
            <a:bodyPr wrap="none">
              <a:spAutoFit/>
            </a:bodyPr>
            <a:lstStyle/>
            <a:p>
              <a:pPr>
                <a:spcBef>
                  <a:spcPct val="0"/>
                </a:spcBef>
                <a:buClrTx/>
                <a:buSzTx/>
                <a:buFontTx/>
                <a:buNone/>
              </a:pPr>
              <a:r>
                <a:rPr lang="en-US" altLang="zh-CN" dirty="0">
                  <a:ea typeface="宋体" pitchFamily="2" charset="-122"/>
                </a:rPr>
                <a:t>path name</a:t>
              </a:r>
              <a:endParaRPr lang="en-US" altLang="zh-CN" dirty="0">
                <a:latin typeface="Comic Sans MS Regular" panose="030F0702030302020204" pitchFamily="66" charset="0"/>
                <a:ea typeface="宋体" pitchFamily="2"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7" name="灯片编号占位符 6"/>
          <p:cNvSpPr>
            <a:spLocks noGrp="1"/>
          </p:cNvSpPr>
          <p:nvPr>
            <p:ph type="sldNum" sz="quarter" idx="12"/>
          </p:nvPr>
        </p:nvSpPr>
        <p:spPr/>
        <p:txBody>
          <a:bodyPr/>
          <a:lstStyle/>
          <a:p>
            <a:fld id="{70A60D08-9F90-4970-8E72-EEC5DDF5883C}" type="slidenum">
              <a:rPr lang="en-US" altLang="zh-CN"/>
              <a:t>21</a:t>
            </a:fld>
            <a:endParaRPr lang="en-US" altLang="zh-CN" dirty="0"/>
          </a:p>
        </p:txBody>
      </p:sp>
      <p:sp>
        <p:nvSpPr>
          <p:cNvPr id="39938" name="Rectangle 2"/>
          <p:cNvSpPr>
            <a:spLocks noGrp="1" noChangeArrowheads="1"/>
          </p:cNvSpPr>
          <p:nvPr>
            <p:ph type="title"/>
          </p:nvPr>
        </p:nvSpPr>
        <p:spPr>
          <a:xfrm>
            <a:off x="33020" y="0"/>
            <a:ext cx="7772400" cy="1143000"/>
          </a:xfrm>
        </p:spPr>
        <p:txBody>
          <a:bodyPr/>
          <a:lstStyle/>
          <a:p>
            <a:r>
              <a:rPr lang="en-US" altLang="zh-CN" sz="3600" dirty="0">
                <a:ea typeface="宋体" pitchFamily="2" charset="-122"/>
              </a:rPr>
              <a:t>HTTP</a:t>
            </a:r>
            <a:r>
              <a:rPr lang="zh-CN" altLang="en-US" sz="3600" dirty="0">
                <a:ea typeface="宋体" pitchFamily="2" charset="-122"/>
              </a:rPr>
              <a:t>概述</a:t>
            </a:r>
          </a:p>
        </p:txBody>
      </p:sp>
      <p:pic>
        <p:nvPicPr>
          <p:cNvPr id="2" name="图片 1"/>
          <p:cNvPicPr>
            <a:picLocks noChangeAspect="1"/>
          </p:cNvPicPr>
          <p:nvPr/>
        </p:nvPicPr>
        <p:blipFill>
          <a:blip r:embed="rId2"/>
          <a:stretch>
            <a:fillRect/>
          </a:stretch>
        </p:blipFill>
        <p:spPr>
          <a:xfrm>
            <a:off x="4433570" y="2311400"/>
            <a:ext cx="4848860" cy="2667000"/>
          </a:xfrm>
          <a:prstGeom prst="rect">
            <a:avLst/>
          </a:prstGeom>
        </p:spPr>
      </p:pic>
      <p:sp>
        <p:nvSpPr>
          <p:cNvPr id="4" name="文本框 3"/>
          <p:cNvSpPr txBox="1"/>
          <p:nvPr/>
        </p:nvSpPr>
        <p:spPr>
          <a:xfrm>
            <a:off x="163647" y="997089"/>
            <a:ext cx="4623505" cy="5115246"/>
          </a:xfrm>
          <a:prstGeom prst="rect">
            <a:avLst/>
          </a:prstGeom>
          <a:noFill/>
        </p:spPr>
        <p:txBody>
          <a:bodyPr wrap="square" rtlCol="0" anchor="t">
            <a:spAutoFit/>
          </a:bodyPr>
          <a:lstStyle/>
          <a:p>
            <a:pPr>
              <a:lnSpc>
                <a:spcPct val="100000"/>
              </a:lnSpc>
              <a:tabLst>
                <a:tab pos="27940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万维网应用遵循什么协议</a:t>
            </a:r>
            <a:r>
              <a:rPr lang="en-US" altLang="zh-CN" dirty="0">
                <a:solidFill>
                  <a:srgbClr val="163794"/>
                </a:solidFill>
                <a:latin typeface="Comic Sans MS Regular" panose="030F0702030302020204" pitchFamily="66" charset="0"/>
                <a:cs typeface="Times New Roman" pitchFamily="18" charset="0"/>
                <a:sym typeface="+mn-ea"/>
              </a:rPr>
              <a:t>？</a:t>
            </a:r>
            <a:endParaRPr lang="en-US" altLang="zh-CN" dirty="0">
              <a:solidFill>
                <a:srgbClr val="163794"/>
              </a:solidFill>
              <a:latin typeface="Comic Sans MS Regular" panose="030F0702030302020204" pitchFamily="66" charset="0"/>
              <a:cs typeface="Times New Roman" pitchFamily="18" charset="0"/>
            </a:endParaRPr>
          </a:p>
          <a:p>
            <a:pPr>
              <a:lnSpc>
                <a:spcPct val="100000"/>
              </a:lnSpc>
              <a:tabLst>
                <a:tab pos="27940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超文本传输协议</a:t>
            </a:r>
          </a:p>
          <a:p>
            <a:pPr>
              <a:lnSpc>
                <a:spcPct val="100000"/>
              </a:lnSpc>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HyperText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Transfer</a:t>
            </a:r>
            <a:r>
              <a:rPr lang="en-US" altLang="zh-CN" dirty="0">
                <a:latin typeface="Comic Sans MS Regular" panose="030F0702030302020204" pitchFamily="66" charset="0"/>
                <a:cs typeface="Times New Roman" pitchFamily="18" charset="0"/>
                <a:sym typeface="+mn-ea"/>
              </a:rPr>
              <a:t> 		</a:t>
            </a:r>
            <a:r>
              <a:rPr lang="zh-Hans" altLang="en-US"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Protocol</a:t>
            </a:r>
            <a:endParaRPr lang="en-US" altLang="zh-CN" dirty="0">
              <a:solidFill>
                <a:srgbClr val="FF0000"/>
              </a:solidFill>
              <a:latin typeface="Comic Sans MS Regular" panose="030F0702030302020204" pitchFamily="66" charset="0"/>
              <a:cs typeface="Times New Roman" pitchFamily="18" charset="0"/>
            </a:endParaRPr>
          </a:p>
          <a:p>
            <a:pPr>
              <a:lnSpc>
                <a:spcPct val="100000"/>
              </a:lnSpc>
              <a:tabLst>
                <a:tab pos="406400" algn="l"/>
                <a:tab pos="6477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C/S结构</a:t>
            </a:r>
            <a:endParaRPr lang="en-US" altLang="zh-CN" dirty="0">
              <a:solidFill>
                <a:srgbClr val="163794"/>
              </a:solidFill>
              <a:latin typeface="Comic Sans MS Regular" panose="030F0702030302020204" pitchFamily="66" charset="0"/>
              <a:cs typeface="Times New Roman" pitchFamily="18" charset="0"/>
            </a:endParaRPr>
          </a:p>
          <a:p>
            <a:pPr>
              <a:lnSpc>
                <a:spcPct val="100000"/>
              </a:lnSpc>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客户</a:t>
            </a:r>
            <a:r>
              <a:rPr lang="en-US" altLang="zh-CN" dirty="0">
                <a:solidFill>
                  <a:srgbClr val="FF0000"/>
                </a:solidFill>
                <a:latin typeface="Comic Sans MS Regular" panose="030F0702030302020204" pitchFamily="66" charset="0"/>
                <a:cs typeface="Times New Roman" pitchFamily="18" charset="0"/>
                <a:sym typeface="+mn-ea"/>
              </a:rPr>
              <a:t>—</a:t>
            </a:r>
            <a:r>
              <a:rPr lang="en-US" altLang="zh-CN" dirty="0" err="1">
                <a:solidFill>
                  <a:srgbClr val="FF0000"/>
                </a:solidFill>
                <a:latin typeface="Comic Sans MS Regular" panose="030F0702030302020204" pitchFamily="66" charset="0"/>
                <a:cs typeface="Times New Roman" pitchFamily="18" charset="0"/>
                <a:sym typeface="+mn-ea"/>
              </a:rPr>
              <a:t>Browser</a:t>
            </a:r>
            <a:r>
              <a:rPr lang="en-US" altLang="zh-CN" dirty="0" err="1">
                <a:solidFill>
                  <a:srgbClr val="FF0000"/>
                </a:solidFill>
                <a:latin typeface="Comic Sans MS Regular" panose="030F0702030302020204" pitchFamily="66" charset="0"/>
                <a:cs typeface="MS Shell Dlg" pitchFamily="18" charset="0"/>
                <a:sym typeface="+mn-ea"/>
              </a:rPr>
              <a:t>：请求、接</a:t>
            </a:r>
            <a:r>
              <a:rPr lang="en-US" altLang="zh-CN" dirty="0">
                <a:solidFill>
                  <a:srgbClr val="FF0000"/>
                </a:solidFill>
                <a:latin typeface="Comic Sans MS Regular" panose="030F0702030302020204" pitchFamily="66" charset="0"/>
                <a:cs typeface="MS Shell Dlg" pitchFamily="18" charset="0"/>
                <a:sym typeface="+mn-ea"/>
              </a:rPr>
              <a:t>		</a:t>
            </a:r>
            <a:r>
              <a:rPr lang="zh-Hans" altLang="en-US" dirty="0">
                <a:solidFill>
                  <a:srgbClr val="FF0000"/>
                </a:solidFill>
                <a:latin typeface="Comic Sans MS Regular" panose="030F0702030302020204" pitchFamily="66" charset="0"/>
                <a:cs typeface="MS Shell Dlg" pitchFamily="18" charset="0"/>
                <a:sym typeface="+mn-ea"/>
              </a:rPr>
              <a:t> </a:t>
            </a:r>
            <a:r>
              <a:rPr lang="en-US" altLang="zh-CN" dirty="0" err="1">
                <a:solidFill>
                  <a:srgbClr val="FF0000"/>
                </a:solidFill>
                <a:latin typeface="Comic Sans MS Regular" panose="030F0702030302020204" pitchFamily="66" charset="0"/>
                <a:cs typeface="MS Shell Dlg" pitchFamily="18" charset="0"/>
                <a:sym typeface="+mn-ea"/>
              </a:rPr>
              <a:t>收、展示</a:t>
            </a:r>
            <a:r>
              <a:rPr lang="en-US" altLang="zh-CN" dirty="0" err="1">
                <a:solidFill>
                  <a:srgbClr val="FF0000"/>
                </a:solidFill>
                <a:latin typeface="Comic Sans MS Regular" panose="030F0702030302020204" pitchFamily="66" charset="0"/>
                <a:cs typeface="Times New Roman" pitchFamily="18" charset="0"/>
                <a:sym typeface="+mn-ea"/>
              </a:rPr>
              <a:t>Web</a:t>
            </a:r>
            <a:r>
              <a:rPr lang="en-US" altLang="zh-CN" dirty="0" err="1">
                <a:solidFill>
                  <a:srgbClr val="FF0000"/>
                </a:solidFill>
                <a:latin typeface="Comic Sans MS Regular" panose="030F0702030302020204" pitchFamily="66" charset="0"/>
                <a:cs typeface="MS Shell Dlg" pitchFamily="18" charset="0"/>
                <a:sym typeface="+mn-ea"/>
              </a:rPr>
              <a:t>对象</a:t>
            </a:r>
            <a:endParaRPr lang="en-US" altLang="zh-CN" dirty="0">
              <a:solidFill>
                <a:srgbClr val="FF0000"/>
              </a:solidFill>
              <a:latin typeface="Comic Sans MS Regular" panose="030F0702030302020204" pitchFamily="66" charset="0"/>
              <a:cs typeface="MS Shell Dlg" pitchFamily="18" charset="0"/>
            </a:endParaRPr>
          </a:p>
          <a:p>
            <a:pPr>
              <a:lnSpc>
                <a:spcPct val="100000"/>
              </a:lnSpc>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服务器</a:t>
            </a:r>
            <a:r>
              <a:rPr lang="en-US" altLang="zh-CN" dirty="0">
                <a:solidFill>
                  <a:srgbClr val="FF0000"/>
                </a:solidFill>
                <a:latin typeface="Comic Sans MS Regular" panose="030F0702030302020204" pitchFamily="66" charset="0"/>
                <a:cs typeface="Times New Roman" pitchFamily="18" charset="0"/>
                <a:sym typeface="+mn-ea"/>
              </a:rPr>
              <a:t>—Web</a:t>
            </a:r>
            <a:r>
              <a:rPr lang="en-US" altLang="zh-CN" dirty="0">
                <a:latin typeface="Comic Sans MS Regular" panose="030F0702030302020204" pitchFamily="66" charset="0"/>
                <a:cs typeface="Times New Roman" pitchFamily="18" charset="0"/>
                <a:sym typeface="+mn-ea"/>
              </a:rPr>
              <a:t> </a:t>
            </a:r>
            <a:r>
              <a:rPr lang="en-US" altLang="zh-CN" dirty="0" err="1">
                <a:solidFill>
                  <a:srgbClr val="FF0000"/>
                </a:solidFill>
                <a:latin typeface="Comic Sans MS Regular" panose="030F0702030302020204" pitchFamily="66" charset="0"/>
                <a:cs typeface="Times New Roman" pitchFamily="18" charset="0"/>
                <a:sym typeface="+mn-ea"/>
              </a:rPr>
              <a:t>Server</a:t>
            </a:r>
            <a:r>
              <a:rPr lang="en-US" altLang="zh-CN" dirty="0" err="1">
                <a:solidFill>
                  <a:srgbClr val="FF0000"/>
                </a:solidFill>
                <a:latin typeface="Comic Sans MS Regular" panose="030F0702030302020204" pitchFamily="66" charset="0"/>
                <a:cs typeface="MS Shell Dlg" pitchFamily="18" charset="0"/>
                <a:sym typeface="+mn-ea"/>
              </a:rPr>
              <a:t>：响</a:t>
            </a:r>
            <a:r>
              <a:rPr lang="en-US" altLang="zh-CN" dirty="0">
                <a:solidFill>
                  <a:srgbClr val="FF0000"/>
                </a:solidFill>
                <a:latin typeface="Comic Sans MS Regular" panose="030F0702030302020204" pitchFamily="66" charset="0"/>
                <a:cs typeface="MS Shell Dlg" pitchFamily="18" charset="0"/>
                <a:sym typeface="+mn-ea"/>
              </a:rPr>
              <a:t>		</a:t>
            </a:r>
            <a:r>
              <a:rPr lang="zh-Hans" altLang="en-US" dirty="0">
                <a:solidFill>
                  <a:srgbClr val="FF0000"/>
                </a:solidFill>
                <a:latin typeface="Comic Sans MS Regular" panose="030F0702030302020204" pitchFamily="66" charset="0"/>
                <a:cs typeface="MS Shell Dlg" pitchFamily="18" charset="0"/>
                <a:sym typeface="+mn-ea"/>
              </a:rPr>
              <a:t> </a:t>
            </a:r>
            <a:r>
              <a:rPr lang="en-US" altLang="zh-CN" dirty="0" err="1">
                <a:solidFill>
                  <a:srgbClr val="FF0000"/>
                </a:solidFill>
                <a:latin typeface="Comic Sans MS Regular" panose="030F0702030302020204" pitchFamily="66" charset="0"/>
                <a:cs typeface="MS Shell Dlg" pitchFamily="18" charset="0"/>
                <a:sym typeface="+mn-ea"/>
              </a:rPr>
              <a:t>应客户的请求，发送对象</a:t>
            </a:r>
            <a:endParaRPr lang="en-US" altLang="zh-CN" dirty="0">
              <a:solidFill>
                <a:srgbClr val="FF0000"/>
              </a:solidFill>
              <a:latin typeface="Comic Sans MS Regular" panose="030F0702030302020204" pitchFamily="66" charset="0"/>
              <a:cs typeface="MS Shell Dlg" pitchFamily="18" charset="0"/>
            </a:endParaRPr>
          </a:p>
          <a:p>
            <a:pPr>
              <a:lnSpc>
                <a:spcPct val="100000"/>
              </a:lnSpc>
              <a:tabLst>
                <a:tab pos="406400" algn="l"/>
                <a:tab pos="6477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HTTP版本：</a:t>
            </a:r>
            <a:endParaRPr lang="en-US" altLang="zh-CN" dirty="0">
              <a:solidFill>
                <a:srgbClr val="163794"/>
              </a:solidFill>
              <a:latin typeface="Comic Sans MS Regular" panose="030F0702030302020204" pitchFamily="66" charset="0"/>
              <a:cs typeface="Times New Roman" pitchFamily="18" charset="0"/>
            </a:endParaRPr>
          </a:p>
          <a:p>
            <a:pPr>
              <a:lnSpc>
                <a:spcPct val="100000"/>
              </a:lnSpc>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1.0</a:t>
            </a:r>
            <a:r>
              <a:rPr lang="en-US" altLang="zh-CN" dirty="0">
                <a:solidFill>
                  <a:srgbClr val="FF0000"/>
                </a:solidFill>
                <a:latin typeface="Comic Sans MS Regular" panose="030F0702030302020204" pitchFamily="66" charset="0"/>
                <a:cs typeface="MS Shell Dlg"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RFC</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1945</a:t>
            </a:r>
            <a:endParaRPr lang="en-US" altLang="zh-CN" dirty="0">
              <a:solidFill>
                <a:srgbClr val="FF0000"/>
              </a:solidFill>
              <a:latin typeface="Comic Sans MS Regular" panose="030F0702030302020204" pitchFamily="66" charset="0"/>
              <a:cs typeface="Times New Roman" pitchFamily="18" charset="0"/>
            </a:endParaRPr>
          </a:p>
          <a:p>
            <a:pPr>
              <a:lnSpc>
                <a:spcPct val="100000"/>
              </a:lnSpc>
              <a:tabLst>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1.1</a:t>
            </a:r>
            <a:r>
              <a:rPr lang="en-US" altLang="zh-CN" dirty="0">
                <a:solidFill>
                  <a:srgbClr val="FF0000"/>
                </a:solidFill>
                <a:latin typeface="Comic Sans MS Regular" panose="030F0702030302020204" pitchFamily="66" charset="0"/>
                <a:cs typeface="MS Shell Dlg"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RFC</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2068</a:t>
            </a:r>
            <a:endParaRPr lang="en-US" altLang="zh-CN" dirty="0">
              <a:solidFill>
                <a:srgbClr val="163794"/>
              </a:solidFill>
              <a:latin typeface="Comic Sans MS Regular" panose="030F0702030302020204" pitchFamily="66" charset="0"/>
              <a:cs typeface="Times New Roman" pitchFamily="18" charset="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0" name="灯片编号占位符 6"/>
          <p:cNvSpPr>
            <a:spLocks noGrp="1"/>
          </p:cNvSpPr>
          <p:nvPr>
            <p:ph type="sldNum" sz="quarter" idx="12"/>
          </p:nvPr>
        </p:nvSpPr>
        <p:spPr/>
        <p:txBody>
          <a:bodyPr/>
          <a:lstStyle/>
          <a:p>
            <a:fld id="{0063E5A8-8D3D-439A-B7AC-C174BBEBCFD6}" type="slidenum">
              <a:rPr lang="en-US" altLang="zh-CN"/>
              <a:t>22</a:t>
            </a:fld>
            <a:endParaRPr lang="en-US" altLang="zh-CN" dirty="0"/>
          </a:p>
        </p:txBody>
      </p:sp>
      <p:sp>
        <p:nvSpPr>
          <p:cNvPr id="40962" name="Rectangle 2"/>
          <p:cNvSpPr>
            <a:spLocks noGrp="1" noChangeArrowheads="1"/>
          </p:cNvSpPr>
          <p:nvPr>
            <p:ph type="title"/>
          </p:nvPr>
        </p:nvSpPr>
        <p:spPr/>
        <p:txBody>
          <a:bodyPr/>
          <a:lstStyle/>
          <a:p>
            <a:r>
              <a:rPr lang="en-US" altLang="zh-CN" dirty="0">
                <a:ea typeface="宋体" pitchFamily="2" charset="-122"/>
              </a:rPr>
              <a:t>HTTP</a:t>
            </a:r>
            <a:r>
              <a:rPr lang="zh-CN" altLang="en-US" dirty="0">
                <a:ea typeface="宋体" pitchFamily="2" charset="-122"/>
              </a:rPr>
              <a:t>概述</a:t>
            </a:r>
          </a:p>
        </p:txBody>
      </p:sp>
      <p:sp>
        <p:nvSpPr>
          <p:cNvPr id="3" name="文本框 2"/>
          <p:cNvSpPr txBox="1"/>
          <p:nvPr/>
        </p:nvSpPr>
        <p:spPr>
          <a:xfrm>
            <a:off x="182563" y="1371600"/>
            <a:ext cx="4618990" cy="4524315"/>
          </a:xfrm>
          <a:prstGeom prst="rect">
            <a:avLst/>
          </a:prstGeom>
          <a:noFill/>
        </p:spPr>
        <p:txBody>
          <a:bodyPr wrap="square" rtlCol="0" anchor="t">
            <a:spAutoFit/>
          </a:bodyPr>
          <a:lstStyle/>
          <a:p>
            <a:pPr>
              <a:tabLst>
                <a:tab pos="406400" algn="l"/>
                <a:tab pos="647700" algn="l"/>
                <a:tab pos="3200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使用TCP传输服务</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647700" algn="l"/>
                <a:tab pos="3200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680000"/>
                </a:solidFill>
                <a:latin typeface="Comic Sans MS Regular" panose="030F0702030302020204" pitchFamily="66" charset="0"/>
                <a:cs typeface="MS Shell Dlg" pitchFamily="18" charset="0"/>
                <a:sym typeface="+mn-ea"/>
              </a:rPr>
              <a:t>服务器在</a:t>
            </a:r>
            <a:r>
              <a:rPr lang="en-US" altLang="zh-CN" dirty="0">
                <a:solidFill>
                  <a:srgbClr val="680000"/>
                </a:solidFill>
                <a:latin typeface="Comic Sans MS Regular" panose="030F0702030302020204" pitchFamily="66" charset="0"/>
                <a:cs typeface="Times New Roman" pitchFamily="18" charset="0"/>
                <a:sym typeface="+mn-ea"/>
              </a:rPr>
              <a:t>80</a:t>
            </a:r>
            <a:r>
              <a:rPr lang="en-US" altLang="zh-CN" dirty="0">
                <a:solidFill>
                  <a:srgbClr val="680000"/>
                </a:solidFill>
                <a:latin typeface="Comic Sans MS Regular" panose="030F0702030302020204" pitchFamily="66" charset="0"/>
                <a:cs typeface="MS Shell Dlg" pitchFamily="18" charset="0"/>
                <a:sym typeface="+mn-ea"/>
              </a:rPr>
              <a:t>端口等待客户的请求</a:t>
            </a:r>
            <a:endParaRPr lang="en-US" altLang="zh-CN" dirty="0">
              <a:solidFill>
                <a:srgbClr val="680000"/>
              </a:solidFill>
              <a:latin typeface="Comic Sans MS Regular" panose="030F0702030302020204" pitchFamily="66" charset="0"/>
              <a:cs typeface="MS Shell Dlg" pitchFamily="18" charset="0"/>
            </a:endParaRPr>
          </a:p>
          <a:p>
            <a:pPr>
              <a:tabLst>
                <a:tab pos="406400" algn="l"/>
                <a:tab pos="647700" algn="l"/>
                <a:tab pos="3200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680000"/>
                </a:solidFill>
                <a:latin typeface="Comic Sans MS Regular" panose="030F0702030302020204" pitchFamily="66" charset="0"/>
                <a:cs typeface="MS Shell Dlg" pitchFamily="18" charset="0"/>
                <a:sym typeface="+mn-ea"/>
              </a:rPr>
              <a:t>浏览器发起到服务器的</a:t>
            </a:r>
            <a:r>
              <a:rPr lang="en-US" altLang="zh-CN" dirty="0">
                <a:solidFill>
                  <a:srgbClr val="680000"/>
                </a:solidFill>
                <a:latin typeface="Comic Sans MS Regular" panose="030F0702030302020204" pitchFamily="66" charset="0"/>
                <a:cs typeface="Times New Roman" pitchFamily="18" charset="0"/>
                <a:sym typeface="+mn-ea"/>
              </a:rPr>
              <a:t>TCP</a:t>
            </a:r>
            <a:r>
              <a:rPr lang="en-US" altLang="zh-CN" dirty="0">
                <a:solidFill>
                  <a:srgbClr val="680000"/>
                </a:solidFill>
                <a:latin typeface="Comic Sans MS Regular" panose="030F0702030302020204" pitchFamily="66" charset="0"/>
                <a:cs typeface="MS Shell Dlg" pitchFamily="18" charset="0"/>
                <a:sym typeface="+mn-ea"/>
              </a:rPr>
              <a:t>连接</a:t>
            </a:r>
            <a:r>
              <a:rPr lang="en-US" altLang="zh-CN" dirty="0">
                <a:solidFill>
                  <a:srgbClr val="680000"/>
                </a:solidFill>
                <a:latin typeface="Comic Sans MS Regular" panose="030F0702030302020204" pitchFamily="66" charset="0"/>
                <a:cs typeface="Times New Roman" pitchFamily="18" charset="0"/>
                <a:sym typeface="+mn-ea"/>
              </a:rPr>
              <a:t>(</a:t>
            </a:r>
            <a:r>
              <a:rPr lang="en-US" altLang="zh-CN" dirty="0" err="1">
                <a:solidFill>
                  <a:srgbClr val="680000"/>
                </a:solidFill>
                <a:latin typeface="Comic Sans MS Regular" panose="030F0702030302020204" pitchFamily="66" charset="0"/>
                <a:cs typeface="MS Shell Dlg" pitchFamily="18" charset="0"/>
                <a:sym typeface="+mn-ea"/>
              </a:rPr>
              <a:t>创建</a:t>
            </a:r>
            <a:r>
              <a:rPr lang="en-US" altLang="zh-CN" dirty="0" err="1">
                <a:solidFill>
                  <a:srgbClr val="680000"/>
                </a:solidFill>
                <a:latin typeface="Comic Sans MS Regular" panose="030F0702030302020204" pitchFamily="66" charset="0"/>
                <a:cs typeface="Times New Roman" pitchFamily="18" charset="0"/>
                <a:sym typeface="+mn-ea"/>
              </a:rPr>
              <a:t>Socket</a:t>
            </a:r>
            <a:r>
              <a:rPr lang="en-US" altLang="zh-CN" dirty="0">
                <a:solidFill>
                  <a:srgbClr val="680000"/>
                </a:solidFill>
                <a:latin typeface="Comic Sans MS Regular" panose="030F0702030302020204" pitchFamily="66" charset="0"/>
                <a:cs typeface="Times New Roman" pitchFamily="18" charset="0"/>
                <a:sym typeface="+mn-ea"/>
              </a:rPr>
              <a:t>)</a:t>
            </a:r>
            <a:endParaRPr lang="en-US" altLang="zh-CN" dirty="0">
              <a:solidFill>
                <a:srgbClr val="680000"/>
              </a:solidFill>
              <a:latin typeface="Comic Sans MS Regular" panose="030F0702030302020204" pitchFamily="66" charset="0"/>
              <a:cs typeface="Times New Roman" pitchFamily="18" charset="0"/>
            </a:endParaRPr>
          </a:p>
          <a:p>
            <a:pPr>
              <a:tabLst>
                <a:tab pos="406400" algn="l"/>
                <a:tab pos="647700" algn="l"/>
                <a:tab pos="3200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680000"/>
                </a:solidFill>
                <a:latin typeface="Comic Sans MS Regular" panose="030F0702030302020204" pitchFamily="66" charset="0"/>
                <a:cs typeface="MS Shell Dlg" pitchFamily="18" charset="0"/>
                <a:sym typeface="+mn-ea"/>
              </a:rPr>
              <a:t>服务器接受来自浏览器的</a:t>
            </a:r>
            <a:r>
              <a:rPr lang="en-US" altLang="zh-CN" dirty="0">
                <a:solidFill>
                  <a:srgbClr val="680000"/>
                </a:solidFill>
                <a:latin typeface="Comic Sans MS Regular" panose="030F0702030302020204" pitchFamily="66" charset="0"/>
                <a:cs typeface="Times New Roman" pitchFamily="18" charset="0"/>
                <a:sym typeface="+mn-ea"/>
              </a:rPr>
              <a:t>TCP</a:t>
            </a:r>
            <a:r>
              <a:rPr lang="en-US" altLang="zh-CN" dirty="0">
                <a:solidFill>
                  <a:srgbClr val="680000"/>
                </a:solidFill>
                <a:latin typeface="Comic Sans MS Regular" panose="030F0702030302020204" pitchFamily="66" charset="0"/>
                <a:cs typeface="MS Shell Dlg" pitchFamily="18" charset="0"/>
                <a:sym typeface="+mn-ea"/>
              </a:rPr>
              <a:t>连接</a:t>
            </a:r>
            <a:endParaRPr lang="en-US" altLang="zh-CN" dirty="0">
              <a:solidFill>
                <a:srgbClr val="680000"/>
              </a:solidFill>
              <a:latin typeface="Comic Sans MS Regular" panose="030F0702030302020204" pitchFamily="66" charset="0"/>
              <a:cs typeface="MS Shell Dlg" pitchFamily="18" charset="0"/>
            </a:endParaRPr>
          </a:p>
          <a:p>
            <a:pPr>
              <a:tabLst>
                <a:tab pos="406400" algn="l"/>
                <a:tab pos="647700" algn="l"/>
                <a:tab pos="3200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680000"/>
                </a:solidFill>
                <a:latin typeface="Comic Sans MS Regular" panose="030F0702030302020204" pitchFamily="66" charset="0"/>
                <a:cs typeface="MS Shell Dlg" pitchFamily="18" charset="0"/>
                <a:sym typeface="+mn-ea"/>
              </a:rPr>
              <a:t>浏览器</a:t>
            </a:r>
            <a:r>
              <a:rPr lang="en-US" altLang="zh-CN" dirty="0">
                <a:solidFill>
                  <a:srgbClr val="680000"/>
                </a:solidFill>
                <a:latin typeface="Comic Sans MS Regular" panose="030F0702030302020204" pitchFamily="66" charset="0"/>
                <a:cs typeface="Times New Roman" pitchFamily="18" charset="0"/>
                <a:sym typeface="+mn-ea"/>
              </a:rPr>
              <a:t>(HTTP</a:t>
            </a:r>
            <a:r>
              <a:rPr lang="en-US" altLang="zh-CN" dirty="0">
                <a:solidFill>
                  <a:srgbClr val="680000"/>
                </a:solidFill>
                <a:latin typeface="Comic Sans MS Regular" panose="030F0702030302020204" pitchFamily="66" charset="0"/>
                <a:cs typeface="MS Shell Dlg" pitchFamily="18" charset="0"/>
                <a:sym typeface="+mn-ea"/>
              </a:rPr>
              <a:t>客户端</a:t>
            </a:r>
            <a:r>
              <a:rPr lang="en-US" altLang="zh-CN" dirty="0">
                <a:solidFill>
                  <a:srgbClr val="680000"/>
                </a:solidFill>
                <a:latin typeface="Comic Sans MS Regular" panose="030F0702030302020204" pitchFamily="66" charset="0"/>
                <a:cs typeface="Times New Roman" pitchFamily="18" charset="0"/>
                <a:sym typeface="+mn-ea"/>
              </a:rPr>
              <a:t>)</a:t>
            </a:r>
            <a:r>
              <a:rPr lang="en-US" altLang="zh-CN" dirty="0">
                <a:solidFill>
                  <a:srgbClr val="680000"/>
                </a:solidFill>
                <a:latin typeface="Comic Sans MS Regular" panose="030F0702030302020204" pitchFamily="66" charset="0"/>
                <a:cs typeface="MS Shell Dlg" pitchFamily="18" charset="0"/>
                <a:sym typeface="+mn-ea"/>
              </a:rPr>
              <a:t>与</a:t>
            </a:r>
            <a:r>
              <a:rPr lang="en-US" altLang="zh-CN" dirty="0">
                <a:solidFill>
                  <a:srgbClr val="680000"/>
                </a:solidFill>
                <a:latin typeface="Comic Sans MS Regular" panose="030F0702030302020204" pitchFamily="66" charset="0"/>
                <a:cs typeface="Times New Roman" pitchFamily="18" charset="0"/>
                <a:sym typeface="+mn-ea"/>
              </a:rPr>
              <a:t>Web</a:t>
            </a:r>
            <a:r>
              <a:rPr lang="en-US" altLang="zh-CN" dirty="0">
                <a:solidFill>
                  <a:srgbClr val="680000"/>
                </a:solidFill>
                <a:latin typeface="Comic Sans MS Regular" panose="030F0702030302020204" pitchFamily="66" charset="0"/>
                <a:cs typeface="MS Shell Dlg" pitchFamily="18" charset="0"/>
                <a:sym typeface="+mn-ea"/>
              </a:rPr>
              <a:t>服务器</a:t>
            </a:r>
            <a:r>
              <a:rPr lang="en-US" altLang="zh-CN" dirty="0">
                <a:solidFill>
                  <a:srgbClr val="680000"/>
                </a:solidFill>
                <a:latin typeface="Comic Sans MS Regular" panose="030F0702030302020204" pitchFamily="66" charset="0"/>
                <a:cs typeface="Times New Roman" pitchFamily="18" charset="0"/>
                <a:sym typeface="+mn-ea"/>
              </a:rPr>
              <a:t>(HTTP</a:t>
            </a:r>
            <a:r>
              <a:rPr lang="en-US" altLang="zh-CN" dirty="0">
                <a:solidFill>
                  <a:srgbClr val="680000"/>
                </a:solidFill>
                <a:latin typeface="Comic Sans MS Regular" panose="030F0702030302020204" pitchFamily="66" charset="0"/>
                <a:cs typeface="MS Shell Dlg" pitchFamily="18" charset="0"/>
                <a:sym typeface="+mn-ea"/>
              </a:rPr>
              <a:t>服务器</a:t>
            </a:r>
            <a:r>
              <a:rPr lang="en-US" altLang="zh-CN" dirty="0">
                <a:solidFill>
                  <a:srgbClr val="680000"/>
                </a:solidFill>
                <a:latin typeface="Comic Sans MS Regular" panose="030F0702030302020204" pitchFamily="66" charset="0"/>
                <a:cs typeface="Times New Roman" pitchFamily="18" charset="0"/>
                <a:sym typeface="+mn-ea"/>
              </a:rPr>
              <a:t>)</a:t>
            </a:r>
            <a:r>
              <a:rPr lang="en-US" altLang="zh-CN" dirty="0">
                <a:solidFill>
                  <a:srgbClr val="680000"/>
                </a:solidFill>
                <a:latin typeface="Comic Sans MS Regular" panose="030F0702030302020204" pitchFamily="66" charset="0"/>
                <a:cs typeface="MS Shell Dlg" pitchFamily="18" charset="0"/>
                <a:sym typeface="+mn-ea"/>
              </a:rPr>
              <a:t>交换</a:t>
            </a:r>
            <a:r>
              <a:rPr lang="en-US" altLang="zh-CN" dirty="0">
                <a:solidFill>
                  <a:srgbClr val="680000"/>
                </a:solidFill>
                <a:latin typeface="Comic Sans MS Regular" panose="030F0702030302020204" pitchFamily="66" charset="0"/>
                <a:cs typeface="Times New Roman" pitchFamily="18" charset="0"/>
                <a:sym typeface="+mn-ea"/>
              </a:rPr>
              <a:t>HTTP</a:t>
            </a:r>
            <a:r>
              <a:rPr lang="en-US" altLang="zh-CN" dirty="0">
                <a:solidFill>
                  <a:srgbClr val="680000"/>
                </a:solidFill>
                <a:latin typeface="Comic Sans MS Regular" panose="030F0702030302020204" pitchFamily="66" charset="0"/>
                <a:cs typeface="MS Shell Dlg" pitchFamily="18" charset="0"/>
                <a:sym typeface="+mn-ea"/>
              </a:rPr>
              <a:t>消息</a:t>
            </a:r>
          </a:p>
          <a:p>
            <a:pPr>
              <a:tabLst>
                <a:tab pos="406400" algn="l"/>
                <a:tab pos="647700" algn="l"/>
                <a:tab pos="3200400" algn="l"/>
              </a:tabLst>
            </a:pPr>
            <a:r>
              <a:rPr lang="en-US" altLang="zh-CN" dirty="0">
                <a:solidFill>
                  <a:srgbClr val="009A9A"/>
                </a:solidFill>
                <a:latin typeface="Wingdings" panose="05000000000000000000" charset="0"/>
                <a:cs typeface="Wingdings" panose="05000000000000000000" charset="0"/>
                <a:sym typeface="+mn-ea"/>
              </a:rPr>
              <a:t>	</a:t>
            </a:r>
            <a:r>
              <a:rPr lang="en-US" altLang="zh-CN" dirty="0">
                <a:latin typeface="Comic Sans MS Regular" panose="030F0702030302020204" pitchFamily="66" charset="0"/>
                <a:cs typeface="Times New Roman" pitchFamily="18" charset="0"/>
                <a:sym typeface="+mn-ea"/>
              </a:rPr>
              <a:t>  </a:t>
            </a:r>
            <a:r>
              <a:rPr lang="en-US" altLang="zh-CN" dirty="0">
                <a:solidFill>
                  <a:srgbClr val="680000"/>
                </a:solidFill>
                <a:latin typeface="Comic Sans MS Regular" panose="030F0702030302020204" pitchFamily="66" charset="0"/>
                <a:cs typeface="MS Shell Dlg" pitchFamily="18" charset="0"/>
                <a:sym typeface="+mn-ea"/>
              </a:rPr>
              <a:t>关闭</a:t>
            </a:r>
            <a:r>
              <a:rPr lang="en-US" altLang="zh-CN" dirty="0">
                <a:solidFill>
                  <a:srgbClr val="680000"/>
                </a:solidFill>
                <a:latin typeface="Comic Sans MS Regular" panose="030F0702030302020204" pitchFamily="66" charset="0"/>
                <a:cs typeface="Times New Roman" pitchFamily="18" charset="0"/>
                <a:sym typeface="+mn-ea"/>
              </a:rPr>
              <a:t>TCP</a:t>
            </a:r>
            <a:r>
              <a:rPr lang="en-US" altLang="zh-CN" dirty="0">
                <a:solidFill>
                  <a:srgbClr val="680000"/>
                </a:solidFill>
                <a:latin typeface="Comic Sans MS Regular" panose="030F0702030302020204" pitchFamily="66" charset="0"/>
                <a:cs typeface="MS Shell Dlg" pitchFamily="18" charset="0"/>
                <a:sym typeface="+mn-ea"/>
              </a:rPr>
              <a:t>连接</a:t>
            </a:r>
          </a:p>
        </p:txBody>
      </p:sp>
      <p:sp>
        <p:nvSpPr>
          <p:cNvPr id="5" name="文本框 4"/>
          <p:cNvSpPr txBox="1"/>
          <p:nvPr/>
        </p:nvSpPr>
        <p:spPr>
          <a:xfrm>
            <a:off x="4966970" y="1371600"/>
            <a:ext cx="3781425" cy="1782026"/>
          </a:xfrm>
          <a:prstGeom prst="rect">
            <a:avLst/>
          </a:prstGeom>
          <a:noFill/>
        </p:spPr>
        <p:txBody>
          <a:bodyPr wrap="square" rtlCol="0" anchor="t">
            <a:spAutoFit/>
          </a:bodyPr>
          <a:lstStyle/>
          <a:p>
            <a:pPr>
              <a:lnSpc>
                <a:spcPts val="2700"/>
              </a:lnSpc>
              <a:tabLst>
                <a:tab pos="406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无状态(stateless)</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服务器不维护任何有关客户端过去所发请求的信息</a:t>
            </a:r>
          </a:p>
        </p:txBody>
      </p:sp>
      <p:sp>
        <p:nvSpPr>
          <p:cNvPr id="6" name="Freeform 3"/>
          <p:cNvSpPr/>
          <p:nvPr/>
        </p:nvSpPr>
        <p:spPr>
          <a:xfrm>
            <a:off x="5679440" y="3427095"/>
            <a:ext cx="2797175" cy="2125345"/>
          </a:xfrm>
          <a:custGeom>
            <a:avLst/>
            <a:gdLst>
              <a:gd name="connsiteX0" fmla="*/ 0 w 2290571"/>
              <a:gd name="connsiteY0" fmla="*/ 0 h 1982723"/>
              <a:gd name="connsiteX1" fmla="*/ 0 w 2290571"/>
              <a:gd name="connsiteY1" fmla="*/ 1982723 h 1982723"/>
              <a:gd name="connsiteX2" fmla="*/ 2290571 w 2290571"/>
              <a:gd name="connsiteY2" fmla="*/ 1982723 h 1982723"/>
              <a:gd name="connsiteX3" fmla="*/ 2290571 w 2290571"/>
              <a:gd name="connsiteY3" fmla="*/ 0 h 1982723"/>
              <a:gd name="connsiteX4" fmla="*/ 0 w 2290571"/>
              <a:gd name="connsiteY4" fmla="*/ 0 h 19827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0571" h="1982723">
                <a:moveTo>
                  <a:pt x="0" y="0"/>
                </a:moveTo>
                <a:lnTo>
                  <a:pt x="0" y="1982723"/>
                </a:lnTo>
                <a:lnTo>
                  <a:pt x="2290571" y="1982723"/>
                </a:lnTo>
                <a:lnTo>
                  <a:pt x="2290571"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7" name="Picture 3"/>
          <p:cNvPicPr>
            <a:picLocks noChangeAspect="1" noChangeArrowheads="1"/>
          </p:cNvPicPr>
          <p:nvPr/>
        </p:nvPicPr>
        <p:blipFill>
          <a:blip r:embed="rId2"/>
          <a:srcRect/>
          <a:stretch>
            <a:fillRect/>
          </a:stretch>
        </p:blipFill>
        <p:spPr bwMode="auto">
          <a:xfrm>
            <a:off x="5604510" y="3427095"/>
            <a:ext cx="2443611" cy="2125345"/>
          </a:xfrm>
          <a:prstGeom prst="rect">
            <a:avLst/>
          </a:prstGeom>
          <a:noFill/>
        </p:spPr>
      </p:pic>
      <p:sp>
        <p:nvSpPr>
          <p:cNvPr id="14" name="TextBox 1"/>
          <p:cNvSpPr txBox="1"/>
          <p:nvPr/>
        </p:nvSpPr>
        <p:spPr>
          <a:xfrm>
            <a:off x="5749290" y="3687445"/>
            <a:ext cx="2032000" cy="229037"/>
          </a:xfrm>
          <a:prstGeom prst="rect">
            <a:avLst/>
          </a:prstGeom>
          <a:noFill/>
        </p:spPr>
        <p:txBody>
          <a:bodyPr wrap="square" lIns="0" tIns="0" rIns="0" rtlCol="0">
            <a:spAutoFit/>
          </a:bodyPr>
          <a:lstStyle/>
          <a:p>
            <a:pPr>
              <a:lnSpc>
                <a:spcPts val="1400"/>
              </a:lnSpc>
            </a:pPr>
            <a:r>
              <a:rPr lang="en-US" altLang="zh-CN" sz="1600" dirty="0">
                <a:solidFill>
                  <a:srgbClr val="163794"/>
                </a:solidFill>
                <a:latin typeface="Comic Sans MS Regular" panose="030F0702030302020204" pitchFamily="66" charset="0"/>
                <a:cs typeface="Times New Roman" pitchFamily="18" charset="0"/>
              </a:rPr>
              <a:t>有状态的协议更复杂:</a:t>
            </a:r>
          </a:p>
        </p:txBody>
      </p:sp>
      <p:sp>
        <p:nvSpPr>
          <p:cNvPr id="15" name="TextBox 1"/>
          <p:cNvSpPr txBox="1"/>
          <p:nvPr/>
        </p:nvSpPr>
        <p:spPr>
          <a:xfrm>
            <a:off x="5749290" y="3981450"/>
            <a:ext cx="170180" cy="608372"/>
          </a:xfrm>
          <a:prstGeom prst="rect">
            <a:avLst/>
          </a:prstGeom>
          <a:noFill/>
        </p:spPr>
        <p:txBody>
          <a:bodyPr wrap="square" lIns="0" tIns="0" rIns="0" rtlCol="0">
            <a:spAutoFit/>
          </a:bodyPr>
          <a:lstStyle/>
          <a:p>
            <a:pPr>
              <a:lnSpc>
                <a:spcPts val="1500"/>
              </a:lnSpc>
            </a:pPr>
            <a:r>
              <a:rPr lang="en-US" altLang="zh-CN" sz="1600" dirty="0">
                <a:solidFill>
                  <a:srgbClr val="163794"/>
                </a:solidFill>
                <a:latin typeface="Wingdings" panose="05000000000000000000" charset="0"/>
                <a:cs typeface="Wingdings" panose="05000000000000000000" charset="0"/>
              </a:rPr>
              <a:t></a:t>
            </a:r>
          </a:p>
          <a:p>
            <a:pPr>
              <a:lnSpc>
                <a:spcPts val="2500"/>
              </a:lnSpc>
            </a:pPr>
            <a:r>
              <a:rPr lang="en-US" altLang="zh-CN" sz="1600" dirty="0">
                <a:solidFill>
                  <a:srgbClr val="163794"/>
                </a:solidFill>
                <a:latin typeface="Wingdings" panose="05000000000000000000" charset="0"/>
                <a:cs typeface="Wingdings" panose="05000000000000000000" charset="0"/>
              </a:rPr>
              <a:t></a:t>
            </a:r>
          </a:p>
        </p:txBody>
      </p:sp>
      <p:sp>
        <p:nvSpPr>
          <p:cNvPr id="16" name="TextBox 1"/>
          <p:cNvSpPr txBox="1"/>
          <p:nvPr/>
        </p:nvSpPr>
        <p:spPr>
          <a:xfrm>
            <a:off x="6010275" y="3981450"/>
            <a:ext cx="2109470" cy="1474250"/>
          </a:xfrm>
          <a:prstGeom prst="rect">
            <a:avLst/>
          </a:prstGeom>
          <a:noFill/>
        </p:spPr>
        <p:txBody>
          <a:bodyPr wrap="square" lIns="0" tIns="0" rIns="0" rtlCol="0">
            <a:spAutoFit/>
          </a:bodyPr>
          <a:lstStyle/>
          <a:p>
            <a:pPr>
              <a:lnSpc>
                <a:spcPct val="100000"/>
              </a:lnSpc>
            </a:pPr>
            <a:r>
              <a:rPr lang="en-US" altLang="zh-CN" sz="1600" dirty="0">
                <a:solidFill>
                  <a:srgbClr val="163794"/>
                </a:solidFill>
                <a:latin typeface="Comic Sans MS Regular" panose="030F0702030302020204" pitchFamily="66" charset="0"/>
                <a:cs typeface="Times New Roman" pitchFamily="18" charset="0"/>
              </a:rPr>
              <a:t>需维护状态(历史信息)</a:t>
            </a:r>
            <a:endParaRPr lang="en-US" altLang="zh-CN" sz="2800" dirty="0"/>
          </a:p>
          <a:p>
            <a:pPr>
              <a:lnSpc>
                <a:spcPct val="100000"/>
              </a:lnSpc>
            </a:pPr>
            <a:r>
              <a:rPr lang="en-US" altLang="zh-CN" sz="1600" dirty="0">
                <a:solidFill>
                  <a:srgbClr val="163794"/>
                </a:solidFill>
                <a:latin typeface="Comic Sans MS Regular" panose="030F0702030302020204" pitchFamily="66" charset="0"/>
                <a:cs typeface="Times New Roman" pitchFamily="18" charset="0"/>
              </a:rPr>
              <a:t>如果客户或服务器失</a:t>
            </a:r>
            <a:endParaRPr lang="en-US" altLang="zh-CN" sz="2800" dirty="0"/>
          </a:p>
          <a:p>
            <a:pPr>
              <a:lnSpc>
                <a:spcPct val="100000"/>
              </a:lnSpc>
            </a:pPr>
            <a:r>
              <a:rPr lang="en-US" altLang="zh-CN" sz="1600" dirty="0">
                <a:solidFill>
                  <a:srgbClr val="163794"/>
                </a:solidFill>
                <a:latin typeface="Comic Sans MS Regular" panose="030F0702030302020204" pitchFamily="66" charset="0"/>
                <a:cs typeface="Times New Roman" pitchFamily="18" charset="0"/>
              </a:rPr>
              <a:t>效，会产生状态的不</a:t>
            </a:r>
            <a:endParaRPr lang="en-US" altLang="zh-CN" sz="2800" dirty="0"/>
          </a:p>
          <a:p>
            <a:pPr>
              <a:lnSpc>
                <a:spcPct val="100000"/>
              </a:lnSpc>
            </a:pPr>
            <a:r>
              <a:rPr lang="en-US" altLang="zh-CN" sz="1600" dirty="0">
                <a:solidFill>
                  <a:srgbClr val="163794"/>
                </a:solidFill>
                <a:latin typeface="Comic Sans MS Regular" panose="030F0702030302020204" pitchFamily="66" charset="0"/>
                <a:cs typeface="Times New Roman" pitchFamily="18" charset="0"/>
              </a:rPr>
              <a:t>一致，解决这种不一</a:t>
            </a:r>
            <a:endParaRPr lang="en-US" altLang="zh-CN" sz="2800" dirty="0"/>
          </a:p>
          <a:p>
            <a:pPr>
              <a:lnSpc>
                <a:spcPct val="100000"/>
              </a:lnSpc>
            </a:pPr>
            <a:r>
              <a:rPr lang="en-US" altLang="zh-CN" sz="1600" dirty="0">
                <a:solidFill>
                  <a:srgbClr val="163794"/>
                </a:solidFill>
                <a:latin typeface="Comic Sans MS Regular" panose="030F0702030302020204" pitchFamily="66" charset="0"/>
                <a:cs typeface="Times New Roman" pitchFamily="18" charset="0"/>
              </a:rPr>
              <a:t>致代价高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464DAFBE-F1C1-4891-89FE-C3173E6F7094}" type="slidenum">
              <a:rPr lang="en-US" altLang="zh-CN"/>
              <a:t>23</a:t>
            </a:fld>
            <a:endParaRPr lang="en-US" altLang="zh-CN" dirty="0"/>
          </a:p>
        </p:txBody>
      </p:sp>
      <p:sp>
        <p:nvSpPr>
          <p:cNvPr id="115714" name="Rectangle 2"/>
          <p:cNvSpPr>
            <a:spLocks noGrp="1" noChangeArrowheads="1"/>
          </p:cNvSpPr>
          <p:nvPr>
            <p:ph type="title"/>
          </p:nvPr>
        </p:nvSpPr>
        <p:spPr/>
        <p:txBody>
          <a:bodyPr/>
          <a:lstStyle/>
          <a:p>
            <a:r>
              <a:rPr lang="en-US" altLang="zh-CN" dirty="0">
                <a:ea typeface="宋体" pitchFamily="2" charset="-122"/>
              </a:rPr>
              <a:t>HTTP</a:t>
            </a:r>
            <a:r>
              <a:rPr lang="zh-CN" altLang="en-US" dirty="0">
                <a:ea typeface="宋体" pitchFamily="2" charset="-122"/>
              </a:rPr>
              <a:t>连接的两种类型</a:t>
            </a:r>
          </a:p>
        </p:txBody>
      </p:sp>
      <p:sp>
        <p:nvSpPr>
          <p:cNvPr id="3" name="文本框 2"/>
          <p:cNvSpPr txBox="1"/>
          <p:nvPr/>
        </p:nvSpPr>
        <p:spPr>
          <a:xfrm>
            <a:off x="93345" y="1765935"/>
            <a:ext cx="4091940" cy="4003725"/>
          </a:xfrm>
          <a:prstGeom prst="rect">
            <a:avLst/>
          </a:prstGeom>
          <a:noFill/>
        </p:spPr>
        <p:txBody>
          <a:bodyPr wrap="square" rtlCol="0" anchor="t">
            <a:spAutoFit/>
          </a:bodyPr>
          <a:lstStyle/>
          <a:p>
            <a:pPr>
              <a:lnSpc>
                <a:spcPct val="150000"/>
              </a:lnSpc>
              <a:tabLst>
                <a:tab pos="304800" algn="l"/>
                <a:tab pos="406400" algn="l"/>
                <a:tab pos="6477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FF0000"/>
                </a:solidFill>
                <a:latin typeface="Comic Sans MS Regular" panose="030F0702030302020204" pitchFamily="66" charset="0"/>
                <a:cs typeface="Times New Roman" pitchFamily="18" charset="0"/>
                <a:sym typeface="+mn-ea"/>
              </a:rPr>
              <a:t>非持久性连接(</a:t>
            </a:r>
            <a:r>
              <a:rPr lang="en-US" altLang="zh-CN" dirty="0" err="1">
                <a:solidFill>
                  <a:srgbClr val="FF0000"/>
                </a:solidFill>
                <a:latin typeface="Comic Sans MS Regular" panose="030F0702030302020204" pitchFamily="66" charset="0"/>
                <a:cs typeface="Times New Roman" pitchFamily="18" charset="0"/>
                <a:sym typeface="+mn-ea"/>
              </a:rPr>
              <a:t>Nonpersistent</a:t>
            </a:r>
            <a:r>
              <a:rPr lang="zh-Hans" altLang="en-US" dirty="0">
                <a:solidFill>
                  <a:srgbClr val="FF0000"/>
                </a:solidFill>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HTTP)</a:t>
            </a:r>
            <a:endParaRPr lang="en-US" altLang="zh-CN" dirty="0">
              <a:solidFill>
                <a:srgbClr val="FF0000"/>
              </a:solidFill>
              <a:latin typeface="Comic Sans MS Regular" panose="030F0702030302020204" pitchFamily="66" charset="0"/>
              <a:cs typeface="Times New Roman" pitchFamily="18" charset="0"/>
            </a:endParaRPr>
          </a:p>
          <a:p>
            <a:pPr>
              <a:lnSpc>
                <a:spcPct val="150000"/>
              </a:lnSpc>
              <a:tabLst>
                <a:tab pos="304800" algn="l"/>
                <a:tab pos="406400" algn="l"/>
                <a:tab pos="6477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每个TCP连接最多允许传输</a:t>
            </a:r>
            <a:r>
              <a:rPr lang="en-US" altLang="zh-CN" dirty="0">
                <a:solidFill>
                  <a:srgbClr val="FF0000"/>
                </a:solidFill>
                <a:latin typeface="Comic Sans MS Regular" panose="030F0702030302020204" pitchFamily="66" charset="0"/>
                <a:cs typeface="Times New Roman" pitchFamily="18" charset="0"/>
                <a:sym typeface="+mn-ea"/>
              </a:rPr>
              <a:t>一个</a:t>
            </a:r>
            <a:r>
              <a:rPr lang="en-US" altLang="zh-CN" dirty="0">
                <a:solidFill>
                  <a:srgbClr val="163794"/>
                </a:solidFill>
                <a:latin typeface="Comic Sans MS Regular" panose="030F0702030302020204" pitchFamily="66" charset="0"/>
                <a:cs typeface="Times New Roman" pitchFamily="18" charset="0"/>
                <a:sym typeface="+mn-ea"/>
              </a:rPr>
              <a:t>对象</a:t>
            </a:r>
          </a:p>
          <a:p>
            <a:pPr>
              <a:lnSpc>
                <a:spcPct val="150000"/>
              </a:lnSpc>
              <a:tabLst>
                <a:tab pos="304800" algn="l"/>
                <a:tab pos="406400" algn="l"/>
                <a:tab pos="647700" algn="l"/>
              </a:tabLst>
            </a:pPr>
            <a:r>
              <a:rPr lang="en-US" altLang="zh-CN" dirty="0">
                <a:solidFill>
                  <a:srgbClr val="009A9A"/>
                </a:solidFill>
                <a:latin typeface="Wingdings" panose="05000000000000000000" charset="0"/>
                <a:cs typeface="Wingdings" panose="05000000000000000000"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HTTP</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1.0版本使用非持久性连接</a:t>
            </a:r>
            <a:endParaRPr lang="en-US" altLang="zh-CN" sz="2800" dirty="0">
              <a:solidFill>
                <a:srgbClr val="163794"/>
              </a:solidFill>
              <a:latin typeface="Comic Sans MS Regular" panose="030F0702030302020204" pitchFamily="66" charset="0"/>
              <a:cs typeface="Times New Roman" pitchFamily="18" charset="0"/>
            </a:endParaRPr>
          </a:p>
          <a:p>
            <a:pPr>
              <a:lnSpc>
                <a:spcPts val="3000"/>
              </a:lnSpc>
              <a:tabLst>
                <a:tab pos="304800" algn="l"/>
                <a:tab pos="406400" algn="l"/>
                <a:tab pos="647700" algn="l"/>
              </a:tabLst>
            </a:pPr>
            <a:endParaRPr lang="zh-CN" altLang="en-US" dirty="0"/>
          </a:p>
        </p:txBody>
      </p:sp>
      <p:sp>
        <p:nvSpPr>
          <p:cNvPr id="10" name="TextBox 1"/>
          <p:cNvSpPr txBox="1"/>
          <p:nvPr/>
        </p:nvSpPr>
        <p:spPr>
          <a:xfrm>
            <a:off x="4555400" y="1765935"/>
            <a:ext cx="4283801" cy="3451714"/>
          </a:xfrm>
          <a:prstGeom prst="rect">
            <a:avLst/>
          </a:prstGeom>
          <a:noFill/>
        </p:spPr>
        <p:txBody>
          <a:bodyPr wrap="square" lIns="0" tIns="0" rIns="0" rtlCol="0">
            <a:spAutoFit/>
          </a:bodyPr>
          <a:lstStyle/>
          <a:p>
            <a:pPr>
              <a:lnSpc>
                <a:spcPct val="150000"/>
              </a:lnSpc>
              <a:tabLst>
                <a:tab pos="4064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FF0000"/>
                </a:solidFill>
                <a:latin typeface="Comic Sans MS Regular" panose="030F0702030302020204" pitchFamily="66" charset="0"/>
                <a:cs typeface="Times New Roman" pitchFamily="18" charset="0"/>
              </a:rPr>
              <a:t>持久性连接(Persistent</a:t>
            </a:r>
            <a:r>
              <a:rPr lang="en-US" altLang="zh-CN" dirty="0">
                <a:latin typeface="Comic Sans MS Regular" panose="030F0702030302020204" pitchFamily="66" charset="0"/>
                <a:cs typeface="Times New Roman" pitchFamily="18" charset="0"/>
              </a:rPr>
              <a:t> </a:t>
            </a:r>
            <a:r>
              <a:rPr lang="en-US" altLang="zh-CN" dirty="0">
                <a:solidFill>
                  <a:srgbClr val="FF0000"/>
                </a:solidFill>
                <a:latin typeface="Comic Sans MS Regular" panose="030F0702030302020204" pitchFamily="66" charset="0"/>
                <a:cs typeface="Times New Roman" pitchFamily="18" charset="0"/>
              </a:rPr>
              <a:t>HTTP)</a:t>
            </a:r>
          </a:p>
          <a:p>
            <a:pPr>
              <a:lnSpc>
                <a:spcPct val="15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每个TCP连接允许传输</a:t>
            </a:r>
            <a:r>
              <a:rPr lang="en-US" altLang="zh-CN" dirty="0">
                <a:solidFill>
                  <a:srgbClr val="FF0000"/>
                </a:solidFill>
                <a:latin typeface="Comic Sans MS Regular" panose="030F0702030302020204" pitchFamily="66" charset="0"/>
                <a:cs typeface="Times New Roman" pitchFamily="18" charset="0"/>
              </a:rPr>
              <a:t>多个</a:t>
            </a:r>
            <a:r>
              <a:rPr lang="en-US" altLang="zh-CN" dirty="0">
                <a:solidFill>
                  <a:srgbClr val="163794"/>
                </a:solidFill>
                <a:latin typeface="Comic Sans MS Regular" panose="030F0702030302020204" pitchFamily="66" charset="0"/>
                <a:cs typeface="Times New Roman" pitchFamily="18" charset="0"/>
              </a:rPr>
              <a:t>对象</a:t>
            </a:r>
            <a:endParaRPr lang="en-US" altLang="zh-CN" dirty="0"/>
          </a:p>
          <a:p>
            <a:pPr>
              <a:lnSpc>
                <a:spcPct val="150000"/>
              </a:lnSpc>
              <a:tabLst>
                <a:tab pos="4064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HTTP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1.1版本默认使用持久性连</a:t>
            </a:r>
          </a:p>
        </p:txBody>
      </p:sp>
      <p:pic>
        <p:nvPicPr>
          <p:cNvPr id="7" name="Picture 3"/>
          <p:cNvPicPr>
            <a:picLocks noChangeAspect="1" noChangeArrowheads="1"/>
          </p:cNvPicPr>
          <p:nvPr/>
        </p:nvPicPr>
        <p:blipFill>
          <a:blip r:embed="rId2"/>
          <a:srcRect/>
          <a:stretch>
            <a:fillRect/>
          </a:stretch>
        </p:blipFill>
        <p:spPr bwMode="auto">
          <a:xfrm>
            <a:off x="2839122" y="4695968"/>
            <a:ext cx="1993900" cy="18542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7" name="灯片编号占位符 6"/>
          <p:cNvSpPr>
            <a:spLocks noGrp="1"/>
          </p:cNvSpPr>
          <p:nvPr>
            <p:ph type="sldNum" sz="quarter" idx="12"/>
          </p:nvPr>
        </p:nvSpPr>
        <p:spPr/>
        <p:txBody>
          <a:bodyPr/>
          <a:lstStyle/>
          <a:p>
            <a:fld id="{C200ECAC-7E1F-44D9-AB8D-C3C24C2F0E5A}" type="slidenum">
              <a:rPr lang="en-US" altLang="zh-CN"/>
              <a:t>24</a:t>
            </a:fld>
            <a:endParaRPr lang="en-US" altLang="zh-CN" dirty="0"/>
          </a:p>
        </p:txBody>
      </p:sp>
      <p:sp>
        <p:nvSpPr>
          <p:cNvPr id="41995" name="Line 11"/>
          <p:cNvSpPr>
            <a:spLocks noChangeShapeType="1"/>
          </p:cNvSpPr>
          <p:nvPr/>
        </p:nvSpPr>
        <p:spPr bwMode="auto">
          <a:xfrm>
            <a:off x="1045210" y="1905000"/>
            <a:ext cx="0" cy="4495800"/>
          </a:xfrm>
          <a:prstGeom prst="line">
            <a:avLst/>
          </a:prstGeom>
          <a:noFill/>
          <a:ln w="19050">
            <a:solidFill>
              <a:schemeClr val="accent2"/>
            </a:solidFill>
            <a:round/>
            <a:tailEnd type="triangle" w="med" len="med"/>
          </a:ln>
          <a:effectLst/>
        </p:spPr>
        <p:txBody>
          <a:bodyPr wrap="none" anchor="ctr"/>
          <a:lstStyle/>
          <a:p>
            <a:endParaRPr lang="zh-CN" altLang="en-US"/>
          </a:p>
        </p:txBody>
      </p:sp>
      <p:sp>
        <p:nvSpPr>
          <p:cNvPr id="41997" name="Rectangle 13"/>
          <p:cNvSpPr>
            <a:spLocks noChangeArrowheads="1"/>
          </p:cNvSpPr>
          <p:nvPr/>
        </p:nvSpPr>
        <p:spPr bwMode="auto">
          <a:xfrm>
            <a:off x="238125" y="6019800"/>
            <a:ext cx="657225" cy="295275"/>
          </a:xfrm>
          <a:prstGeom prst="rect">
            <a:avLst/>
          </a:prstGeom>
          <a:solidFill>
            <a:schemeClr val="bg1"/>
          </a:solidFill>
          <a:ln w="9525">
            <a:noFill/>
            <a:miter lim="800000"/>
          </a:ln>
          <a:effectLst/>
        </p:spPr>
        <p:txBody>
          <a:bodyPr wrap="none" anchor="ctr"/>
          <a:lstStyle/>
          <a:p>
            <a:endParaRPr lang="zh-CN" altLang="en-US"/>
          </a:p>
        </p:txBody>
      </p:sp>
      <p:sp>
        <p:nvSpPr>
          <p:cNvPr id="41986" name="Rectangle 2"/>
          <p:cNvSpPr>
            <a:spLocks noGrp="1" noChangeArrowheads="1"/>
          </p:cNvSpPr>
          <p:nvPr>
            <p:ph type="title"/>
          </p:nvPr>
        </p:nvSpPr>
        <p:spPr>
          <a:xfrm>
            <a:off x="542925" y="257175"/>
            <a:ext cx="7772400" cy="866775"/>
          </a:xfrm>
        </p:spPr>
        <p:txBody>
          <a:bodyPr/>
          <a:lstStyle/>
          <a:p>
            <a:r>
              <a:rPr lang="zh-CN" altLang="en-US" sz="3600" dirty="0">
                <a:ea typeface="宋体" pitchFamily="2" charset="-122"/>
              </a:rPr>
              <a:t>非持久性</a:t>
            </a:r>
            <a:r>
              <a:rPr lang="en-US" altLang="zh-CN" sz="3600" dirty="0">
                <a:ea typeface="宋体" pitchFamily="2" charset="-122"/>
              </a:rPr>
              <a:t>HTTP</a:t>
            </a:r>
            <a:r>
              <a:rPr lang="zh-CN" altLang="en-US" sz="3600" dirty="0">
                <a:ea typeface="宋体" pitchFamily="2" charset="-122"/>
              </a:rPr>
              <a:t>连接</a:t>
            </a:r>
          </a:p>
        </p:txBody>
      </p:sp>
      <p:sp>
        <p:nvSpPr>
          <p:cNvPr id="41992" name="Line 8"/>
          <p:cNvSpPr>
            <a:spLocks noChangeShapeType="1"/>
          </p:cNvSpPr>
          <p:nvPr/>
        </p:nvSpPr>
        <p:spPr bwMode="auto">
          <a:xfrm>
            <a:off x="4314825" y="2337435"/>
            <a:ext cx="1095375" cy="523875"/>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41993" name="Line 9"/>
          <p:cNvSpPr>
            <a:spLocks noChangeShapeType="1"/>
          </p:cNvSpPr>
          <p:nvPr/>
        </p:nvSpPr>
        <p:spPr bwMode="auto">
          <a:xfrm>
            <a:off x="4249420" y="4487545"/>
            <a:ext cx="1095375" cy="523875"/>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41994" name="Line 10"/>
          <p:cNvSpPr>
            <a:spLocks noChangeShapeType="1"/>
          </p:cNvSpPr>
          <p:nvPr/>
        </p:nvSpPr>
        <p:spPr bwMode="auto">
          <a:xfrm flipH="1">
            <a:off x="4249420" y="5011420"/>
            <a:ext cx="1095375" cy="523875"/>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41998" name="Line 14"/>
          <p:cNvSpPr>
            <a:spLocks noChangeShapeType="1"/>
          </p:cNvSpPr>
          <p:nvPr/>
        </p:nvSpPr>
        <p:spPr bwMode="auto">
          <a:xfrm flipH="1">
            <a:off x="4314825" y="2861310"/>
            <a:ext cx="1095375" cy="523875"/>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20" name="Freeform 3"/>
          <p:cNvSpPr/>
          <p:nvPr/>
        </p:nvSpPr>
        <p:spPr>
          <a:xfrm>
            <a:off x="7281925" y="962786"/>
            <a:ext cx="1642109" cy="512826"/>
          </a:xfrm>
          <a:custGeom>
            <a:avLst/>
            <a:gdLst>
              <a:gd name="connsiteX0" fmla="*/ 0 w 1642109"/>
              <a:gd name="connsiteY0" fmla="*/ 0 h 512826"/>
              <a:gd name="connsiteX1" fmla="*/ 0 w 1642109"/>
              <a:gd name="connsiteY1" fmla="*/ 512826 h 512826"/>
              <a:gd name="connsiteX2" fmla="*/ 1642109 w 1642109"/>
              <a:gd name="connsiteY2" fmla="*/ 512826 h 512826"/>
              <a:gd name="connsiteX3" fmla="*/ 1642109 w 1642109"/>
              <a:gd name="connsiteY3" fmla="*/ 0 h 512826"/>
              <a:gd name="connsiteX4" fmla="*/ 0 w 1642109"/>
              <a:gd name="connsiteY4" fmla="*/ 0 h 5128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42109" h="512826">
                <a:moveTo>
                  <a:pt x="0" y="0"/>
                </a:moveTo>
                <a:lnTo>
                  <a:pt x="0" y="512826"/>
                </a:lnTo>
                <a:lnTo>
                  <a:pt x="1642109" y="512826"/>
                </a:lnTo>
                <a:lnTo>
                  <a:pt x="164210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3"/>
          <p:cNvPicPr>
            <a:picLocks noChangeAspect="1" noChangeArrowheads="1"/>
          </p:cNvPicPr>
          <p:nvPr/>
        </p:nvPicPr>
        <p:blipFill>
          <a:blip r:embed="rId2"/>
          <a:srcRect/>
          <a:stretch>
            <a:fillRect/>
          </a:stretch>
        </p:blipFill>
        <p:spPr bwMode="auto">
          <a:xfrm>
            <a:off x="7263765" y="934085"/>
            <a:ext cx="1689100" cy="571500"/>
          </a:xfrm>
          <a:prstGeom prst="rect">
            <a:avLst/>
          </a:prstGeom>
          <a:noFill/>
        </p:spPr>
      </p:pic>
      <p:sp>
        <p:nvSpPr>
          <p:cNvPr id="22" name="TextBox 1"/>
          <p:cNvSpPr txBox="1"/>
          <p:nvPr/>
        </p:nvSpPr>
        <p:spPr>
          <a:xfrm>
            <a:off x="332740" y="1202055"/>
            <a:ext cx="6463308" cy="607346"/>
          </a:xfrm>
          <a:prstGeom prst="rect">
            <a:avLst/>
          </a:prstGeom>
          <a:noFill/>
        </p:spPr>
        <p:txBody>
          <a:bodyPr wrap="none" lIns="0" tIns="0" rIns="0" rtlCol="0">
            <a:spAutoFit/>
          </a:bodyPr>
          <a:lstStyle/>
          <a:p>
            <a:pPr>
              <a:lnSpc>
                <a:spcPts val="1800"/>
              </a:lnSpc>
              <a:tabLst>
                <a:tab pos="533400" algn="l"/>
              </a:tabLst>
            </a:pPr>
            <a:r>
              <a:rPr lang="en-US" altLang="zh-CN" sz="1750" dirty="0">
                <a:solidFill>
                  <a:srgbClr val="163794"/>
                </a:solidFill>
                <a:latin typeface="Comic Sans MS Regular" panose="030F0702030302020204" pitchFamily="66" charset="0"/>
                <a:cs typeface="Times New Roman" pitchFamily="18" charset="0"/>
              </a:rPr>
              <a:t>假定用户在浏览器中输入URL</a:t>
            </a:r>
          </a:p>
          <a:p>
            <a:pPr>
              <a:lnSpc>
                <a:spcPts val="2000"/>
              </a:lnSpc>
              <a:tabLst>
                <a:tab pos="533400" algn="l"/>
              </a:tabLst>
            </a:pPr>
            <a:r>
              <a:rPr lang="en-US" altLang="zh-CN" dirty="0"/>
              <a:t>	</a:t>
            </a:r>
            <a:r>
              <a:rPr lang="en-US" altLang="zh-CN" sz="1750" b="1" dirty="0">
                <a:solidFill>
                  <a:srgbClr val="163794"/>
                </a:solidFill>
                <a:latin typeface="Courier New" pitchFamily="49" charset="0"/>
                <a:cs typeface="Courier New" pitchFamily="49" charset="0"/>
              </a:rPr>
              <a:t>www.someSchool.edu/someDepartment/home.index</a:t>
            </a:r>
          </a:p>
        </p:txBody>
      </p:sp>
      <p:sp>
        <p:nvSpPr>
          <p:cNvPr id="23" name="TextBox 1"/>
          <p:cNvSpPr txBox="1"/>
          <p:nvPr/>
        </p:nvSpPr>
        <p:spPr>
          <a:xfrm>
            <a:off x="7352665" y="1035685"/>
            <a:ext cx="1436291" cy="474104"/>
          </a:xfrm>
          <a:prstGeom prst="rect">
            <a:avLst/>
          </a:prstGeom>
          <a:noFill/>
        </p:spPr>
        <p:txBody>
          <a:bodyPr wrap="none" lIns="0" tIns="0" rIns="0" rtlCol="0">
            <a:spAutoFit/>
          </a:bodyPr>
          <a:lstStyle/>
          <a:p>
            <a:pPr>
              <a:lnSpc>
                <a:spcPts val="1400"/>
              </a:lnSpc>
            </a:pPr>
            <a:r>
              <a:rPr lang="en-US" altLang="zh-CN" sz="1405" dirty="0">
                <a:solidFill>
                  <a:srgbClr val="163794"/>
                </a:solidFill>
                <a:latin typeface="Comic Sans MS Regular" panose="030F0702030302020204" pitchFamily="66" charset="0"/>
                <a:cs typeface="Times New Roman" pitchFamily="18" charset="0"/>
              </a:rPr>
              <a:t>包含文本和指向10</a:t>
            </a:r>
          </a:p>
          <a:p>
            <a:pPr>
              <a:lnSpc>
                <a:spcPts val="1600"/>
              </a:lnSpc>
            </a:pPr>
            <a:r>
              <a:rPr lang="en-US" altLang="zh-CN" sz="1405" dirty="0">
                <a:solidFill>
                  <a:srgbClr val="163794"/>
                </a:solidFill>
                <a:latin typeface="Comic Sans MS Regular" panose="030F0702030302020204" pitchFamily="66" charset="0"/>
                <a:cs typeface="Times New Roman" pitchFamily="18" charset="0"/>
              </a:rPr>
              <a:t>个jpeg图片的链接</a:t>
            </a:r>
          </a:p>
        </p:txBody>
      </p:sp>
      <p:sp>
        <p:nvSpPr>
          <p:cNvPr id="24" name="TextBox 1"/>
          <p:cNvSpPr txBox="1"/>
          <p:nvPr/>
        </p:nvSpPr>
        <p:spPr>
          <a:xfrm>
            <a:off x="5247640" y="2548255"/>
            <a:ext cx="3257302" cy="3416320"/>
          </a:xfrm>
          <a:prstGeom prst="rect">
            <a:avLst/>
          </a:prstGeom>
          <a:noFill/>
        </p:spPr>
        <p:txBody>
          <a:bodyPr wrap="none" lIns="0" tIns="0" rIns="0" rtlCol="0">
            <a:spAutoFit/>
          </a:bodyPr>
          <a:lstStyle/>
          <a:p>
            <a:pPr>
              <a:lnSpc>
                <a:spcPts val="2400"/>
              </a:lnSpc>
              <a:tabLst>
                <a:tab pos="76200" algn="l"/>
                <a:tab pos="304800" algn="l"/>
                <a:tab pos="381000" algn="l"/>
              </a:tabLst>
            </a:pPr>
            <a:r>
              <a:rPr lang="en-US" altLang="zh-CN" dirty="0"/>
              <a:t>	</a:t>
            </a:r>
            <a:r>
              <a:rPr lang="en-US" altLang="zh-CN" sz="1750" b="1" dirty="0">
                <a:solidFill>
                  <a:srgbClr val="FF0000"/>
                </a:solidFill>
                <a:latin typeface="Comic Sans MS" pitchFamily="66" charset="0"/>
                <a:cs typeface="Comic Sans MS" pitchFamily="66" charset="0"/>
              </a:rPr>
              <a:t>1b.</a:t>
            </a:r>
            <a:r>
              <a:rPr lang="en-US" altLang="zh-CN" sz="1750" dirty="0">
                <a:latin typeface="Comic Sans MS Regular" panose="030F0702030302020204" pitchFamily="66" charset="0"/>
                <a:cs typeface="Times New Roman" pitchFamily="18" charset="0"/>
              </a:rPr>
              <a:t>  </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服务器在端口</a:t>
            </a:r>
            <a:r>
              <a:rPr lang="en-US" altLang="zh-CN" sz="1750" b="1" dirty="0">
                <a:solidFill>
                  <a:srgbClr val="163794"/>
                </a:solidFill>
                <a:latin typeface="Comic Sans MS" pitchFamily="66" charset="0"/>
                <a:cs typeface="Comic Sans MS" pitchFamily="66" charset="0"/>
              </a:rPr>
              <a:t>80</a:t>
            </a:r>
            <a:r>
              <a:rPr lang="en-US" altLang="zh-CN" sz="1750" dirty="0">
                <a:solidFill>
                  <a:srgbClr val="163794"/>
                </a:solidFill>
                <a:latin typeface="Comic Sans MS Regular" panose="030F0702030302020204" pitchFamily="66" charset="0"/>
                <a:cs typeface="Times New Roman" pitchFamily="18" charset="0"/>
              </a:rPr>
              <a:t>等待</a:t>
            </a:r>
          </a:p>
          <a:p>
            <a:pPr>
              <a:lnSpc>
                <a:spcPts val="2100"/>
              </a:lnSpc>
              <a:tabLst>
                <a:tab pos="76200" algn="l"/>
                <a:tab pos="304800" algn="l"/>
                <a:tab pos="381000" algn="l"/>
              </a:tabLst>
            </a:pPr>
            <a:r>
              <a:rPr lang="en-US" altLang="zh-CN" dirty="0"/>
              <a:t>			</a:t>
            </a:r>
            <a:r>
              <a:rPr lang="en-US" altLang="zh-CN" sz="1750" b="1" dirty="0">
                <a:solidFill>
                  <a:srgbClr val="163794"/>
                </a:solidFill>
                <a:latin typeface="Comic Sans MS" pitchFamily="66" charset="0"/>
                <a:cs typeface="Comic Sans MS" pitchFamily="66" charset="0"/>
              </a:rPr>
              <a:t>TCP</a:t>
            </a:r>
            <a:r>
              <a:rPr lang="en-US" altLang="zh-CN" sz="1750" dirty="0">
                <a:solidFill>
                  <a:srgbClr val="163794"/>
                </a:solidFill>
                <a:latin typeface="Comic Sans MS Regular" panose="030F0702030302020204" pitchFamily="66" charset="0"/>
                <a:cs typeface="Times New Roman" pitchFamily="18" charset="0"/>
              </a:rPr>
              <a:t>连接请求，接受连接并通</a:t>
            </a:r>
          </a:p>
          <a:p>
            <a:pPr>
              <a:lnSpc>
                <a:spcPts val="1800"/>
              </a:lnSpc>
              <a:tabLst>
                <a:tab pos="76200" algn="l"/>
                <a:tab pos="304800" algn="l"/>
                <a:tab pos="3810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知客户端。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76200" algn="l"/>
                <a:tab pos="304800" algn="l"/>
                <a:tab pos="381000" algn="l"/>
              </a:tabLst>
            </a:pPr>
            <a:r>
              <a:rPr lang="en-US" altLang="zh-CN" sz="1750" b="1" dirty="0">
                <a:solidFill>
                  <a:srgbClr val="FF0000"/>
                </a:solidFill>
                <a:latin typeface="Comic Sans MS" pitchFamily="66" charset="0"/>
                <a:cs typeface="Comic Sans MS" pitchFamily="66" charset="0"/>
              </a:rPr>
              <a:t>3.</a:t>
            </a:r>
            <a:r>
              <a:rPr lang="en-US" altLang="zh-CN" sz="1750" dirty="0">
                <a:latin typeface="Comic Sans MS Regular" panose="030F0702030302020204" pitchFamily="66" charset="0"/>
                <a:cs typeface="Times New Roman" pitchFamily="18" charset="0"/>
              </a:rPr>
              <a:t>  </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服务器收到请求消息，</a:t>
            </a:r>
          </a:p>
          <a:p>
            <a:pPr>
              <a:lnSpc>
                <a:spcPts val="1900"/>
              </a:lnSpc>
              <a:tabLst>
                <a:tab pos="76200" algn="l"/>
                <a:tab pos="304800" algn="l"/>
                <a:tab pos="3810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解析，产生包含所需要对象</a:t>
            </a:r>
          </a:p>
          <a:p>
            <a:pPr>
              <a:lnSpc>
                <a:spcPts val="2100"/>
              </a:lnSpc>
              <a:tabLst>
                <a:tab pos="76200" algn="l"/>
                <a:tab pos="304800" algn="l"/>
                <a:tab pos="3810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的响应消息，并通过套接字</a:t>
            </a:r>
          </a:p>
          <a:p>
            <a:pPr>
              <a:lnSpc>
                <a:spcPts val="1900"/>
              </a:lnSpc>
              <a:tabLst>
                <a:tab pos="76200" algn="l"/>
                <a:tab pos="304800" algn="l"/>
                <a:tab pos="3810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发给客户端。</a:t>
            </a:r>
          </a:p>
        </p:txBody>
      </p:sp>
      <p:sp>
        <p:nvSpPr>
          <p:cNvPr id="25" name="TextBox 1"/>
          <p:cNvSpPr txBox="1"/>
          <p:nvPr/>
        </p:nvSpPr>
        <p:spPr>
          <a:xfrm>
            <a:off x="789940" y="2103755"/>
            <a:ext cx="3677289" cy="4700389"/>
          </a:xfrm>
          <a:prstGeom prst="rect">
            <a:avLst/>
          </a:prstGeom>
          <a:noFill/>
        </p:spPr>
        <p:txBody>
          <a:bodyPr wrap="none" lIns="0" tIns="0" rIns="0" rtlCol="0">
            <a:spAutoFit/>
          </a:bodyPr>
          <a:lstStyle/>
          <a:p>
            <a:pPr>
              <a:lnSpc>
                <a:spcPts val="2400"/>
              </a:lnSpc>
              <a:tabLst>
                <a:tab pos="457200" algn="l"/>
                <a:tab pos="495300" algn="l"/>
                <a:tab pos="749300" algn="l"/>
                <a:tab pos="787400" algn="l"/>
              </a:tabLst>
            </a:pPr>
            <a:r>
              <a:rPr lang="en-US" altLang="zh-CN" dirty="0"/>
              <a:t>	</a:t>
            </a:r>
            <a:r>
              <a:rPr lang="en-US" altLang="zh-CN" sz="1750" dirty="0">
                <a:solidFill>
                  <a:srgbClr val="FF0000"/>
                </a:solidFill>
                <a:latin typeface="Comic Sans MS Regular" panose="030F0702030302020204" pitchFamily="66" charset="0"/>
                <a:cs typeface="Times New Roman" pitchFamily="18" charset="0"/>
              </a:rPr>
              <a:t>1a</a:t>
            </a:r>
            <a:r>
              <a:rPr lang="en-US" altLang="zh-CN" sz="1575" dirty="0">
                <a:solidFill>
                  <a:srgbClr val="FF0000"/>
                </a:solidFill>
                <a:latin typeface="Comic Sans MS Regular" panose="030F0702030302020204" pitchFamily="66" charset="0"/>
                <a:cs typeface="Times New Roman" pitchFamily="18" charset="0"/>
              </a:rPr>
              <a:t>.</a:t>
            </a:r>
            <a:r>
              <a:rPr lang="en-US" altLang="zh-CN" sz="1750" dirty="0">
                <a:latin typeface="Comic Sans MS Regular" panose="030F0702030302020204" pitchFamily="66" charset="0"/>
                <a:cs typeface="Times New Roman" pitchFamily="18" charset="0"/>
              </a:rPr>
              <a:t> </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客户端向地址为</a:t>
            </a:r>
          </a:p>
          <a:p>
            <a:pPr>
              <a:lnSpc>
                <a:spcPts val="2100"/>
              </a:lnSpc>
              <a:tabLst>
                <a:tab pos="457200" algn="l"/>
                <a:tab pos="495300" algn="l"/>
                <a:tab pos="749300" algn="l"/>
                <a:tab pos="787400" algn="l"/>
              </a:tabLst>
            </a:pPr>
            <a:r>
              <a:rPr lang="en-US" altLang="zh-CN" dirty="0"/>
              <a:t>			</a:t>
            </a:r>
            <a:r>
              <a:rPr lang="en-US" altLang="zh-CN" sz="1750" b="1" dirty="0">
                <a:solidFill>
                  <a:srgbClr val="163794"/>
                </a:solidFill>
                <a:latin typeface="Comic Sans MS" pitchFamily="66" charset="0"/>
                <a:cs typeface="Comic Sans MS" pitchFamily="66" charset="0"/>
              </a:rPr>
              <a:t>www.someSchool.edu</a:t>
            </a:r>
            <a:r>
              <a:rPr lang="en-US" altLang="zh-CN" sz="1750" dirty="0">
                <a:solidFill>
                  <a:srgbClr val="163794"/>
                </a:solidFill>
                <a:latin typeface="Comic Sans MS Regular" panose="030F0702030302020204" pitchFamily="66" charset="0"/>
                <a:cs typeface="Times New Roman" pitchFamily="18" charset="0"/>
              </a:rPr>
              <a:t>的服务</a:t>
            </a:r>
          </a:p>
          <a:p>
            <a:pPr>
              <a:lnSpc>
                <a:spcPts val="2000"/>
              </a:lnSpc>
              <a:tabLst>
                <a:tab pos="457200" algn="l"/>
                <a:tab pos="495300" algn="l"/>
                <a:tab pos="749300" algn="l"/>
                <a:tab pos="7874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器上的</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服务器进程</a:t>
            </a:r>
            <a:r>
              <a:rPr lang="en-US" altLang="zh-CN" sz="1750" b="1" dirty="0">
                <a:solidFill>
                  <a:srgbClr val="163794"/>
                </a:solidFill>
                <a:latin typeface="Comic Sans MS" pitchFamily="66" charset="0"/>
                <a:cs typeface="Comic Sans MS" pitchFamily="66" charset="0"/>
              </a:rPr>
              <a:t>(</a:t>
            </a:r>
            <a:r>
              <a:rPr lang="en-US" altLang="zh-CN" sz="1750" dirty="0">
                <a:solidFill>
                  <a:srgbClr val="163794"/>
                </a:solidFill>
                <a:latin typeface="Comic Sans MS Regular" panose="030F0702030302020204" pitchFamily="66" charset="0"/>
                <a:cs typeface="Times New Roman" pitchFamily="18" charset="0"/>
              </a:rPr>
              <a:t>端口</a:t>
            </a:r>
          </a:p>
          <a:p>
            <a:pPr>
              <a:lnSpc>
                <a:spcPts val="2100"/>
              </a:lnSpc>
              <a:tabLst>
                <a:tab pos="457200" algn="l"/>
                <a:tab pos="495300" algn="l"/>
                <a:tab pos="749300" algn="l"/>
                <a:tab pos="787400" algn="l"/>
              </a:tabLst>
            </a:pPr>
            <a:r>
              <a:rPr lang="en-US" altLang="zh-CN" dirty="0"/>
              <a:t>			</a:t>
            </a:r>
            <a:r>
              <a:rPr lang="en-US" altLang="zh-CN" sz="1750" b="1" dirty="0">
                <a:solidFill>
                  <a:srgbClr val="163794"/>
                </a:solidFill>
                <a:latin typeface="Comic Sans MS" pitchFamily="66" charset="0"/>
                <a:cs typeface="Comic Sans MS" pitchFamily="66" charset="0"/>
              </a:rPr>
              <a:t>80)</a:t>
            </a:r>
            <a:r>
              <a:rPr lang="en-US" altLang="zh-CN" sz="1750" dirty="0">
                <a:latin typeface="Comic Sans MS Regular" panose="030F0702030302020204" pitchFamily="66" charset="0"/>
                <a:cs typeface="Times New Roman" pitchFamily="18" charset="0"/>
              </a:rPr>
              <a:t>  </a:t>
            </a:r>
            <a:r>
              <a:rPr lang="en-US" altLang="zh-CN" sz="1750" dirty="0">
                <a:solidFill>
                  <a:srgbClr val="163794"/>
                </a:solidFill>
                <a:latin typeface="Comic Sans MS Regular" panose="030F0702030302020204" pitchFamily="66" charset="0"/>
                <a:cs typeface="Times New Roman" pitchFamily="18" charset="0"/>
              </a:rPr>
              <a:t>发起</a:t>
            </a:r>
            <a:r>
              <a:rPr lang="en-US" altLang="zh-CN" sz="1750" b="1" dirty="0">
                <a:solidFill>
                  <a:srgbClr val="163794"/>
                </a:solidFill>
                <a:latin typeface="Comic Sans MS" pitchFamily="66" charset="0"/>
                <a:cs typeface="Comic Sans MS" pitchFamily="66" charset="0"/>
              </a:rPr>
              <a:t>TCP</a:t>
            </a:r>
            <a:r>
              <a:rPr lang="en-US" altLang="zh-CN" sz="1750" dirty="0">
                <a:solidFill>
                  <a:srgbClr val="163794"/>
                </a:solidFill>
                <a:latin typeface="Comic Sans MS Regular" panose="030F0702030302020204" pitchFamily="66" charset="0"/>
                <a:cs typeface="Times New Roman" pitchFamily="18" charset="0"/>
              </a:rPr>
              <a:t>连接请求。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457200" algn="l"/>
                <a:tab pos="495300" algn="l"/>
                <a:tab pos="749300" algn="l"/>
                <a:tab pos="787400" algn="l"/>
              </a:tabLst>
            </a:pPr>
            <a:r>
              <a:rPr lang="en-US" altLang="zh-CN" dirty="0"/>
              <a:t>		</a:t>
            </a:r>
            <a:r>
              <a:rPr lang="en-US" altLang="zh-CN" sz="1750" b="1" dirty="0">
                <a:solidFill>
                  <a:srgbClr val="FF0000"/>
                </a:solidFill>
                <a:latin typeface="Comic Sans MS" pitchFamily="66" charset="0"/>
                <a:cs typeface="Comic Sans MS" pitchFamily="66" charset="0"/>
              </a:rPr>
              <a:t>2.</a:t>
            </a:r>
            <a:r>
              <a:rPr lang="en-US" altLang="zh-CN" sz="1750" dirty="0">
                <a:latin typeface="Comic Sans MS Regular" panose="030F0702030302020204" pitchFamily="66" charset="0"/>
                <a:cs typeface="Times New Roman" pitchFamily="18" charset="0"/>
              </a:rPr>
              <a:t>  </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客户端将</a:t>
            </a:r>
            <a:r>
              <a:rPr lang="en-US" altLang="zh-CN" sz="1750" b="1" dirty="0">
                <a:solidFill>
                  <a:srgbClr val="163794"/>
                </a:solidFill>
                <a:latin typeface="Comic Sans MS" pitchFamily="66" charset="0"/>
                <a:cs typeface="Comic Sans MS" pitchFamily="66" charset="0"/>
              </a:rPr>
              <a:t>HTTP</a:t>
            </a:r>
            <a:r>
              <a:rPr lang="en-US" altLang="zh-CN" sz="1750" dirty="0">
                <a:solidFill>
                  <a:srgbClr val="163794"/>
                </a:solidFill>
                <a:latin typeface="Comic Sans MS Regular" panose="030F0702030302020204" pitchFamily="66" charset="0"/>
                <a:cs typeface="Times New Roman" pitchFamily="18" charset="0"/>
              </a:rPr>
              <a:t>请求</a:t>
            </a:r>
          </a:p>
          <a:p>
            <a:pPr>
              <a:lnSpc>
                <a:spcPts val="2100"/>
              </a:lnSpc>
              <a:tabLst>
                <a:tab pos="457200" algn="l"/>
                <a:tab pos="495300" algn="l"/>
                <a:tab pos="749300" algn="l"/>
                <a:tab pos="7874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消息</a:t>
            </a:r>
            <a:r>
              <a:rPr lang="en-US" altLang="zh-CN" sz="1750" b="1" dirty="0">
                <a:solidFill>
                  <a:srgbClr val="163794"/>
                </a:solidFill>
                <a:latin typeface="Comic Sans MS" pitchFamily="66" charset="0"/>
                <a:cs typeface="Comic Sans MS" pitchFamily="66" charset="0"/>
              </a:rPr>
              <a:t>(</a:t>
            </a:r>
            <a:r>
              <a:rPr lang="en-US" altLang="zh-CN" sz="1750" dirty="0">
                <a:solidFill>
                  <a:srgbClr val="163794"/>
                </a:solidFill>
                <a:latin typeface="Comic Sans MS Regular" panose="030F0702030302020204" pitchFamily="66" charset="0"/>
                <a:cs typeface="Times New Roman" pitchFamily="18" charset="0"/>
              </a:rPr>
              <a:t>包含</a:t>
            </a:r>
            <a:r>
              <a:rPr lang="en-US" altLang="zh-CN" sz="1750" b="1" dirty="0">
                <a:solidFill>
                  <a:srgbClr val="163794"/>
                </a:solidFill>
                <a:latin typeface="Comic Sans MS" pitchFamily="66" charset="0"/>
                <a:cs typeface="Comic Sans MS" pitchFamily="66" charset="0"/>
              </a:rPr>
              <a:t>URL</a:t>
            </a:r>
            <a:r>
              <a:rPr lang="en-US" altLang="zh-CN" sz="1750" dirty="0">
                <a:solidFill>
                  <a:srgbClr val="163794"/>
                </a:solidFill>
                <a:latin typeface="Comic Sans MS Regular" panose="030F0702030302020204" pitchFamily="66" charset="0"/>
                <a:cs typeface="Times New Roman" pitchFamily="18" charset="0"/>
              </a:rPr>
              <a:t>地址</a:t>
            </a:r>
            <a:r>
              <a:rPr lang="en-US" altLang="zh-CN" sz="1750" b="1" dirty="0">
                <a:solidFill>
                  <a:srgbClr val="163794"/>
                </a:solidFill>
                <a:latin typeface="Comic Sans MS" pitchFamily="66" charset="0"/>
                <a:cs typeface="Comic Sans MS" pitchFamily="66" charset="0"/>
              </a:rPr>
              <a:t>)</a:t>
            </a:r>
            <a:r>
              <a:rPr lang="en-US" altLang="zh-CN" sz="1750" dirty="0">
                <a:solidFill>
                  <a:srgbClr val="163794"/>
                </a:solidFill>
                <a:latin typeface="Comic Sans MS Regular" panose="030F0702030302020204" pitchFamily="66" charset="0"/>
                <a:cs typeface="Times New Roman" pitchFamily="18" charset="0"/>
              </a:rPr>
              <a:t>通过</a:t>
            </a:r>
          </a:p>
          <a:p>
            <a:pPr>
              <a:lnSpc>
                <a:spcPts val="2000"/>
              </a:lnSpc>
              <a:tabLst>
                <a:tab pos="457200" algn="l"/>
                <a:tab pos="495300" algn="l"/>
                <a:tab pos="749300" algn="l"/>
                <a:tab pos="787400" algn="l"/>
              </a:tabLst>
            </a:pPr>
            <a:r>
              <a:rPr lang="en-US" altLang="zh-CN" dirty="0"/>
              <a:t>				</a:t>
            </a:r>
            <a:r>
              <a:rPr lang="en-US" altLang="zh-CN" sz="1750" b="1" dirty="0">
                <a:solidFill>
                  <a:srgbClr val="163794"/>
                </a:solidFill>
                <a:latin typeface="Comic Sans MS" pitchFamily="66" charset="0"/>
                <a:cs typeface="Comic Sans MS" pitchFamily="66" charset="0"/>
              </a:rPr>
              <a:t>TCP</a:t>
            </a:r>
            <a:r>
              <a:rPr lang="en-US" altLang="zh-CN" sz="1750" dirty="0">
                <a:solidFill>
                  <a:srgbClr val="163794"/>
                </a:solidFill>
                <a:latin typeface="Comic Sans MS Regular" panose="030F0702030302020204" pitchFamily="66" charset="0"/>
                <a:cs typeface="Times New Roman" pitchFamily="18" charset="0"/>
              </a:rPr>
              <a:t>连接的套接字发出，消</a:t>
            </a:r>
          </a:p>
          <a:p>
            <a:pPr>
              <a:lnSpc>
                <a:spcPts val="2100"/>
              </a:lnSpc>
              <a:tabLst>
                <a:tab pos="457200" algn="l"/>
                <a:tab pos="495300" algn="l"/>
                <a:tab pos="749300" algn="l"/>
                <a:tab pos="7874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息中所含的</a:t>
            </a:r>
            <a:r>
              <a:rPr lang="en-US" altLang="zh-CN" sz="1750" b="1" dirty="0">
                <a:solidFill>
                  <a:srgbClr val="163794"/>
                </a:solidFill>
                <a:latin typeface="Comic Sans MS" pitchFamily="66" charset="0"/>
                <a:cs typeface="Comic Sans MS" pitchFamily="66" charset="0"/>
              </a:rPr>
              <a:t>URL</a:t>
            </a:r>
            <a:r>
              <a:rPr lang="en-US" altLang="zh-CN" sz="1750" dirty="0">
                <a:solidFill>
                  <a:srgbClr val="163794"/>
                </a:solidFill>
                <a:latin typeface="Comic Sans MS Regular" panose="030F0702030302020204" pitchFamily="66" charset="0"/>
                <a:cs typeface="Times New Roman" pitchFamily="18" charset="0"/>
              </a:rPr>
              <a:t>表明客户端</a:t>
            </a:r>
          </a:p>
          <a:p>
            <a:pPr>
              <a:lnSpc>
                <a:spcPts val="1800"/>
              </a:lnSpc>
              <a:tabLst>
                <a:tab pos="457200" algn="l"/>
                <a:tab pos="495300" algn="l"/>
                <a:tab pos="749300" algn="l"/>
                <a:tab pos="7874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需要对象</a:t>
            </a:r>
          </a:p>
          <a:p>
            <a:pPr>
              <a:lnSpc>
                <a:spcPts val="2300"/>
              </a:lnSpc>
              <a:tabLst>
                <a:tab pos="457200" algn="l"/>
                <a:tab pos="495300" algn="l"/>
                <a:tab pos="749300" algn="l"/>
                <a:tab pos="787400" algn="l"/>
              </a:tabLst>
            </a:pPr>
            <a:r>
              <a:rPr lang="en-US" altLang="zh-CN" dirty="0"/>
              <a:t>				</a:t>
            </a:r>
            <a:r>
              <a:rPr lang="en-US" altLang="zh-CN" sz="1750" b="1" dirty="0">
                <a:solidFill>
                  <a:srgbClr val="163794"/>
                </a:solidFill>
                <a:latin typeface="Comic Sans MS" pitchFamily="66" charset="0"/>
                <a:cs typeface="Comic Sans MS" pitchFamily="66" charset="0"/>
              </a:rPr>
              <a:t>someDepartment/home.in</a:t>
            </a:r>
          </a:p>
          <a:p>
            <a:pPr>
              <a:lnSpc>
                <a:spcPts val="2000"/>
              </a:lnSpc>
              <a:tabLst>
                <a:tab pos="457200" algn="l"/>
                <a:tab pos="495300" algn="l"/>
                <a:tab pos="749300" algn="l"/>
                <a:tab pos="787400" algn="l"/>
              </a:tabLst>
            </a:pPr>
            <a:r>
              <a:rPr lang="en-US" altLang="zh-CN" dirty="0"/>
              <a:t>				</a:t>
            </a:r>
            <a:r>
              <a:rPr lang="en-US" altLang="zh-CN" sz="1750" b="1" dirty="0">
                <a:solidFill>
                  <a:srgbClr val="163794"/>
                </a:solidFill>
                <a:latin typeface="Comic Sans MS" pitchFamily="66" charset="0"/>
                <a:cs typeface="Comic Sans MS" pitchFamily="66" charset="0"/>
              </a:rPr>
              <a:t>dex</a:t>
            </a:r>
          </a:p>
          <a:p>
            <a:pPr>
              <a:lnSpc>
                <a:spcPts val="1800"/>
              </a:lnSpc>
              <a:tabLst>
                <a:tab pos="457200" algn="l"/>
                <a:tab pos="495300" algn="l"/>
                <a:tab pos="749300" algn="l"/>
                <a:tab pos="787400" algn="l"/>
              </a:tabLst>
            </a:pPr>
            <a:r>
              <a:rPr lang="en-US" altLang="zh-CN" sz="2105" dirty="0">
                <a:solidFill>
                  <a:srgbClr val="9A0000"/>
                </a:solidFill>
                <a:latin typeface="Comic Sans MS Regular" panose="030F0702030302020204" pitchFamily="66" charset="0"/>
                <a:cs typeface="Times New Roman" pitchFamily="18" charset="0"/>
              </a:rPr>
              <a:t>时间</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6"/>
          <p:cNvSpPr>
            <a:spLocks noGrp="1"/>
          </p:cNvSpPr>
          <p:nvPr>
            <p:ph type="sldNum" sz="quarter" idx="12"/>
          </p:nvPr>
        </p:nvSpPr>
        <p:spPr/>
        <p:txBody>
          <a:bodyPr/>
          <a:lstStyle/>
          <a:p>
            <a:fld id="{80D20F5F-CD69-48D5-92D1-3BA2CDCD2DD9}" type="slidenum">
              <a:rPr lang="en-US" altLang="zh-CN"/>
              <a:t>25</a:t>
            </a:fld>
            <a:endParaRPr lang="en-US" altLang="zh-CN" dirty="0"/>
          </a:p>
        </p:txBody>
      </p:sp>
      <p:sp>
        <p:nvSpPr>
          <p:cNvPr id="43012" name="Rectangle 4"/>
          <p:cNvSpPr>
            <a:spLocks noGrp="1" noChangeArrowheads="1"/>
          </p:cNvSpPr>
          <p:nvPr>
            <p:ph type="title"/>
          </p:nvPr>
        </p:nvSpPr>
        <p:spPr>
          <a:xfrm>
            <a:off x="542925" y="257175"/>
            <a:ext cx="7772400" cy="866775"/>
          </a:xfrm>
        </p:spPr>
        <p:txBody>
          <a:bodyPr/>
          <a:lstStyle/>
          <a:p>
            <a:r>
              <a:rPr lang="zh-CN" altLang="en-US" sz="3600" dirty="0">
                <a:ea typeface="宋体" pitchFamily="2" charset="-122"/>
                <a:sym typeface="+mn-ea"/>
              </a:rPr>
              <a:t>非持久性</a:t>
            </a:r>
            <a:r>
              <a:rPr lang="en-US" altLang="zh-CN" sz="3600" dirty="0">
                <a:ea typeface="宋体" pitchFamily="2" charset="-122"/>
                <a:sym typeface="+mn-ea"/>
              </a:rPr>
              <a:t>HTTP</a:t>
            </a:r>
            <a:r>
              <a:rPr lang="zh-CN" altLang="en-US" sz="3600" dirty="0">
                <a:ea typeface="宋体" pitchFamily="2" charset="-122"/>
                <a:sym typeface="+mn-ea"/>
              </a:rPr>
              <a:t>连接</a:t>
            </a:r>
            <a:endParaRPr lang="en-US" altLang="zh-CN" dirty="0">
              <a:ea typeface="宋体" pitchFamily="2" charset="-122"/>
            </a:endParaRPr>
          </a:p>
        </p:txBody>
      </p:sp>
      <p:sp>
        <p:nvSpPr>
          <p:cNvPr id="5" name="Freeform 3"/>
          <p:cNvSpPr/>
          <p:nvPr/>
        </p:nvSpPr>
        <p:spPr>
          <a:xfrm>
            <a:off x="490740" y="3782060"/>
            <a:ext cx="300227" cy="258317"/>
          </a:xfrm>
          <a:custGeom>
            <a:avLst/>
            <a:gdLst>
              <a:gd name="connsiteX0" fmla="*/ 0 w 300227"/>
              <a:gd name="connsiteY0" fmla="*/ 0 h 258317"/>
              <a:gd name="connsiteX1" fmla="*/ 0 w 300227"/>
              <a:gd name="connsiteY1" fmla="*/ 258317 h 258317"/>
              <a:gd name="connsiteX2" fmla="*/ 300227 w 300227"/>
              <a:gd name="connsiteY2" fmla="*/ 258317 h 258317"/>
              <a:gd name="connsiteX3" fmla="*/ 300227 w 300227"/>
              <a:gd name="connsiteY3" fmla="*/ 0 h 258317"/>
              <a:gd name="connsiteX4" fmla="*/ 0 w 300227"/>
              <a:gd name="connsiteY4" fmla="*/ 0 h 258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0227" h="258317">
                <a:moveTo>
                  <a:pt x="0" y="0"/>
                </a:moveTo>
                <a:lnTo>
                  <a:pt x="0" y="258317"/>
                </a:lnTo>
                <a:lnTo>
                  <a:pt x="300227" y="258317"/>
                </a:lnTo>
                <a:lnTo>
                  <a:pt x="300227"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6" name="Picture 3"/>
          <p:cNvPicPr>
            <a:picLocks noChangeAspect="1" noChangeArrowheads="1"/>
          </p:cNvPicPr>
          <p:nvPr/>
        </p:nvPicPr>
        <p:blipFill>
          <a:blip r:embed="rId2"/>
          <a:srcRect/>
          <a:stretch>
            <a:fillRect/>
          </a:stretch>
        </p:blipFill>
        <p:spPr bwMode="auto">
          <a:xfrm>
            <a:off x="618059" y="1514565"/>
            <a:ext cx="108740" cy="2796177"/>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214495" y="1913890"/>
            <a:ext cx="990600" cy="508000"/>
          </a:xfrm>
          <a:prstGeom prst="rect">
            <a:avLst/>
          </a:prstGeom>
          <a:noFill/>
        </p:spPr>
      </p:pic>
      <p:sp>
        <p:nvSpPr>
          <p:cNvPr id="13" name="TextBox 1"/>
          <p:cNvSpPr txBox="1"/>
          <p:nvPr/>
        </p:nvSpPr>
        <p:spPr>
          <a:xfrm>
            <a:off x="1019412" y="1409133"/>
            <a:ext cx="7942880" cy="2525307"/>
          </a:xfrm>
          <a:prstGeom prst="rect">
            <a:avLst/>
          </a:prstGeom>
          <a:noFill/>
        </p:spPr>
        <p:txBody>
          <a:bodyPr wrap="none" lIns="0" tIns="0" rIns="0" rtlCol="0">
            <a:spAutoFit/>
          </a:bodyPr>
          <a:lstStyle/>
          <a:p>
            <a:pPr algn="l">
              <a:lnSpc>
                <a:spcPts val="3100"/>
              </a:lnSpc>
              <a:tabLst>
                <a:tab pos="304800" algn="l"/>
                <a:tab pos="2032000" algn="l"/>
                <a:tab pos="4152900" algn="l"/>
              </a:tabLst>
            </a:pPr>
            <a:r>
              <a:rPr lang="en-US" altLang="zh-CN" sz="3600" dirty="0"/>
              <a:t>			</a:t>
            </a:r>
            <a:r>
              <a:rPr lang="en-US" altLang="zh-CN" b="1" dirty="0">
                <a:solidFill>
                  <a:srgbClr val="FF0000"/>
                </a:solidFill>
                <a:latin typeface="Comic Sans MS" pitchFamily="66" charset="0"/>
                <a:cs typeface="Comic Sans MS" pitchFamily="66" charset="0"/>
              </a:rPr>
              <a:t>4.</a:t>
            </a:r>
            <a:r>
              <a:rPr lang="en-US" altLang="zh-CN" dirty="0">
                <a:latin typeface="Comic Sans MS Regular" panose="030F0702030302020204" pitchFamily="66" charset="0"/>
                <a:cs typeface="Times New Roman" pitchFamily="18" charset="0"/>
              </a:rPr>
              <a:t>  </a:t>
            </a:r>
            <a:r>
              <a:rPr lang="en-US" altLang="zh-CN" b="1" dirty="0">
                <a:solidFill>
                  <a:srgbClr val="163794"/>
                </a:solidFill>
                <a:latin typeface="Comic Sans MS" pitchFamily="66" charset="0"/>
                <a:cs typeface="Comic Sans MS" pitchFamily="66" charset="0"/>
              </a:rPr>
              <a:t>HTTP</a:t>
            </a:r>
            <a:r>
              <a:rPr lang="en-US" altLang="zh-CN" sz="2000" dirty="0">
                <a:solidFill>
                  <a:srgbClr val="163794"/>
                </a:solidFill>
                <a:latin typeface="Comic Sans MS Regular" panose="030F0702030302020204" pitchFamily="66" charset="0"/>
                <a:cs typeface="Times New Roman" pitchFamily="18" charset="0"/>
              </a:rPr>
              <a:t>服务器关闭</a:t>
            </a:r>
            <a:r>
              <a:rPr lang="en-US" altLang="zh-CN" sz="2000" b="1" dirty="0">
                <a:solidFill>
                  <a:srgbClr val="163794"/>
                </a:solidFill>
                <a:latin typeface="Comic Sans MS" pitchFamily="66" charset="0"/>
                <a:cs typeface="Comic Sans MS" pitchFamily="66" charset="0"/>
              </a:rPr>
              <a:t>TCP</a:t>
            </a:r>
            <a:r>
              <a:rPr lang="en-US" altLang="zh-CN" sz="2000" dirty="0">
                <a:solidFill>
                  <a:srgbClr val="163794"/>
                </a:solidFill>
                <a:latin typeface="Comic Sans MS Regular" panose="030F0702030302020204" pitchFamily="66" charset="0"/>
                <a:cs typeface="Times New Roman" pitchFamily="18" charset="0"/>
              </a:rPr>
              <a:t>连接。</a:t>
            </a:r>
          </a:p>
          <a:p>
            <a:pPr algn="l">
              <a:lnSpc>
                <a:spcPts val="1000"/>
              </a:lnSpc>
            </a:pPr>
            <a:endParaRPr lang="en-US" altLang="zh-CN" sz="3600" dirty="0"/>
          </a:p>
          <a:p>
            <a:pPr algn="l">
              <a:lnSpc>
                <a:spcPts val="1000"/>
              </a:lnSpc>
            </a:pPr>
            <a:endParaRPr lang="en-US" altLang="zh-CN" sz="3600" dirty="0"/>
          </a:p>
          <a:p>
            <a:pPr algn="l">
              <a:lnSpc>
                <a:spcPts val="1000"/>
              </a:lnSpc>
            </a:pPr>
            <a:endParaRPr lang="en-US" altLang="zh-CN" sz="3600" dirty="0"/>
          </a:p>
          <a:p>
            <a:pPr algn="l">
              <a:lnSpc>
                <a:spcPts val="2500"/>
              </a:lnSpc>
              <a:tabLst>
                <a:tab pos="304800" algn="l"/>
                <a:tab pos="2032000" algn="l"/>
                <a:tab pos="4152900" algn="l"/>
              </a:tabLst>
            </a:pPr>
            <a:r>
              <a:rPr lang="en-US" altLang="zh-CN" dirty="0">
                <a:solidFill>
                  <a:srgbClr val="FF0000"/>
                </a:solidFill>
                <a:latin typeface="Comic Sans MS Regular" panose="030F0702030302020204" pitchFamily="66" charset="0"/>
                <a:cs typeface="Times New Roman" pitchFamily="18" charset="0"/>
              </a:rPr>
              <a:t>5</a:t>
            </a:r>
            <a:r>
              <a:rPr lang="en-US" altLang="zh-CN" sz="2000" dirty="0">
                <a:solidFill>
                  <a:srgbClr val="FF0000"/>
                </a:solidFill>
                <a:latin typeface="Comic Sans MS Regular" panose="030F0702030302020204" pitchFamily="66" charset="0"/>
                <a:cs typeface="Times New Roman" pitchFamily="18" charset="0"/>
              </a:rPr>
              <a:t>.</a:t>
            </a:r>
            <a:r>
              <a:rPr lang="en-US" altLang="zh-CN" sz="2000" dirty="0">
                <a:latin typeface="Comic Sans MS Regular" panose="030F0702030302020204" pitchFamily="66" charset="0"/>
                <a:cs typeface="Times New Roman" pitchFamily="18" charset="0"/>
              </a:rPr>
              <a:t> </a:t>
            </a:r>
            <a:r>
              <a:rPr lang="en-US" altLang="zh-CN" sz="2000" b="1" dirty="0">
                <a:solidFill>
                  <a:srgbClr val="163794"/>
                </a:solidFill>
                <a:latin typeface="Comic Sans MS" pitchFamily="66" charset="0"/>
                <a:cs typeface="Comic Sans MS" pitchFamily="66" charset="0"/>
              </a:rPr>
              <a:t>HTTP</a:t>
            </a:r>
            <a:r>
              <a:rPr lang="en-US" altLang="zh-CN" sz="2000" dirty="0">
                <a:solidFill>
                  <a:srgbClr val="163794"/>
                </a:solidFill>
                <a:latin typeface="Comic Sans MS Regular" panose="030F0702030302020204" pitchFamily="66" charset="0"/>
                <a:cs typeface="Times New Roman" pitchFamily="18" charset="0"/>
              </a:rPr>
              <a:t>客户端收到响应消息，解</a:t>
            </a:r>
          </a:p>
          <a:p>
            <a:pPr algn="l">
              <a:lnSpc>
                <a:spcPts val="1900"/>
              </a:lnSpc>
              <a:tabLst>
                <a:tab pos="304800" algn="l"/>
                <a:tab pos="2032000" algn="l"/>
                <a:tab pos="4152900" algn="l"/>
              </a:tabLst>
            </a:pPr>
            <a:r>
              <a:rPr lang="en-US" altLang="zh-CN" sz="3600" dirty="0"/>
              <a:t>	</a:t>
            </a:r>
            <a:r>
              <a:rPr lang="en-US" altLang="zh-CN" sz="2000" dirty="0">
                <a:solidFill>
                  <a:srgbClr val="163794"/>
                </a:solidFill>
                <a:latin typeface="Comic Sans MS Regular" panose="030F0702030302020204" pitchFamily="66" charset="0"/>
                <a:cs typeface="Times New Roman" pitchFamily="18" charset="0"/>
              </a:rPr>
              <a:t>析</a:t>
            </a:r>
            <a:r>
              <a:rPr lang="en-US" altLang="zh-CN" sz="2000" b="1" dirty="0">
                <a:solidFill>
                  <a:srgbClr val="163794"/>
                </a:solidFill>
                <a:latin typeface="Comic Sans MS" pitchFamily="66" charset="0"/>
                <a:cs typeface="Comic Sans MS" pitchFamily="66" charset="0"/>
              </a:rPr>
              <a:t>html</a:t>
            </a:r>
            <a:r>
              <a:rPr lang="en-US" altLang="zh-CN" sz="2000" dirty="0">
                <a:solidFill>
                  <a:srgbClr val="163794"/>
                </a:solidFill>
                <a:latin typeface="Comic Sans MS Regular" panose="030F0702030302020204" pitchFamily="66" charset="0"/>
                <a:cs typeface="Times New Roman" pitchFamily="18" charset="0"/>
              </a:rPr>
              <a:t>文件，显示</a:t>
            </a:r>
            <a:r>
              <a:rPr lang="en-US" altLang="zh-CN" sz="2000" b="1" dirty="0">
                <a:solidFill>
                  <a:srgbClr val="163794"/>
                </a:solidFill>
                <a:latin typeface="Comic Sans MS" pitchFamily="66" charset="0"/>
                <a:cs typeface="Comic Sans MS" pitchFamily="66" charset="0"/>
              </a:rPr>
              <a:t>html</a:t>
            </a:r>
            <a:r>
              <a:rPr lang="en-US" altLang="zh-CN" sz="2000" dirty="0">
                <a:solidFill>
                  <a:srgbClr val="163794"/>
                </a:solidFill>
                <a:latin typeface="Comic Sans MS Regular" panose="030F0702030302020204" pitchFamily="66" charset="0"/>
                <a:cs typeface="Times New Roman" pitchFamily="18" charset="0"/>
              </a:rPr>
              <a:t>文件，发</a:t>
            </a:r>
          </a:p>
          <a:p>
            <a:pPr algn="l">
              <a:lnSpc>
                <a:spcPts val="1800"/>
              </a:lnSpc>
              <a:tabLst>
                <a:tab pos="304800" algn="l"/>
                <a:tab pos="2032000" algn="l"/>
                <a:tab pos="4152900" algn="l"/>
              </a:tabLst>
            </a:pPr>
            <a:r>
              <a:rPr lang="en-US" altLang="zh-CN" sz="3600" dirty="0"/>
              <a:t>	</a:t>
            </a:r>
            <a:r>
              <a:rPr lang="en-US" altLang="zh-CN" sz="2000" dirty="0">
                <a:solidFill>
                  <a:srgbClr val="163794"/>
                </a:solidFill>
                <a:latin typeface="Comic Sans MS Regular" panose="030F0702030302020204" pitchFamily="66" charset="0"/>
                <a:cs typeface="Times New Roman" pitchFamily="18" charset="0"/>
              </a:rPr>
              <a:t>现有</a:t>
            </a:r>
            <a:r>
              <a:rPr lang="en-US" altLang="zh-CN" sz="2000" b="1" dirty="0">
                <a:solidFill>
                  <a:srgbClr val="163794"/>
                </a:solidFill>
                <a:latin typeface="Comic Sans MS" pitchFamily="66" charset="0"/>
                <a:cs typeface="Comic Sans MS" pitchFamily="66" charset="0"/>
              </a:rPr>
              <a:t>10</a:t>
            </a:r>
            <a:r>
              <a:rPr lang="en-US" altLang="zh-CN" sz="2000" dirty="0">
                <a:solidFill>
                  <a:srgbClr val="163794"/>
                </a:solidFill>
                <a:latin typeface="Comic Sans MS Regular" panose="030F0702030302020204" pitchFamily="66" charset="0"/>
                <a:cs typeface="Times New Roman" pitchFamily="18" charset="0"/>
              </a:rPr>
              <a:t>个指向</a:t>
            </a:r>
            <a:r>
              <a:rPr lang="en-US" altLang="zh-CN" sz="2000" b="1" dirty="0">
                <a:solidFill>
                  <a:srgbClr val="163794"/>
                </a:solidFill>
                <a:latin typeface="Comic Sans MS" pitchFamily="66" charset="0"/>
                <a:cs typeface="Comic Sans MS" pitchFamily="66" charset="0"/>
              </a:rPr>
              <a:t>jpeg</a:t>
            </a:r>
            <a:r>
              <a:rPr lang="en-US" altLang="zh-CN" sz="2000" dirty="0">
                <a:solidFill>
                  <a:srgbClr val="163794"/>
                </a:solidFill>
                <a:latin typeface="Comic Sans MS Regular" panose="030F0702030302020204" pitchFamily="66" charset="0"/>
                <a:cs typeface="Times New Roman" pitchFamily="18" charset="0"/>
              </a:rPr>
              <a:t>对象的超连接。</a:t>
            </a:r>
          </a:p>
          <a:p>
            <a:pPr algn="l">
              <a:lnSpc>
                <a:spcPts val="1800"/>
              </a:lnSpc>
              <a:tabLst>
                <a:tab pos="304800" algn="l"/>
                <a:tab pos="2032000" algn="l"/>
                <a:tab pos="4152900" algn="l"/>
              </a:tabLst>
            </a:pPr>
            <a:r>
              <a:rPr lang="en-US" altLang="zh-CN" sz="2000" b="1" dirty="0">
                <a:solidFill>
                  <a:srgbClr val="FF0000"/>
                </a:solidFill>
                <a:latin typeface="Comic Sans MS" pitchFamily="66" charset="0"/>
                <a:cs typeface="Comic Sans MS" pitchFamily="66" charset="0"/>
                <a:sym typeface="+mn-ea"/>
              </a:rPr>
              <a:t>6.</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为每个</a:t>
            </a:r>
            <a:r>
              <a:rPr lang="en-US" altLang="zh-CN" sz="2000" b="1" dirty="0">
                <a:solidFill>
                  <a:srgbClr val="163794"/>
                </a:solidFill>
                <a:latin typeface="Comic Sans MS" pitchFamily="66" charset="0"/>
                <a:cs typeface="Comic Sans MS" pitchFamily="66" charset="0"/>
                <a:sym typeface="+mn-ea"/>
              </a:rPr>
              <a:t>jpeg</a:t>
            </a:r>
            <a:r>
              <a:rPr lang="en-US" altLang="zh-CN" sz="2000" dirty="0">
                <a:solidFill>
                  <a:srgbClr val="163794"/>
                </a:solidFill>
                <a:latin typeface="Comic Sans MS Regular" panose="030F0702030302020204" pitchFamily="66" charset="0"/>
                <a:cs typeface="Times New Roman" pitchFamily="18" charset="0"/>
                <a:sym typeface="+mn-ea"/>
              </a:rPr>
              <a:t>对象重复步骤</a:t>
            </a:r>
            <a:r>
              <a:rPr lang="en-US" altLang="zh-CN" sz="2000" b="1" dirty="0">
                <a:solidFill>
                  <a:srgbClr val="163794"/>
                </a:solidFill>
                <a:latin typeface="Comic Sans MS" pitchFamily="66" charset="0"/>
                <a:cs typeface="Comic Sans MS" pitchFamily="66" charset="0"/>
                <a:sym typeface="+mn-ea"/>
              </a:rPr>
              <a:t>1-5</a:t>
            </a:r>
            <a:r>
              <a:rPr lang="en-US" altLang="zh-CN" sz="2000" dirty="0">
                <a:solidFill>
                  <a:srgbClr val="163794"/>
                </a:solidFill>
                <a:latin typeface="Comic Sans MS Regular" panose="030F0702030302020204" pitchFamily="66" charset="0"/>
                <a:cs typeface="Times New Roman" pitchFamily="18" charset="0"/>
                <a:sym typeface="+mn-ea"/>
              </a:rPr>
              <a:t>。</a:t>
            </a:r>
            <a:endParaRPr lang="en-US" altLang="zh-CN" sz="2000" dirty="0">
              <a:solidFill>
                <a:srgbClr val="163794"/>
              </a:solidFill>
              <a:latin typeface="Comic Sans MS Regular" panose="030F0702030302020204" pitchFamily="66" charset="0"/>
              <a:cs typeface="Times New Roman" pitchFamily="18" charset="0"/>
            </a:endParaRPr>
          </a:p>
        </p:txBody>
      </p:sp>
      <p:sp>
        <p:nvSpPr>
          <p:cNvPr id="14" name="TextBox 1"/>
          <p:cNvSpPr txBox="1"/>
          <p:nvPr/>
        </p:nvSpPr>
        <p:spPr>
          <a:xfrm>
            <a:off x="403859" y="3752937"/>
            <a:ext cx="615553" cy="320472"/>
          </a:xfrm>
          <a:prstGeom prst="rect">
            <a:avLst/>
          </a:prstGeom>
          <a:noFill/>
        </p:spPr>
        <p:txBody>
          <a:bodyPr wrap="none" lIns="0" tIns="0" rIns="0" rtlCol="0">
            <a:spAutoFit/>
          </a:bodyPr>
          <a:lstStyle/>
          <a:p>
            <a:pPr>
              <a:lnSpc>
                <a:spcPts val="2100"/>
              </a:lnSpc>
            </a:pPr>
            <a:r>
              <a:rPr lang="en-US" altLang="zh-CN" dirty="0">
                <a:solidFill>
                  <a:srgbClr val="9A0000"/>
                </a:solidFill>
                <a:latin typeface="Comic Sans MS Regular" panose="030F0702030302020204" pitchFamily="66" charset="0"/>
                <a:cs typeface="Times New Roman" pitchFamily="18" charset="0"/>
              </a:rPr>
              <a:t>时间</a:t>
            </a:r>
            <a:endParaRPr lang="en-US" altLang="zh-CN" sz="3200" dirty="0">
              <a:solidFill>
                <a:srgbClr val="9A0000"/>
              </a:solidFill>
              <a:latin typeface="Comic Sans MS Regular" panose="030F0702030302020204" pitchFamily="66"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36" name="灯片编号占位符 6"/>
          <p:cNvSpPr>
            <a:spLocks noGrp="1"/>
          </p:cNvSpPr>
          <p:nvPr>
            <p:ph type="sldNum" sz="quarter" idx="12"/>
          </p:nvPr>
        </p:nvSpPr>
        <p:spPr/>
        <p:txBody>
          <a:bodyPr/>
          <a:lstStyle/>
          <a:p>
            <a:fld id="{1D74DEBE-AA80-41BE-8233-3B78E8BF8469}" type="slidenum">
              <a:rPr lang="en-US" altLang="zh-CN"/>
              <a:t>26</a:t>
            </a:fld>
            <a:endParaRPr lang="en-US" altLang="zh-CN" dirty="0"/>
          </a:p>
        </p:txBody>
      </p:sp>
      <p:sp>
        <p:nvSpPr>
          <p:cNvPr id="114690" name="Rectangle 2"/>
          <p:cNvSpPr>
            <a:spLocks noGrp="1" noChangeArrowheads="1"/>
          </p:cNvSpPr>
          <p:nvPr>
            <p:ph type="title"/>
          </p:nvPr>
        </p:nvSpPr>
        <p:spPr>
          <a:xfrm>
            <a:off x="533400" y="0"/>
            <a:ext cx="7772400" cy="1143000"/>
          </a:xfrm>
        </p:spPr>
        <p:txBody>
          <a:bodyPr/>
          <a:lstStyle/>
          <a:p>
            <a:r>
              <a:rPr lang="zh-CN" altLang="en-US" dirty="0">
                <a:ea typeface="宋体" pitchFamily="2" charset="-122"/>
              </a:rPr>
              <a:t>响应时间分析与建模</a:t>
            </a:r>
          </a:p>
        </p:txBody>
      </p:sp>
      <p:grpSp>
        <p:nvGrpSpPr>
          <p:cNvPr id="114728" name="Group 40"/>
          <p:cNvGrpSpPr/>
          <p:nvPr/>
        </p:nvGrpSpPr>
        <p:grpSpPr bwMode="auto">
          <a:xfrm>
            <a:off x="4821238" y="1260475"/>
            <a:ext cx="4100513" cy="4414838"/>
            <a:chOff x="3037" y="794"/>
            <a:chExt cx="2583" cy="2781"/>
          </a:xfrm>
        </p:grpSpPr>
        <p:graphicFrame>
          <p:nvGraphicFramePr>
            <p:cNvPr id="114693" name="Object 5"/>
            <p:cNvGraphicFramePr>
              <a:graphicFrameLocks noChangeAspect="1"/>
            </p:cNvGraphicFramePr>
            <p:nvPr/>
          </p:nvGraphicFramePr>
          <p:xfrm>
            <a:off x="3587" y="1049"/>
            <a:ext cx="474" cy="376"/>
          </p:xfrm>
          <a:graphic>
            <a:graphicData uri="http://schemas.openxmlformats.org/presentationml/2006/ole">
              <mc:AlternateContent xmlns:mc="http://schemas.openxmlformats.org/markup-compatibility/2006">
                <mc:Choice xmlns:v="urn:schemas-microsoft-com:vml" Requires="v">
                  <p:oleObj spid="_x0000_s6226" name="Clip" r:id="rId3" imgW="18192750" imgH="15087600" progId="">
                    <p:embed/>
                  </p:oleObj>
                </mc:Choice>
                <mc:Fallback>
                  <p:oleObj name="Clip" r:id="rId3" imgW="18192750" imgH="15087600" progId="">
                    <p:embed/>
                    <p:pic>
                      <p:nvPicPr>
                        <p:cNvPr id="0" name="图片 6144"/>
                        <p:cNvPicPr>
                          <a:picLocks noChangeAspect="1"/>
                        </p:cNvPicPr>
                        <p:nvPr/>
                      </p:nvPicPr>
                      <p:blipFill>
                        <a:blip r:embed="rId4"/>
                        <a:stretch>
                          <a:fillRect/>
                        </a:stretch>
                      </p:blipFill>
                      <p:spPr>
                        <a:xfrm>
                          <a:off x="3587" y="1049"/>
                          <a:ext cx="474" cy="376"/>
                        </a:xfrm>
                        <a:prstGeom prst="rect">
                          <a:avLst/>
                        </a:prstGeom>
                        <a:noFill/>
                        <a:ln w="9525">
                          <a:noFill/>
                        </a:ln>
                      </p:spPr>
                    </p:pic>
                  </p:oleObj>
                </mc:Fallback>
              </mc:AlternateContent>
            </a:graphicData>
          </a:graphic>
        </p:graphicFrame>
        <p:grpSp>
          <p:nvGrpSpPr>
            <p:cNvPr id="114694" name="Group 6"/>
            <p:cNvGrpSpPr/>
            <p:nvPr/>
          </p:nvGrpSpPr>
          <p:grpSpPr bwMode="auto">
            <a:xfrm>
              <a:off x="4783" y="794"/>
              <a:ext cx="318" cy="675"/>
              <a:chOff x="4180" y="783"/>
              <a:chExt cx="150" cy="307"/>
            </a:xfrm>
          </p:grpSpPr>
          <p:sp>
            <p:nvSpPr>
              <p:cNvPr id="114695"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14696" name="Rectangle 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14697"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14698"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14699" name="Line 1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14700" name="Line 1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14701"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14702" name="Rectangle 1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14703" name="Line 15"/>
            <p:cNvSpPr>
              <a:spLocks noChangeShapeType="1"/>
            </p:cNvSpPr>
            <p:nvPr/>
          </p:nvSpPr>
          <p:spPr bwMode="auto">
            <a:xfrm>
              <a:off x="3846" y="1569"/>
              <a:ext cx="0" cy="1784"/>
            </a:xfrm>
            <a:prstGeom prst="line">
              <a:avLst/>
            </a:prstGeom>
            <a:noFill/>
            <a:ln w="9525">
              <a:solidFill>
                <a:srgbClr val="FF0000"/>
              </a:solidFill>
              <a:prstDash val="sysDot"/>
              <a:round/>
              <a:tailEnd type="triangle" w="med" len="med"/>
            </a:ln>
            <a:effectLst/>
          </p:spPr>
          <p:txBody>
            <a:bodyPr wrap="none" anchor="ctr"/>
            <a:lstStyle/>
            <a:p>
              <a:endParaRPr lang="zh-CN" altLang="en-US"/>
            </a:p>
          </p:txBody>
        </p:sp>
        <p:sp>
          <p:nvSpPr>
            <p:cNvPr id="114704" name="Line 16"/>
            <p:cNvSpPr>
              <a:spLocks noChangeShapeType="1"/>
            </p:cNvSpPr>
            <p:nvPr/>
          </p:nvSpPr>
          <p:spPr bwMode="auto">
            <a:xfrm>
              <a:off x="4911" y="1565"/>
              <a:ext cx="0" cy="1815"/>
            </a:xfrm>
            <a:prstGeom prst="line">
              <a:avLst/>
            </a:prstGeom>
            <a:noFill/>
            <a:ln w="9525">
              <a:solidFill>
                <a:srgbClr val="FF0000"/>
              </a:solidFill>
              <a:prstDash val="sysDot"/>
              <a:round/>
              <a:tailEnd type="triangle" w="med" len="med"/>
            </a:ln>
            <a:effectLst/>
          </p:spPr>
          <p:txBody>
            <a:bodyPr wrap="none" anchor="ctr"/>
            <a:lstStyle/>
            <a:p>
              <a:endParaRPr lang="zh-CN" altLang="en-US"/>
            </a:p>
          </p:txBody>
        </p:sp>
        <p:sp>
          <p:nvSpPr>
            <p:cNvPr id="114705" name="Line 17"/>
            <p:cNvSpPr>
              <a:spLocks noChangeShapeType="1"/>
            </p:cNvSpPr>
            <p:nvPr/>
          </p:nvSpPr>
          <p:spPr bwMode="auto">
            <a:xfrm>
              <a:off x="3855" y="1715"/>
              <a:ext cx="1061" cy="246"/>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4706" name="Line 18"/>
            <p:cNvSpPr>
              <a:spLocks noChangeShapeType="1"/>
            </p:cNvSpPr>
            <p:nvPr/>
          </p:nvSpPr>
          <p:spPr bwMode="auto">
            <a:xfrm flipH="1">
              <a:off x="3846" y="1991"/>
              <a:ext cx="1054" cy="254"/>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4707" name="Line 19"/>
            <p:cNvSpPr>
              <a:spLocks noChangeShapeType="1"/>
            </p:cNvSpPr>
            <p:nvPr/>
          </p:nvSpPr>
          <p:spPr bwMode="auto">
            <a:xfrm>
              <a:off x="3851" y="2311"/>
              <a:ext cx="1061" cy="246"/>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14708" name="Line 20"/>
            <p:cNvSpPr>
              <a:spLocks noChangeShapeType="1"/>
            </p:cNvSpPr>
            <p:nvPr/>
          </p:nvSpPr>
          <p:spPr bwMode="auto">
            <a:xfrm flipH="1">
              <a:off x="3861" y="2615"/>
              <a:ext cx="1054" cy="239"/>
            </a:xfrm>
            <a:prstGeom prst="line">
              <a:avLst/>
            </a:prstGeom>
            <a:noFill/>
            <a:ln w="127000">
              <a:solidFill>
                <a:schemeClr val="tx1"/>
              </a:solidFill>
              <a:round/>
            </a:ln>
            <a:effectLst/>
          </p:spPr>
          <p:txBody>
            <a:bodyPr wrap="none" anchor="ctr"/>
            <a:lstStyle/>
            <a:p>
              <a:endParaRPr lang="zh-CN" altLang="en-US"/>
            </a:p>
          </p:txBody>
        </p:sp>
        <p:sp>
          <p:nvSpPr>
            <p:cNvPr id="114709" name="AutoShape 21"/>
            <p:cNvSpPr/>
            <p:nvPr/>
          </p:nvSpPr>
          <p:spPr bwMode="auto">
            <a:xfrm>
              <a:off x="4961" y="2562"/>
              <a:ext cx="47" cy="115"/>
            </a:xfrm>
            <a:prstGeom prst="rightBrace">
              <a:avLst>
                <a:gd name="adj1" fmla="val 20390"/>
                <a:gd name="adj2" fmla="val 50000"/>
              </a:avLst>
            </a:prstGeom>
            <a:noFill/>
            <a:ln w="9525">
              <a:solidFill>
                <a:schemeClr val="tx1"/>
              </a:solidFill>
              <a:round/>
            </a:ln>
            <a:effectLst/>
          </p:spPr>
          <p:txBody>
            <a:bodyPr wrap="none" anchor="ctr"/>
            <a:lstStyle/>
            <a:p>
              <a:endParaRPr lang="zh-CN" altLang="en-US"/>
            </a:p>
          </p:txBody>
        </p:sp>
        <p:sp>
          <p:nvSpPr>
            <p:cNvPr id="114710" name="Text Box 22"/>
            <p:cNvSpPr txBox="1">
              <a:spLocks noChangeArrowheads="1"/>
            </p:cNvSpPr>
            <p:nvPr/>
          </p:nvSpPr>
          <p:spPr bwMode="auto">
            <a:xfrm>
              <a:off x="4987" y="2443"/>
              <a:ext cx="633" cy="368"/>
            </a:xfrm>
            <a:prstGeom prst="rect">
              <a:avLst/>
            </a:prstGeom>
            <a:noFill/>
            <a:ln w="9525">
              <a:noFill/>
              <a:miter lim="800000"/>
            </a:ln>
            <a:effectLst/>
          </p:spPr>
          <p:txBody>
            <a:bodyPr wrap="non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发送文件</a:t>
              </a:r>
            </a:p>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所需时间</a:t>
              </a:r>
              <a:endParaRPr lang="zh-CN" altLang="en-US" sz="1600" dirty="0">
                <a:latin typeface="Comic Sans MS Regular" panose="030F0702030302020204" pitchFamily="66" charset="0"/>
                <a:ea typeface="宋体" pitchFamily="2" charset="-122"/>
              </a:endParaRPr>
            </a:p>
          </p:txBody>
        </p:sp>
        <p:sp>
          <p:nvSpPr>
            <p:cNvPr id="114711" name="Line 23"/>
            <p:cNvSpPr>
              <a:spLocks noChangeShapeType="1"/>
            </p:cNvSpPr>
            <p:nvPr/>
          </p:nvSpPr>
          <p:spPr bwMode="auto">
            <a:xfrm>
              <a:off x="3600" y="1699"/>
              <a:ext cx="246" cy="1"/>
            </a:xfrm>
            <a:prstGeom prst="line">
              <a:avLst/>
            </a:prstGeom>
            <a:noFill/>
            <a:ln w="9525">
              <a:solidFill>
                <a:schemeClr val="tx1"/>
              </a:solidFill>
              <a:round/>
            </a:ln>
            <a:effectLst/>
          </p:spPr>
          <p:txBody>
            <a:bodyPr wrap="none" anchor="ctr"/>
            <a:lstStyle/>
            <a:p>
              <a:endParaRPr lang="zh-CN" altLang="en-US"/>
            </a:p>
          </p:txBody>
        </p:sp>
        <p:sp>
          <p:nvSpPr>
            <p:cNvPr id="114712" name="Text Box 24"/>
            <p:cNvSpPr txBox="1">
              <a:spLocks noChangeArrowheads="1"/>
            </p:cNvSpPr>
            <p:nvPr/>
          </p:nvSpPr>
          <p:spPr bwMode="auto">
            <a:xfrm>
              <a:off x="3037" y="1494"/>
              <a:ext cx="608" cy="368"/>
            </a:xfrm>
            <a:prstGeom prst="rect">
              <a:avLst/>
            </a:prstGeom>
            <a:noFill/>
            <a:ln w="9525">
              <a:noFill/>
              <a:miter lim="800000"/>
            </a:ln>
            <a:effectLst/>
          </p:spPr>
          <p:txBody>
            <a:bodyPr wrap="non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发起</a:t>
              </a:r>
              <a:r>
                <a:rPr lang="en-US" altLang="zh-CN" sz="1600" dirty="0">
                  <a:solidFill>
                    <a:srgbClr val="FF0000"/>
                  </a:solidFill>
                  <a:latin typeface="Comic Sans MS Regular" panose="030F0702030302020204" pitchFamily="66" charset="0"/>
                  <a:ea typeface="宋体" pitchFamily="2" charset="-122"/>
                </a:rPr>
                <a:t>TCP</a:t>
              </a:r>
            </a:p>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连接</a:t>
              </a:r>
            </a:p>
          </p:txBody>
        </p:sp>
        <p:sp>
          <p:nvSpPr>
            <p:cNvPr id="114713" name="AutoShape 25"/>
            <p:cNvSpPr/>
            <p:nvPr/>
          </p:nvSpPr>
          <p:spPr bwMode="auto">
            <a:xfrm>
              <a:off x="3685" y="1731"/>
              <a:ext cx="81" cy="506"/>
            </a:xfrm>
            <a:prstGeom prst="leftBrace">
              <a:avLst>
                <a:gd name="adj1" fmla="val 52058"/>
                <a:gd name="adj2" fmla="val 50000"/>
              </a:avLst>
            </a:prstGeom>
            <a:noFill/>
            <a:ln w="9525">
              <a:solidFill>
                <a:schemeClr val="tx1"/>
              </a:solidFill>
              <a:round/>
            </a:ln>
            <a:effectLst/>
          </p:spPr>
          <p:txBody>
            <a:bodyPr wrap="none" anchor="ctr"/>
            <a:lstStyle/>
            <a:p>
              <a:endParaRPr lang="zh-CN" altLang="en-US"/>
            </a:p>
          </p:txBody>
        </p:sp>
        <p:sp>
          <p:nvSpPr>
            <p:cNvPr id="114714" name="Text Box 26"/>
            <p:cNvSpPr txBox="1">
              <a:spLocks noChangeArrowheads="1"/>
            </p:cNvSpPr>
            <p:nvPr/>
          </p:nvSpPr>
          <p:spPr bwMode="auto">
            <a:xfrm>
              <a:off x="3381" y="1862"/>
              <a:ext cx="373"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RTT</a:t>
              </a:r>
            </a:p>
          </p:txBody>
        </p:sp>
        <p:sp>
          <p:nvSpPr>
            <p:cNvPr id="114715" name="Line 27"/>
            <p:cNvSpPr>
              <a:spLocks noChangeShapeType="1"/>
            </p:cNvSpPr>
            <p:nvPr/>
          </p:nvSpPr>
          <p:spPr bwMode="auto">
            <a:xfrm>
              <a:off x="3631" y="2269"/>
              <a:ext cx="223" cy="0"/>
            </a:xfrm>
            <a:prstGeom prst="line">
              <a:avLst/>
            </a:prstGeom>
            <a:noFill/>
            <a:ln w="9525">
              <a:solidFill>
                <a:schemeClr val="tx1"/>
              </a:solidFill>
              <a:round/>
            </a:ln>
            <a:effectLst/>
          </p:spPr>
          <p:txBody>
            <a:bodyPr wrap="none" anchor="ctr"/>
            <a:lstStyle/>
            <a:p>
              <a:endParaRPr lang="zh-CN" altLang="en-US"/>
            </a:p>
          </p:txBody>
        </p:sp>
        <p:sp>
          <p:nvSpPr>
            <p:cNvPr id="114716" name="Text Box 28"/>
            <p:cNvSpPr txBox="1">
              <a:spLocks noChangeArrowheads="1"/>
            </p:cNvSpPr>
            <p:nvPr/>
          </p:nvSpPr>
          <p:spPr bwMode="auto">
            <a:xfrm>
              <a:off x="3274" y="2085"/>
              <a:ext cx="375" cy="368"/>
            </a:xfrm>
            <a:prstGeom prst="rect">
              <a:avLst/>
            </a:prstGeom>
            <a:noFill/>
            <a:ln w="9525">
              <a:noFill/>
              <a:miter lim="800000"/>
            </a:ln>
            <a:effectLst/>
          </p:spPr>
          <p:txBody>
            <a:bodyPr wrap="non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请求</a:t>
              </a:r>
            </a:p>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文件</a:t>
              </a:r>
              <a:endParaRPr lang="zh-CN" altLang="en-US" sz="1600" dirty="0">
                <a:latin typeface="Comic Sans MS Regular" panose="030F0702030302020204" pitchFamily="66" charset="0"/>
                <a:ea typeface="宋体" pitchFamily="2" charset="-122"/>
              </a:endParaRPr>
            </a:p>
          </p:txBody>
        </p:sp>
        <p:sp>
          <p:nvSpPr>
            <p:cNvPr id="114717" name="AutoShape 29"/>
            <p:cNvSpPr/>
            <p:nvPr/>
          </p:nvSpPr>
          <p:spPr bwMode="auto">
            <a:xfrm>
              <a:off x="3689" y="2304"/>
              <a:ext cx="81" cy="506"/>
            </a:xfrm>
            <a:prstGeom prst="leftBrace">
              <a:avLst>
                <a:gd name="adj1" fmla="val 52058"/>
                <a:gd name="adj2" fmla="val 50000"/>
              </a:avLst>
            </a:prstGeom>
            <a:noFill/>
            <a:ln w="9525">
              <a:solidFill>
                <a:schemeClr val="tx1"/>
              </a:solidFill>
              <a:round/>
            </a:ln>
            <a:effectLst/>
          </p:spPr>
          <p:txBody>
            <a:bodyPr wrap="none" anchor="ctr"/>
            <a:lstStyle/>
            <a:p>
              <a:endParaRPr lang="zh-CN" altLang="en-US"/>
            </a:p>
          </p:txBody>
        </p:sp>
        <p:sp>
          <p:nvSpPr>
            <p:cNvPr id="114718" name="Text Box 30"/>
            <p:cNvSpPr txBox="1">
              <a:spLocks noChangeArrowheads="1"/>
            </p:cNvSpPr>
            <p:nvPr/>
          </p:nvSpPr>
          <p:spPr bwMode="auto">
            <a:xfrm>
              <a:off x="3393" y="2443"/>
              <a:ext cx="373"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RTT</a:t>
              </a:r>
            </a:p>
          </p:txBody>
        </p:sp>
        <p:sp>
          <p:nvSpPr>
            <p:cNvPr id="114723" name="Line 35"/>
            <p:cNvSpPr>
              <a:spLocks noChangeShapeType="1"/>
            </p:cNvSpPr>
            <p:nvPr/>
          </p:nvSpPr>
          <p:spPr bwMode="auto">
            <a:xfrm flipH="1">
              <a:off x="3638" y="2892"/>
              <a:ext cx="216" cy="1"/>
            </a:xfrm>
            <a:prstGeom prst="line">
              <a:avLst/>
            </a:prstGeom>
            <a:noFill/>
            <a:ln w="9525">
              <a:solidFill>
                <a:schemeClr val="tx1"/>
              </a:solidFill>
              <a:round/>
            </a:ln>
            <a:effectLst/>
          </p:spPr>
          <p:txBody>
            <a:bodyPr wrap="none" anchor="ctr"/>
            <a:lstStyle/>
            <a:p>
              <a:endParaRPr lang="zh-CN" altLang="en-US"/>
            </a:p>
          </p:txBody>
        </p:sp>
        <p:sp>
          <p:nvSpPr>
            <p:cNvPr id="114724" name="Text Box 36"/>
            <p:cNvSpPr txBox="1">
              <a:spLocks noChangeArrowheads="1"/>
            </p:cNvSpPr>
            <p:nvPr/>
          </p:nvSpPr>
          <p:spPr bwMode="auto">
            <a:xfrm>
              <a:off x="3314" y="2709"/>
              <a:ext cx="375" cy="368"/>
            </a:xfrm>
            <a:prstGeom prst="rect">
              <a:avLst/>
            </a:prstGeom>
            <a:noFill/>
            <a:ln w="9525">
              <a:noFill/>
              <a:miter lim="800000"/>
            </a:ln>
            <a:effectLst/>
          </p:spPr>
          <p:txBody>
            <a:bodyPr wrap="none">
              <a:spAutoFit/>
            </a:bodyPr>
            <a:lstStyle/>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收到</a:t>
              </a:r>
            </a:p>
            <a:p>
              <a:pPr>
                <a:spcBef>
                  <a:spcPct val="0"/>
                </a:spcBef>
                <a:buClrTx/>
                <a:buSzTx/>
                <a:buFontTx/>
                <a:buNone/>
              </a:pPr>
              <a:r>
                <a:rPr lang="zh-CN" altLang="en-US" sz="1600" dirty="0">
                  <a:solidFill>
                    <a:srgbClr val="FF0000"/>
                  </a:solidFill>
                  <a:latin typeface="Comic Sans MS Regular" panose="030F0702030302020204" pitchFamily="66" charset="0"/>
                  <a:ea typeface="宋体" pitchFamily="2" charset="-122"/>
                </a:rPr>
                <a:t>文件</a:t>
              </a:r>
              <a:endParaRPr lang="zh-CN" altLang="en-US" sz="1600" dirty="0">
                <a:latin typeface="Comic Sans MS Regular" panose="030F0702030302020204" pitchFamily="66" charset="0"/>
                <a:ea typeface="宋体" pitchFamily="2" charset="-122"/>
              </a:endParaRPr>
            </a:p>
          </p:txBody>
        </p:sp>
        <p:sp>
          <p:nvSpPr>
            <p:cNvPr id="114725" name="Text Box 37"/>
            <p:cNvSpPr txBox="1">
              <a:spLocks noChangeArrowheads="1"/>
            </p:cNvSpPr>
            <p:nvPr/>
          </p:nvSpPr>
          <p:spPr bwMode="auto">
            <a:xfrm>
              <a:off x="3704" y="3362"/>
              <a:ext cx="384"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time</a:t>
              </a:r>
            </a:p>
          </p:txBody>
        </p:sp>
        <p:sp>
          <p:nvSpPr>
            <p:cNvPr id="114726" name="Text Box 38"/>
            <p:cNvSpPr txBox="1">
              <a:spLocks noChangeArrowheads="1"/>
            </p:cNvSpPr>
            <p:nvPr/>
          </p:nvSpPr>
          <p:spPr bwMode="auto">
            <a:xfrm>
              <a:off x="4761" y="3351"/>
              <a:ext cx="384"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time</a:t>
              </a:r>
            </a:p>
          </p:txBody>
        </p:sp>
      </p:grpSp>
      <p:pic>
        <p:nvPicPr>
          <p:cNvPr id="4" name="图片 3"/>
          <p:cNvPicPr>
            <a:picLocks noChangeAspect="1"/>
          </p:cNvPicPr>
          <p:nvPr/>
        </p:nvPicPr>
        <p:blipFill>
          <a:blip r:embed="rId5"/>
          <a:stretch>
            <a:fillRect/>
          </a:stretch>
        </p:blipFill>
        <p:spPr>
          <a:xfrm>
            <a:off x="5672455" y="1452245"/>
            <a:ext cx="866775" cy="790575"/>
          </a:xfrm>
          <a:prstGeom prst="rect">
            <a:avLst/>
          </a:prstGeom>
        </p:spPr>
      </p:pic>
      <p:sp>
        <p:nvSpPr>
          <p:cNvPr id="5" name="文本框 4"/>
          <p:cNvSpPr txBox="1"/>
          <p:nvPr/>
        </p:nvSpPr>
        <p:spPr>
          <a:xfrm>
            <a:off x="8185150" y="1390650"/>
            <a:ext cx="868680" cy="700405"/>
          </a:xfrm>
          <a:prstGeom prst="rect">
            <a:avLst/>
          </a:prstGeom>
          <a:noFill/>
        </p:spPr>
        <p:txBody>
          <a:bodyPr wrap="none" rtlCol="0" anchor="t">
            <a:spAutoFit/>
          </a:bodyPr>
          <a:lstStyle/>
          <a:p>
            <a:r>
              <a:rPr lang="en-US" altLang="zh-CN" sz="1800" dirty="0">
                <a:solidFill>
                  <a:srgbClr val="163794"/>
                </a:solidFill>
                <a:latin typeface="Comic Sans MS Regular" panose="030F0702030302020204" pitchFamily="66" charset="0"/>
                <a:cs typeface="Times New Roman" pitchFamily="18" charset="0"/>
                <a:sym typeface="+mn-ea"/>
              </a:rPr>
              <a:t>Web</a:t>
            </a:r>
          </a:p>
          <a:p>
            <a:r>
              <a:rPr lang="en-US" altLang="zh-CN" sz="1800" dirty="0">
                <a:solidFill>
                  <a:srgbClr val="163794"/>
                </a:solidFill>
                <a:latin typeface="Comic Sans MS Regular" panose="030F0702030302020204" pitchFamily="66" charset="0"/>
                <a:cs typeface="Times New Roman" pitchFamily="18" charset="0"/>
                <a:sym typeface="+mn-ea"/>
              </a:rPr>
              <a:t>服务器</a:t>
            </a:r>
          </a:p>
        </p:txBody>
      </p:sp>
      <p:sp>
        <p:nvSpPr>
          <p:cNvPr id="6" name="文本框 5"/>
          <p:cNvSpPr txBox="1"/>
          <p:nvPr/>
        </p:nvSpPr>
        <p:spPr>
          <a:xfrm>
            <a:off x="6407150" y="1665605"/>
            <a:ext cx="792480" cy="309245"/>
          </a:xfrm>
          <a:prstGeom prst="rect">
            <a:avLst/>
          </a:prstGeom>
          <a:noFill/>
        </p:spPr>
        <p:txBody>
          <a:bodyPr wrap="none" rtlCol="0" anchor="t">
            <a:spAutoFit/>
          </a:bodyPr>
          <a:lstStyle/>
          <a:p>
            <a:pPr>
              <a:lnSpc>
                <a:spcPts val="1700"/>
              </a:lnSpc>
              <a:tabLst>
                <a:tab pos="330200" algn="l"/>
                <a:tab pos="457200" algn="l"/>
                <a:tab pos="685800" algn="l"/>
              </a:tabLst>
            </a:pPr>
            <a:r>
              <a:rPr lang="en-US" altLang="zh-CN" sz="1600" dirty="0">
                <a:solidFill>
                  <a:srgbClr val="163794"/>
                </a:solidFill>
                <a:latin typeface="Comic Sans MS Regular" panose="030F0702030302020204" pitchFamily="66" charset="0"/>
                <a:cs typeface="Times New Roman" pitchFamily="18" charset="0"/>
                <a:sym typeface="+mn-ea"/>
              </a:rPr>
              <a:t>浏览器</a:t>
            </a:r>
          </a:p>
        </p:txBody>
      </p:sp>
      <p:sp>
        <p:nvSpPr>
          <p:cNvPr id="7" name="TextBox 1"/>
          <p:cNvSpPr txBox="1"/>
          <p:nvPr/>
        </p:nvSpPr>
        <p:spPr>
          <a:xfrm>
            <a:off x="76200" y="1707515"/>
            <a:ext cx="4852988" cy="4182683"/>
          </a:xfrm>
          <a:prstGeom prst="rect">
            <a:avLst/>
          </a:prstGeom>
          <a:noFill/>
        </p:spPr>
        <p:txBody>
          <a:bodyPr wrap="square" lIns="0" tIns="0" rIns="0" rtlCol="0">
            <a:spAutoFit/>
          </a:bodyPr>
          <a:lstStyle/>
          <a:p>
            <a:pPr>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RTT(Round</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Trip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Time)</a:t>
            </a:r>
          </a:p>
          <a:p>
            <a:pPr>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err="1">
                <a:solidFill>
                  <a:srgbClr val="680000"/>
                </a:solidFill>
                <a:latin typeface="SimSun" panose="02010600030101010101" pitchFamily="2" charset="-122"/>
                <a:ea typeface="SimSun" panose="02010600030101010101" pitchFamily="2" charset="-122"/>
                <a:cs typeface="MS Shell Dlg" pitchFamily="18" charset="0"/>
              </a:rPr>
              <a:t>从客户端发送一个很小的数据包到服务器并返回所经历的时间</a:t>
            </a:r>
            <a:endParaRPr lang="en-US" altLang="zh-CN" dirty="0">
              <a:latin typeface="SimSun" panose="02010600030101010101" pitchFamily="2" charset="-122"/>
              <a:ea typeface="SimSun" panose="02010600030101010101" pitchFamily="2" charset="-122"/>
            </a:endParaRPr>
          </a:p>
          <a:p>
            <a:pPr>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响应时间(Response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time)</a:t>
            </a:r>
          </a:p>
          <a:p>
            <a:pPr>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发起、建立</a:t>
            </a:r>
            <a:r>
              <a:rPr lang="en-US" altLang="zh-CN" dirty="0">
                <a:solidFill>
                  <a:srgbClr val="FF0000"/>
                </a:solidFill>
                <a:latin typeface="+mn-lt"/>
                <a:ea typeface="SimSun" panose="02010600030101010101" pitchFamily="2" charset="-122"/>
                <a:cs typeface="Times New Roman" pitchFamily="18" charset="0"/>
              </a:rPr>
              <a:t>TCP</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连接：</a:t>
            </a:r>
            <a:r>
              <a:rPr lang="en-US" altLang="zh-CN" dirty="0">
                <a:solidFill>
                  <a:srgbClr val="FF0000"/>
                </a:solidFill>
                <a:latin typeface="+mn-lt"/>
                <a:ea typeface="SimSun" panose="02010600030101010101" pitchFamily="2" charset="-122"/>
                <a:cs typeface="Times New Roman" pitchFamily="18" charset="0"/>
              </a:rPr>
              <a:t>1</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个</a:t>
            </a:r>
            <a:r>
              <a:rPr lang="en-US" altLang="zh-CN" dirty="0">
                <a:solidFill>
                  <a:srgbClr val="FF0000"/>
                </a:solidFill>
                <a:latin typeface="+mn-lt"/>
                <a:ea typeface="SimSun" panose="02010600030101010101" pitchFamily="2" charset="-122"/>
                <a:cs typeface="Times New Roman" pitchFamily="18" charset="0"/>
              </a:rPr>
              <a:t>RTT</a:t>
            </a:r>
          </a:p>
          <a:p>
            <a:pPr>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发送</a:t>
            </a:r>
            <a:r>
              <a:rPr lang="en-US" altLang="zh-CN" dirty="0">
                <a:solidFill>
                  <a:srgbClr val="FF0000"/>
                </a:solidFill>
                <a:latin typeface="+mn-lt"/>
                <a:ea typeface="SimSun" panose="02010600030101010101" pitchFamily="2" charset="-122"/>
                <a:cs typeface="Times New Roman" pitchFamily="18" charset="0"/>
              </a:rPr>
              <a:t>HTTP</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请求消息到</a:t>
            </a:r>
            <a:r>
              <a:rPr lang="en-US" altLang="zh-CN" dirty="0">
                <a:solidFill>
                  <a:srgbClr val="FF0000"/>
                </a:solidFill>
                <a:latin typeface="SimSun" panose="02010600030101010101" pitchFamily="2" charset="-122"/>
                <a:ea typeface="SimSun" panose="02010600030101010101" pitchFamily="2" charset="-122"/>
                <a:cs typeface="Times New Roman" pitchFamily="18" charset="0"/>
              </a:rPr>
              <a:t>HTTP</a:t>
            </a:r>
            <a:r>
              <a:rPr lang="en-US" altLang="zh-CN" dirty="0">
                <a:solidFill>
                  <a:srgbClr val="FF0000"/>
                </a:solidFill>
                <a:latin typeface="SimSun" panose="02010600030101010101" pitchFamily="2" charset="-122"/>
                <a:ea typeface="SimSun" panose="02010600030101010101" pitchFamily="2" charset="-122"/>
                <a:cs typeface="MS Shell Dlg" pitchFamily="18" charset="0"/>
              </a:rPr>
              <a:t>响应消息的前</a:t>
            </a:r>
            <a:r>
              <a:rPr lang="en-US" altLang="zh-CN" dirty="0">
                <a:solidFill>
                  <a:srgbClr val="FF0000"/>
                </a:solidFill>
                <a:latin typeface="SimSun" panose="02010600030101010101" pitchFamily="2" charset="-122"/>
                <a:ea typeface="SimSun" panose="02010600030101010101" pitchFamily="2" charset="-122"/>
                <a:cs typeface="MS Shell Dlg" pitchFamily="18" charset="0"/>
                <a:sym typeface="+mn-ea"/>
              </a:rPr>
              <a:t>几个字节到达：</a:t>
            </a:r>
            <a:r>
              <a:rPr lang="en-US" altLang="zh-CN" dirty="0">
                <a:solidFill>
                  <a:srgbClr val="FF0000"/>
                </a:solidFill>
                <a:latin typeface="+mn-lt"/>
                <a:ea typeface="SimSun" panose="02010600030101010101" pitchFamily="2" charset="-122"/>
                <a:cs typeface="Times New Roman" pitchFamily="18" charset="0"/>
                <a:sym typeface="+mn-ea"/>
              </a:rPr>
              <a:t>1</a:t>
            </a:r>
            <a:r>
              <a:rPr lang="en-US" altLang="zh-CN" dirty="0">
                <a:solidFill>
                  <a:srgbClr val="FF0000"/>
                </a:solidFill>
                <a:latin typeface="SimSun" panose="02010600030101010101" pitchFamily="2" charset="-122"/>
                <a:ea typeface="SimSun" panose="02010600030101010101" pitchFamily="2" charset="-122"/>
                <a:cs typeface="MS Shell Dlg" pitchFamily="18" charset="0"/>
                <a:sym typeface="+mn-ea"/>
              </a:rPr>
              <a:t>个</a:t>
            </a:r>
            <a:r>
              <a:rPr lang="en-US" altLang="zh-CN" dirty="0">
                <a:solidFill>
                  <a:srgbClr val="FF0000"/>
                </a:solidFill>
                <a:latin typeface="+mn-lt"/>
                <a:ea typeface="SimSun" panose="02010600030101010101" pitchFamily="2" charset="-122"/>
                <a:cs typeface="Times New Roman" pitchFamily="18" charset="0"/>
                <a:sym typeface="+mn-ea"/>
              </a:rPr>
              <a:t>RTT</a:t>
            </a:r>
            <a:endParaRPr lang="en-US" altLang="zh-CN" dirty="0">
              <a:solidFill>
                <a:srgbClr val="FF0000"/>
              </a:solidFill>
              <a:latin typeface="+mn-lt"/>
              <a:ea typeface="SimSun" panose="02010600030101010101" pitchFamily="2" charset="-122"/>
              <a:cs typeface="Times New Roman" pitchFamily="18" charset="0"/>
            </a:endParaRPr>
          </a:p>
          <a:p>
            <a:pPr>
              <a:tabLst>
                <a:tab pos="406400" algn="l"/>
                <a:tab pos="647700" algn="l"/>
              </a:tabLst>
            </a:pPr>
            <a:r>
              <a:rPr lang="en-US" altLang="zh-CN" dirty="0">
                <a:solidFill>
                  <a:srgbClr val="FF0000"/>
                </a:solidFill>
                <a:latin typeface="Comic Sans MS Regular" panose="030F0702030302020204" pitchFamily="66" charset="0"/>
                <a:cs typeface="MS Shell Dlg" pitchFamily="18" charset="0"/>
              </a:rPr>
              <a:t>	</a:t>
            </a: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FF0000"/>
                </a:solidFill>
                <a:latin typeface="SimSun" panose="02010600030101010101" pitchFamily="2" charset="-122"/>
                <a:ea typeface="SimSun" panose="02010600030101010101" pitchFamily="2" charset="-122"/>
                <a:cs typeface="MS Shell Dlg" pitchFamily="18" charset="0"/>
                <a:sym typeface="+mn-ea"/>
              </a:rPr>
              <a:t>响应</a:t>
            </a:r>
            <a:r>
              <a:rPr lang="en-US" altLang="zh-CN" dirty="0">
                <a:solidFill>
                  <a:srgbClr val="FF0000"/>
                </a:solidFill>
                <a:latin typeface="+mn-lt"/>
                <a:ea typeface="SimSun" panose="02010600030101010101" pitchFamily="2" charset="-122"/>
                <a:cs typeface="MS Shell Dlg" pitchFamily="18" charset="0"/>
                <a:sym typeface="+mn-ea"/>
              </a:rPr>
              <a:t>消息中所含的</a:t>
            </a:r>
            <a:r>
              <a:rPr lang="en-US" altLang="zh-CN" dirty="0">
                <a:solidFill>
                  <a:srgbClr val="FF0000"/>
                </a:solidFill>
                <a:latin typeface="SimSun" panose="02010600030101010101" pitchFamily="2" charset="-122"/>
                <a:ea typeface="SimSun" panose="02010600030101010101" pitchFamily="2" charset="-122"/>
                <a:cs typeface="MS Shell Dlg" pitchFamily="18" charset="0"/>
                <a:sym typeface="+mn-ea"/>
              </a:rPr>
              <a:t>文件</a:t>
            </a:r>
            <a:r>
              <a:rPr lang="en-US" altLang="zh-CN" dirty="0">
                <a:solidFill>
                  <a:srgbClr val="FF0000"/>
                </a:solidFill>
                <a:latin typeface="SimSun" panose="02010600030101010101" pitchFamily="2" charset="-122"/>
                <a:ea typeface="SimSun" panose="02010600030101010101" pitchFamily="2" charset="-122"/>
                <a:cs typeface="Times New Roman" pitchFamily="18" charset="0"/>
                <a:sym typeface="+mn-ea"/>
              </a:rPr>
              <a:t>/</a:t>
            </a:r>
            <a:r>
              <a:rPr lang="en-US" altLang="zh-CN" dirty="0">
                <a:solidFill>
                  <a:srgbClr val="FF0000"/>
                </a:solidFill>
                <a:latin typeface="SimSun" panose="02010600030101010101" pitchFamily="2" charset="-122"/>
                <a:ea typeface="SimSun" panose="02010600030101010101" pitchFamily="2" charset="-122"/>
                <a:cs typeface="MS Shell Dlg" pitchFamily="18" charset="0"/>
                <a:sym typeface="+mn-ea"/>
              </a:rPr>
              <a:t>对象传输时间</a:t>
            </a:r>
          </a:p>
          <a:p>
            <a:pPr>
              <a:tabLst>
                <a:tab pos="406400" algn="l"/>
                <a:tab pos="647700" algn="l"/>
              </a:tabLst>
            </a:pPr>
            <a:r>
              <a:rPr lang="en-US" altLang="zh-CN" dirty="0">
                <a:solidFill>
                  <a:srgbClr val="FF0000"/>
                </a:solidFill>
                <a:latin typeface="Comic Sans MS Regular" panose="030F0702030302020204" pitchFamily="66" charset="0"/>
                <a:cs typeface="MS Shell Dlg" pitchFamily="18" charset="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mn-lt"/>
                <a:cs typeface="Arial Unicode MS" charset="0"/>
                <a:sym typeface="+mn-ea"/>
              </a:rPr>
              <a:t>Total=2RTT</a:t>
            </a:r>
            <a:r>
              <a:rPr lang="en-US" altLang="zh-CN" dirty="0">
                <a:latin typeface="+mn-lt"/>
                <a:cs typeface="Times New Roman" pitchFamily="18" charset="0"/>
                <a:sym typeface="+mn-ea"/>
              </a:rPr>
              <a:t> </a:t>
            </a:r>
            <a:r>
              <a:rPr lang="en-US" altLang="zh-CN" dirty="0">
                <a:solidFill>
                  <a:srgbClr val="163794"/>
                </a:solidFill>
                <a:latin typeface="+mn-lt"/>
                <a:cs typeface="Arial Unicode MS" charset="0"/>
                <a:sym typeface="+mn-ea"/>
              </a:rPr>
              <a:t>+</a:t>
            </a:r>
            <a:r>
              <a:rPr lang="en-US" altLang="zh-CN" dirty="0">
                <a:solidFill>
                  <a:srgbClr val="163794"/>
                </a:solidFill>
                <a:latin typeface="SimSun" panose="02010600030101010101" pitchFamily="2" charset="-122"/>
                <a:ea typeface="SimSun" panose="02010600030101010101" pitchFamily="2" charset="-122"/>
                <a:cs typeface="Arial Unicode MS" charset="0"/>
                <a:sym typeface="+mn-ea"/>
              </a:rPr>
              <a:t>文件发送时间</a:t>
            </a:r>
            <a:endParaRPr lang="en-US" altLang="zh-CN" dirty="0">
              <a:solidFill>
                <a:srgbClr val="FF0000"/>
              </a:solidFill>
              <a:latin typeface="SimSun" panose="02010600030101010101" pitchFamily="2" charset="-122"/>
              <a:ea typeface="SimSun" panose="02010600030101010101" pitchFamily="2" charset="-122"/>
              <a:cs typeface="MS Shell Dlg"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9" name="灯片编号占位符 6"/>
          <p:cNvSpPr>
            <a:spLocks noGrp="1"/>
          </p:cNvSpPr>
          <p:nvPr>
            <p:ph type="sldNum" sz="quarter" idx="12"/>
          </p:nvPr>
        </p:nvSpPr>
        <p:spPr/>
        <p:txBody>
          <a:bodyPr/>
          <a:lstStyle/>
          <a:p>
            <a:fld id="{C7442CAB-281F-4CEE-B7A8-A5EB037EA8AA}" type="slidenum">
              <a:rPr lang="en-US" altLang="zh-CN"/>
              <a:t>27</a:t>
            </a:fld>
            <a:endParaRPr lang="en-US" altLang="zh-CN" dirty="0"/>
          </a:p>
        </p:txBody>
      </p:sp>
      <p:sp>
        <p:nvSpPr>
          <p:cNvPr id="72706" name="Rectangle 2"/>
          <p:cNvSpPr>
            <a:spLocks noGrp="1" noChangeArrowheads="1"/>
          </p:cNvSpPr>
          <p:nvPr>
            <p:ph type="title"/>
          </p:nvPr>
        </p:nvSpPr>
        <p:spPr>
          <a:xfrm>
            <a:off x="452438" y="173038"/>
            <a:ext cx="7772400" cy="838200"/>
          </a:xfrm>
        </p:spPr>
        <p:txBody>
          <a:bodyPr/>
          <a:lstStyle/>
          <a:p>
            <a:r>
              <a:rPr lang="zh-CN" altLang="en-US" sz="3200" dirty="0">
                <a:ea typeface="宋体" pitchFamily="2" charset="-122"/>
              </a:rPr>
              <a:t>持久性</a:t>
            </a:r>
            <a:r>
              <a:rPr lang="en-US" altLang="zh-CN" sz="3200" dirty="0">
                <a:ea typeface="宋体" pitchFamily="2" charset="-122"/>
              </a:rPr>
              <a:t>HTTP</a:t>
            </a:r>
            <a:r>
              <a:rPr lang="zh-CN" altLang="en-US" sz="3200" dirty="0">
                <a:ea typeface="宋体" pitchFamily="2" charset="-122"/>
              </a:rPr>
              <a:t>连接</a:t>
            </a:r>
          </a:p>
        </p:txBody>
      </p:sp>
      <p:grpSp>
        <p:nvGrpSpPr>
          <p:cNvPr id="72713" name="Group 9"/>
          <p:cNvGrpSpPr/>
          <p:nvPr/>
        </p:nvGrpSpPr>
        <p:grpSpPr bwMode="auto">
          <a:xfrm>
            <a:off x="1918335" y="1816735"/>
            <a:ext cx="2624455" cy="4201160"/>
            <a:chOff x="1666" y="1014"/>
            <a:chExt cx="1511" cy="2581"/>
          </a:xfrm>
        </p:grpSpPr>
        <p:sp>
          <p:nvSpPr>
            <p:cNvPr id="72711" name="AutoShape 7"/>
            <p:cNvSpPr/>
            <p:nvPr/>
          </p:nvSpPr>
          <p:spPr bwMode="auto">
            <a:xfrm>
              <a:off x="3114" y="1014"/>
              <a:ext cx="63" cy="2581"/>
            </a:xfrm>
            <a:prstGeom prst="leftBrace">
              <a:avLst>
                <a:gd name="adj1" fmla="val 341402"/>
                <a:gd name="adj2" fmla="val 50000"/>
              </a:avLst>
            </a:prstGeom>
            <a:noFill/>
            <a:ln w="28575">
              <a:solidFill>
                <a:srgbClr val="FF0000"/>
              </a:solidFill>
              <a:round/>
            </a:ln>
            <a:effectLst/>
          </p:spPr>
          <p:txBody>
            <a:bodyPr wrap="none" anchor="ctr"/>
            <a:lstStyle/>
            <a:p>
              <a:endParaRPr lang="zh-CN" altLang="en-US"/>
            </a:p>
          </p:txBody>
        </p:sp>
        <p:sp>
          <p:nvSpPr>
            <p:cNvPr id="72712" name="Freeform 8"/>
            <p:cNvSpPr/>
            <p:nvPr/>
          </p:nvSpPr>
          <p:spPr bwMode="auto">
            <a:xfrm>
              <a:off x="1666" y="2297"/>
              <a:ext cx="1429" cy="222"/>
            </a:xfrm>
            <a:custGeom>
              <a:avLst/>
              <a:gdLst/>
              <a:ahLst/>
              <a:cxnLst>
                <a:cxn ang="0">
                  <a:pos x="0" y="222"/>
                </a:cxn>
                <a:cxn ang="0">
                  <a:pos x="1075" y="222"/>
                </a:cxn>
                <a:cxn ang="0">
                  <a:pos x="1075" y="0"/>
                </a:cxn>
                <a:cxn ang="0">
                  <a:pos x="1367" y="0"/>
                </a:cxn>
              </a:cxnLst>
              <a:rect l="0" t="0" r="r" b="b"/>
              <a:pathLst>
                <a:path w="1367" h="222">
                  <a:moveTo>
                    <a:pt x="0" y="222"/>
                  </a:moveTo>
                  <a:lnTo>
                    <a:pt x="1075" y="222"/>
                  </a:lnTo>
                  <a:lnTo>
                    <a:pt x="1075" y="0"/>
                  </a:lnTo>
                  <a:lnTo>
                    <a:pt x="1367" y="0"/>
                  </a:lnTo>
                </a:path>
              </a:pathLst>
            </a:custGeom>
            <a:noFill/>
            <a:ln w="28575" cap="flat" cmpd="sng">
              <a:solidFill>
                <a:srgbClr val="FF0000"/>
              </a:solidFill>
              <a:prstDash val="solid"/>
              <a:round/>
              <a:headEnd type="none" w="med" len="med"/>
              <a:tailEnd type="triangle" w="med" len="med"/>
            </a:ln>
            <a:effectLst/>
          </p:spPr>
          <p:txBody>
            <a:bodyPr/>
            <a:lstStyle/>
            <a:p>
              <a:endParaRPr lang="zh-CN" altLang="en-US"/>
            </a:p>
          </p:txBody>
        </p:sp>
      </p:grpSp>
      <p:sp>
        <p:nvSpPr>
          <p:cNvPr id="7" name="TextBox 1"/>
          <p:cNvSpPr txBox="1"/>
          <p:nvPr/>
        </p:nvSpPr>
        <p:spPr>
          <a:xfrm>
            <a:off x="250825" y="913130"/>
            <a:ext cx="4149725" cy="5170170"/>
          </a:xfrm>
          <a:prstGeom prst="rect">
            <a:avLst/>
          </a:prstGeom>
          <a:noFill/>
        </p:spPr>
        <p:txBody>
          <a:bodyPr wrap="square" lIns="0" tIns="0" rIns="0" rtlCol="0">
            <a:spAutoFit/>
          </a:bodyPr>
          <a:lstStyle/>
          <a:p>
            <a:pPr>
              <a:lnSpc>
                <a:spcPts val="2700"/>
              </a:lnSpc>
              <a:tabLst>
                <a:tab pos="406400" algn="l"/>
                <a:tab pos="647700" algn="l"/>
                <a:tab pos="800100" algn="l"/>
                <a:tab pos="1003300" algn="l"/>
              </a:tabLst>
            </a:pPr>
            <a:r>
              <a:rPr lang="en-US" altLang="zh-CN" sz="1600" dirty="0">
                <a:solidFill>
                  <a:srgbClr val="659AFF"/>
                </a:solidFill>
                <a:latin typeface="Wingdings" panose="05000000000000000000" charset="0"/>
                <a:cs typeface="Wingdings" panose="05000000000000000000" charset="0"/>
              </a:rPr>
              <a:t></a:t>
            </a:r>
            <a:r>
              <a:rPr lang="en-US" altLang="zh-CN" sz="1600" dirty="0">
                <a:solidFill>
                  <a:srgbClr val="FF0000"/>
                </a:solidFill>
                <a:latin typeface="Comic Sans MS Regular" panose="030F0702030302020204" pitchFamily="66" charset="0"/>
                <a:cs typeface="Times New Roman" pitchFamily="18" charset="0"/>
              </a:rPr>
              <a:t>非持久性连接的问题</a:t>
            </a:r>
          </a:p>
          <a:p>
            <a:pPr>
              <a:lnSpc>
                <a:spcPts val="3000"/>
              </a:lnSpc>
              <a:tabLst>
                <a:tab pos="406400" algn="l"/>
                <a:tab pos="647700" algn="l"/>
                <a:tab pos="800100" algn="l"/>
                <a:tab pos="1003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每个对象需要2个RTT</a:t>
            </a:r>
          </a:p>
          <a:p>
            <a:pPr>
              <a:lnSpc>
                <a:spcPts val="3000"/>
              </a:lnSpc>
              <a:tabLst>
                <a:tab pos="406400" algn="l"/>
                <a:tab pos="647700" algn="l"/>
                <a:tab pos="800100" algn="l"/>
                <a:tab pos="1003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操作系统需要为每个TCP连接开</a:t>
            </a:r>
          </a:p>
          <a:p>
            <a:pPr>
              <a:lnSpc>
                <a:spcPts val="25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销资源(overhead)</a:t>
            </a:r>
          </a:p>
          <a:p>
            <a:pPr>
              <a:lnSpc>
                <a:spcPts val="3000"/>
              </a:lnSpc>
              <a:tabLst>
                <a:tab pos="406400" algn="l"/>
                <a:tab pos="647700" algn="l"/>
                <a:tab pos="800100" algn="l"/>
                <a:tab pos="1003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浏览器会怎么做？</a:t>
            </a:r>
          </a:p>
          <a:p>
            <a:pPr>
              <a:lnSpc>
                <a:spcPts val="25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打开多个并行的TCP连接以获取网</a:t>
            </a:r>
          </a:p>
          <a:p>
            <a:pPr>
              <a:lnSpc>
                <a:spcPts val="19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页所需对象</a:t>
            </a:r>
          </a:p>
          <a:p>
            <a:pPr>
              <a:lnSpc>
                <a:spcPts val="26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给服务器端造成什么影响？</a:t>
            </a:r>
          </a:p>
          <a:p>
            <a:pPr>
              <a:lnSpc>
                <a:spcPts val="3500"/>
              </a:lnSpc>
              <a:tabLst>
                <a:tab pos="406400" algn="l"/>
                <a:tab pos="647700" algn="l"/>
                <a:tab pos="800100" algn="l"/>
                <a:tab pos="1003300" algn="l"/>
              </a:tabLst>
            </a:pPr>
            <a:r>
              <a:rPr lang="en-US" altLang="zh-CN" sz="1600" dirty="0">
                <a:solidFill>
                  <a:srgbClr val="659AFF"/>
                </a:solidFill>
                <a:latin typeface="Wingdings" panose="05000000000000000000" charset="0"/>
                <a:cs typeface="Wingdings" panose="05000000000000000000" charset="0"/>
              </a:rPr>
              <a:t></a:t>
            </a:r>
            <a:r>
              <a:rPr lang="en-US" altLang="zh-CN" sz="1600" dirty="0">
                <a:solidFill>
                  <a:srgbClr val="FF0000"/>
                </a:solidFill>
                <a:latin typeface="Comic Sans MS Regular" panose="030F0702030302020204" pitchFamily="66" charset="0"/>
                <a:cs typeface="Times New Roman" pitchFamily="18" charset="0"/>
              </a:rPr>
              <a:t>持久性连接</a:t>
            </a:r>
          </a:p>
          <a:p>
            <a:pPr>
              <a:lnSpc>
                <a:spcPts val="3000"/>
              </a:lnSpc>
              <a:tabLst>
                <a:tab pos="406400" algn="l"/>
                <a:tab pos="647700" algn="l"/>
                <a:tab pos="800100" algn="l"/>
                <a:tab pos="1003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mn-lt"/>
                <a:cs typeface="Times New Roman" pitchFamily="18" charset="0"/>
              </a:rPr>
              <a:t>发送响应后，服务器保持</a:t>
            </a:r>
            <a:r>
              <a:rPr lang="en-US" altLang="zh-CN" sz="1600" dirty="0">
                <a:solidFill>
                  <a:srgbClr val="163794"/>
                </a:solidFill>
                <a:latin typeface="Comic Sans MS Regular" panose="030F0702030302020204" pitchFamily="66" charset="0"/>
                <a:cs typeface="Times New Roman" pitchFamily="18" charset="0"/>
              </a:rPr>
              <a:t>TCP连</a:t>
            </a:r>
          </a:p>
          <a:p>
            <a:pPr>
              <a:lnSpc>
                <a:spcPts val="23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接的打开</a:t>
            </a:r>
          </a:p>
          <a:p>
            <a:pPr>
              <a:lnSpc>
                <a:spcPts val="3100"/>
              </a:lnSpc>
              <a:tabLst>
                <a:tab pos="406400" algn="l"/>
                <a:tab pos="647700" algn="l"/>
                <a:tab pos="800100" algn="l"/>
                <a:tab pos="1003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后续的HTTP消息可以通过这个连</a:t>
            </a:r>
          </a:p>
          <a:p>
            <a:pPr>
              <a:lnSpc>
                <a:spcPts val="2300"/>
              </a:lnSpc>
              <a:tabLst>
                <a:tab pos="406400" algn="l"/>
                <a:tab pos="647700" algn="l"/>
                <a:tab pos="800100" algn="l"/>
                <a:tab pos="10033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接发送</a:t>
            </a:r>
          </a:p>
        </p:txBody>
      </p:sp>
      <p:sp>
        <p:nvSpPr>
          <p:cNvPr id="12" name="TextBox 1"/>
          <p:cNvSpPr txBox="1"/>
          <p:nvPr/>
        </p:nvSpPr>
        <p:spPr>
          <a:xfrm>
            <a:off x="4669790" y="1524000"/>
            <a:ext cx="3636010" cy="4559300"/>
          </a:xfrm>
          <a:prstGeom prst="rect">
            <a:avLst/>
          </a:prstGeom>
          <a:noFill/>
        </p:spPr>
        <p:txBody>
          <a:bodyPr wrap="square" lIns="0" tIns="0" rIns="0" rtlCol="0">
            <a:spAutoFit/>
          </a:bodyPr>
          <a:lstStyle/>
          <a:p>
            <a:pPr>
              <a:lnSpc>
                <a:spcPts val="2700"/>
              </a:lnSpc>
              <a:tabLst>
                <a:tab pos="304800" algn="l"/>
                <a:tab pos="406400" algn="l"/>
                <a:tab pos="647700" algn="l"/>
              </a:tabLst>
            </a:pPr>
            <a:r>
              <a:rPr lang="en-US" altLang="zh-CN" sz="1600" dirty="0">
                <a:solidFill>
                  <a:srgbClr val="659AFF"/>
                </a:solidFill>
                <a:latin typeface="Wingdings" panose="05000000000000000000" charset="0"/>
                <a:cs typeface="Wingdings" panose="05000000000000000000" charset="0"/>
              </a:rPr>
              <a:t></a:t>
            </a:r>
            <a:r>
              <a:rPr lang="en-US" altLang="zh-CN" sz="1600" dirty="0">
                <a:solidFill>
                  <a:srgbClr val="FF0000"/>
                </a:solidFill>
                <a:latin typeface="Comic Sans MS Regular" panose="030F0702030302020204" pitchFamily="66" charset="0"/>
                <a:cs typeface="Times New Roman" pitchFamily="18" charset="0"/>
              </a:rPr>
              <a:t>无流水(pipelining)的持久性连</a:t>
            </a:r>
          </a:p>
          <a:p>
            <a:pPr>
              <a:lnSpc>
                <a:spcPts val="2700"/>
              </a:lnSpc>
              <a:tabLst>
                <a:tab pos="304800" algn="l"/>
                <a:tab pos="406400" algn="l"/>
                <a:tab pos="647700" algn="l"/>
              </a:tabLst>
            </a:pPr>
            <a:r>
              <a:rPr lang="en-US" altLang="zh-CN" sz="1600" dirty="0"/>
              <a:t>	</a:t>
            </a:r>
            <a:r>
              <a:rPr lang="en-US" altLang="zh-CN" sz="1600" dirty="0">
                <a:solidFill>
                  <a:srgbClr val="FF0000"/>
                </a:solidFill>
                <a:latin typeface="Comic Sans MS Regular" panose="030F0702030302020204" pitchFamily="66" charset="0"/>
                <a:cs typeface="Times New Roman" pitchFamily="18" charset="0"/>
              </a:rPr>
              <a:t>接</a:t>
            </a:r>
          </a:p>
          <a:p>
            <a:pPr>
              <a:lnSpc>
                <a:spcPts val="3300"/>
              </a:lnSpc>
              <a:tabLst>
                <a:tab pos="304800" algn="l"/>
                <a:tab pos="406400" algn="l"/>
                <a:tab pos="6477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客户端只有收到前一个响应后才</a:t>
            </a:r>
          </a:p>
          <a:p>
            <a:pPr>
              <a:lnSpc>
                <a:spcPts val="2200"/>
              </a:lnSpc>
              <a:tabLst>
                <a:tab pos="304800" algn="l"/>
                <a:tab pos="406400" algn="l"/>
                <a:tab pos="6477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发送新的请求</a:t>
            </a:r>
          </a:p>
          <a:p>
            <a:pPr>
              <a:lnSpc>
                <a:spcPts val="3100"/>
              </a:lnSpc>
              <a:tabLst>
                <a:tab pos="304800" algn="l"/>
                <a:tab pos="406400" algn="l"/>
                <a:tab pos="6477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每个被引用的对象耗时1个RTT</a:t>
            </a:r>
          </a:p>
          <a:p>
            <a:pPr>
              <a:lnSpc>
                <a:spcPts val="3500"/>
              </a:lnSpc>
              <a:tabLst>
                <a:tab pos="304800" algn="l"/>
                <a:tab pos="406400" algn="l"/>
                <a:tab pos="647700" algn="l"/>
              </a:tabLst>
            </a:pPr>
            <a:r>
              <a:rPr lang="en-US" altLang="zh-CN" sz="1600" dirty="0">
                <a:solidFill>
                  <a:srgbClr val="659AFF"/>
                </a:solidFill>
                <a:latin typeface="Wingdings" panose="05000000000000000000" charset="0"/>
                <a:cs typeface="Wingdings" panose="05000000000000000000" charset="0"/>
              </a:rPr>
              <a:t></a:t>
            </a:r>
            <a:r>
              <a:rPr lang="en-US" altLang="zh-CN" sz="1600" dirty="0">
                <a:solidFill>
                  <a:srgbClr val="FF0000"/>
                </a:solidFill>
                <a:latin typeface="Comic Sans MS Regular" panose="030F0702030302020204" pitchFamily="66" charset="0"/>
                <a:cs typeface="Times New Roman" pitchFamily="18" charset="0"/>
              </a:rPr>
              <a:t>带有流水机制的持久性连接</a:t>
            </a:r>
          </a:p>
          <a:p>
            <a:pPr>
              <a:lnSpc>
                <a:spcPts val="3000"/>
              </a:lnSpc>
              <a:tabLst>
                <a:tab pos="304800" algn="l"/>
                <a:tab pos="406400" algn="l"/>
                <a:tab pos="6477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HTTP</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1.1的默认选项</a:t>
            </a:r>
          </a:p>
          <a:p>
            <a:pPr>
              <a:lnSpc>
                <a:spcPts val="3100"/>
              </a:lnSpc>
              <a:tabLst>
                <a:tab pos="304800" algn="l"/>
                <a:tab pos="406400" algn="l"/>
                <a:tab pos="6477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客户端只要遇到一个引用对象就</a:t>
            </a:r>
          </a:p>
          <a:p>
            <a:pPr>
              <a:lnSpc>
                <a:spcPts val="2200"/>
              </a:lnSpc>
              <a:tabLst>
                <a:tab pos="304800" algn="l"/>
                <a:tab pos="406400" algn="l"/>
                <a:tab pos="6477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尽快发出请求</a:t>
            </a:r>
          </a:p>
          <a:p>
            <a:pPr>
              <a:lnSpc>
                <a:spcPts val="3200"/>
              </a:lnSpc>
              <a:tabLst>
                <a:tab pos="304800" algn="l"/>
                <a:tab pos="406400" algn="l"/>
                <a:tab pos="6477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163794"/>
                </a:solidFill>
                <a:latin typeface="Comic Sans MS Regular" panose="030F0702030302020204" pitchFamily="66" charset="0"/>
                <a:cs typeface="Times New Roman" pitchFamily="18" charset="0"/>
              </a:rPr>
              <a:t>理想情况下，收到所有的引用对</a:t>
            </a:r>
          </a:p>
          <a:p>
            <a:pPr>
              <a:lnSpc>
                <a:spcPts val="2400"/>
              </a:lnSpc>
              <a:tabLst>
                <a:tab pos="304800" algn="l"/>
                <a:tab pos="406400" algn="l"/>
                <a:tab pos="647700" algn="l"/>
              </a:tabLst>
            </a:pPr>
            <a:r>
              <a:rPr lang="en-US" altLang="zh-CN" sz="1600" dirty="0"/>
              <a:t>			</a:t>
            </a:r>
            <a:r>
              <a:rPr lang="en-US" altLang="zh-CN" sz="1600" dirty="0">
                <a:solidFill>
                  <a:srgbClr val="163794"/>
                </a:solidFill>
                <a:latin typeface="Comic Sans MS Regular" panose="030F0702030302020204" pitchFamily="66" charset="0"/>
                <a:cs typeface="Times New Roman" pitchFamily="18" charset="0"/>
              </a:rPr>
              <a:t>象只需耗时约1个RTT</a:t>
            </a:r>
          </a:p>
        </p:txBody>
      </p:sp>
      <p:sp>
        <p:nvSpPr>
          <p:cNvPr id="13" name="TextBox 1"/>
          <p:cNvSpPr txBox="1"/>
          <p:nvPr/>
        </p:nvSpPr>
        <p:spPr>
          <a:xfrm>
            <a:off x="9508490" y="5542280"/>
            <a:ext cx="76200" cy="203454"/>
          </a:xfrm>
          <a:prstGeom prst="rect">
            <a:avLst/>
          </a:prstGeom>
          <a:noFill/>
        </p:spPr>
        <p:txBody>
          <a:bodyPr wrap="square" lIns="0" tIns="0" rIns="0" rtlCol="0">
            <a:spAutoFit/>
          </a:bodyPr>
          <a:lstStyle/>
          <a:p>
            <a:pPr>
              <a:lnSpc>
                <a:spcPts val="1100"/>
              </a:lnSpc>
            </a:pPr>
            <a:r>
              <a:rPr lang="en-US" altLang="zh-CN" sz="1600" dirty="0">
                <a:solidFill>
                  <a:srgbClr val="163794"/>
                </a:solidFill>
                <a:latin typeface="Comic Sans MS Regular" panose="030F0702030302020204" pitchFamily="66" charset="0"/>
                <a:cs typeface="Times New Roman" pitchFamily="18" charset="0"/>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713"/>
                                        </p:tgtEl>
                                        <p:attrNameLst>
                                          <p:attrName>style.visibility</p:attrName>
                                        </p:attrNameLst>
                                      </p:cBhvr>
                                      <p:to>
                                        <p:strVal val="visible"/>
                                      </p:to>
                                    </p:set>
                                    <p:animEffect transition="in" filter="wipe(left)">
                                      <p:cBhvr>
                                        <p:cTn id="7" dur="500"/>
                                        <p:tgtEl>
                                          <p:spTgt spid="72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 name="灯片编号占位符 5"/>
          <p:cNvSpPr>
            <a:spLocks noGrp="1"/>
          </p:cNvSpPr>
          <p:nvPr>
            <p:ph type="sldNum" sz="quarter" idx="12"/>
          </p:nvPr>
        </p:nvSpPr>
        <p:spPr/>
        <p:txBody>
          <a:bodyPr/>
          <a:lstStyle/>
          <a:p>
            <a:fld id="{C5D32268-7444-43AE-B816-89DFB60FB78F}" type="slidenum">
              <a:rPr lang="en-US" altLang="zh-CN"/>
              <a:t>28</a:t>
            </a:fld>
            <a:endParaRPr lang="en-US" altLang="zh-CN" dirty="0"/>
          </a:p>
        </p:txBody>
      </p:sp>
      <p:sp>
        <p:nvSpPr>
          <p:cNvPr id="44034" name="Rectangle 2"/>
          <p:cNvSpPr>
            <a:spLocks noGrp="1" noChangeArrowheads="1"/>
          </p:cNvSpPr>
          <p:nvPr>
            <p:ph type="title"/>
          </p:nvPr>
        </p:nvSpPr>
        <p:spPr/>
        <p:txBody>
          <a:bodyPr/>
          <a:lstStyle/>
          <a:p>
            <a:r>
              <a:rPr lang="en-US" altLang="zh-CN" sz="3600" dirty="0">
                <a:ea typeface="宋体" pitchFamily="2" charset="-122"/>
              </a:rPr>
              <a:t>HTTP</a:t>
            </a:r>
            <a:r>
              <a:rPr lang="zh-CN" altLang="en-US" sz="3600" dirty="0">
                <a:ea typeface="宋体" pitchFamily="2" charset="-122"/>
              </a:rPr>
              <a:t>请求消息</a:t>
            </a:r>
          </a:p>
        </p:txBody>
      </p:sp>
      <p:sp>
        <p:nvSpPr>
          <p:cNvPr id="44036" name="Text Box 4"/>
          <p:cNvSpPr txBox="1">
            <a:spLocks noChangeArrowheads="1"/>
          </p:cNvSpPr>
          <p:nvPr/>
        </p:nvSpPr>
        <p:spPr bwMode="auto">
          <a:xfrm>
            <a:off x="2924175" y="3444875"/>
            <a:ext cx="4955203" cy="2369880"/>
          </a:xfrm>
          <a:prstGeom prst="rect">
            <a:avLst/>
          </a:prstGeom>
          <a:noFill/>
          <a:ln w="9525">
            <a:noFill/>
            <a:miter lim="800000"/>
          </a:ln>
          <a:effectLst/>
        </p:spPr>
        <p:txBody>
          <a:bodyPr wrap="none">
            <a:spAutoFit/>
          </a:bodyPr>
          <a:lstStyle/>
          <a:p>
            <a:pPr>
              <a:spcBef>
                <a:spcPct val="0"/>
              </a:spcBef>
              <a:buClrTx/>
              <a:buSzTx/>
              <a:buFontTx/>
              <a:buNone/>
            </a:pPr>
            <a:r>
              <a:rPr lang="en-US" altLang="zh-CN" sz="2000" dirty="0">
                <a:latin typeface="Courier New" pitchFamily="49" charset="0"/>
                <a:ea typeface="宋体" pitchFamily="2" charset="-122"/>
              </a:rPr>
              <a:t>GET /</a:t>
            </a:r>
            <a:r>
              <a:rPr lang="en-US" altLang="zh-CN" sz="2000" dirty="0" err="1">
                <a:latin typeface="Courier New" pitchFamily="49" charset="0"/>
                <a:ea typeface="宋体" pitchFamily="2" charset="-122"/>
              </a:rPr>
              <a:t>somedir</a:t>
            </a:r>
            <a:r>
              <a:rPr lang="en-US" altLang="zh-CN" sz="2000" dirty="0">
                <a:latin typeface="Courier New" pitchFamily="49" charset="0"/>
                <a:ea typeface="宋体" pitchFamily="2" charset="-122"/>
              </a:rPr>
              <a:t>/</a:t>
            </a:r>
            <a:r>
              <a:rPr lang="en-US" altLang="zh-CN" sz="2000" dirty="0" err="1">
                <a:latin typeface="Courier New" pitchFamily="49" charset="0"/>
                <a:ea typeface="宋体" pitchFamily="2" charset="-122"/>
              </a:rPr>
              <a:t>page.html</a:t>
            </a:r>
            <a:r>
              <a:rPr lang="en-US" altLang="zh-CN" sz="2000" dirty="0">
                <a:latin typeface="Courier New" pitchFamily="49" charset="0"/>
                <a:ea typeface="宋体" pitchFamily="2" charset="-122"/>
              </a:rPr>
              <a:t> HTTP/1.1</a:t>
            </a:r>
          </a:p>
          <a:p>
            <a:pPr>
              <a:spcBef>
                <a:spcPct val="0"/>
              </a:spcBef>
              <a:buClrTx/>
              <a:buSzTx/>
              <a:buFontTx/>
              <a:buNone/>
            </a:pPr>
            <a:r>
              <a:rPr lang="en-US" altLang="zh-CN" sz="2000" dirty="0">
                <a:latin typeface="Courier New" pitchFamily="49" charset="0"/>
                <a:ea typeface="宋体" pitchFamily="2" charset="-122"/>
              </a:rPr>
              <a:t>Host: </a:t>
            </a:r>
            <a:r>
              <a:rPr lang="en-US" altLang="zh-CN" sz="2000" dirty="0" err="1">
                <a:latin typeface="Courier New" pitchFamily="49" charset="0"/>
                <a:ea typeface="宋体" pitchFamily="2" charset="-122"/>
              </a:rPr>
              <a:t>www.someschool.edu</a:t>
            </a:r>
            <a:r>
              <a:rPr lang="en-US" altLang="zh-CN" sz="2000" dirty="0">
                <a:latin typeface="Courier New" pitchFamily="49" charset="0"/>
                <a:ea typeface="宋体" pitchFamily="2" charset="-122"/>
              </a:rPr>
              <a:t> </a:t>
            </a:r>
          </a:p>
          <a:p>
            <a:pPr>
              <a:spcBef>
                <a:spcPct val="0"/>
              </a:spcBef>
              <a:buClrTx/>
              <a:buSzTx/>
              <a:buFontTx/>
              <a:buNone/>
            </a:pPr>
            <a:r>
              <a:rPr lang="en-US" altLang="zh-CN" sz="2000" dirty="0">
                <a:latin typeface="Courier New" pitchFamily="49" charset="0"/>
                <a:ea typeface="宋体" pitchFamily="2" charset="-122"/>
              </a:rPr>
              <a:t>User-agent: Mozilla/4.0</a:t>
            </a:r>
          </a:p>
          <a:p>
            <a:pPr>
              <a:spcBef>
                <a:spcPct val="0"/>
              </a:spcBef>
              <a:buClrTx/>
              <a:buSzTx/>
              <a:buFontTx/>
              <a:buNone/>
            </a:pPr>
            <a:r>
              <a:rPr lang="en-US" altLang="zh-CN" sz="2000" dirty="0">
                <a:latin typeface="Courier New" pitchFamily="49" charset="0"/>
                <a:ea typeface="宋体" pitchFamily="2" charset="-122"/>
              </a:rPr>
              <a:t>Connection: close </a:t>
            </a:r>
          </a:p>
          <a:p>
            <a:pPr>
              <a:spcBef>
                <a:spcPct val="0"/>
              </a:spcBef>
              <a:buClrTx/>
              <a:buSzTx/>
              <a:buFontTx/>
              <a:buNone/>
            </a:pPr>
            <a:r>
              <a:rPr lang="en-US" altLang="zh-CN" sz="2000" dirty="0" err="1">
                <a:latin typeface="Courier New" pitchFamily="49" charset="0"/>
                <a:ea typeface="宋体" pitchFamily="2" charset="-122"/>
              </a:rPr>
              <a:t>Accept-language:fr</a:t>
            </a:r>
            <a:r>
              <a:rPr lang="en-US" altLang="zh-CN" sz="2000" dirty="0">
                <a:latin typeface="Courier New" pitchFamily="49" charset="0"/>
                <a:ea typeface="宋体" pitchFamily="2" charset="-122"/>
              </a:rPr>
              <a:t> </a:t>
            </a:r>
          </a:p>
          <a:p>
            <a:pPr>
              <a:spcBef>
                <a:spcPct val="0"/>
              </a:spcBef>
              <a:buClrTx/>
              <a:buSzTx/>
              <a:buFontTx/>
              <a:buNone/>
            </a:pPr>
            <a:endParaRPr lang="en-US" altLang="zh-CN" dirty="0">
              <a:latin typeface="Comic Sans MS Regular" panose="030F0702030302020204" pitchFamily="66" charset="0"/>
              <a:ea typeface="宋体" pitchFamily="2" charset="-122"/>
            </a:endParaRPr>
          </a:p>
          <a:p>
            <a:pPr>
              <a:spcBef>
                <a:spcPct val="0"/>
              </a:spcBef>
              <a:buClrTx/>
              <a:buSzTx/>
              <a:buFontTx/>
              <a:buNone/>
            </a:pPr>
            <a:r>
              <a:rPr lang="en-US" altLang="zh-CN" sz="2000" dirty="0">
                <a:latin typeface="Arial" panose="02080604020202020204" pitchFamily="34" charset="0"/>
                <a:ea typeface="宋体" pitchFamily="2" charset="-122"/>
              </a:rPr>
              <a:t>(extra carriage return, line feed)</a:t>
            </a:r>
            <a:r>
              <a:rPr lang="en-US" altLang="zh-CN" dirty="0">
                <a:latin typeface="Comic Sans MS Regular" panose="030F0702030302020204" pitchFamily="66" charset="0"/>
                <a:ea typeface="宋体" pitchFamily="2" charset="-122"/>
              </a:rPr>
              <a:t> </a:t>
            </a:r>
          </a:p>
        </p:txBody>
      </p:sp>
      <p:sp>
        <p:nvSpPr>
          <p:cNvPr id="44037" name="Text Box 5"/>
          <p:cNvSpPr txBox="1">
            <a:spLocks noChangeArrowheads="1"/>
          </p:cNvSpPr>
          <p:nvPr/>
        </p:nvSpPr>
        <p:spPr bwMode="auto">
          <a:xfrm>
            <a:off x="206693" y="3103563"/>
            <a:ext cx="2270125" cy="10064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request line</a:t>
            </a:r>
          </a:p>
          <a:p>
            <a:pPr algn="ctr">
              <a:spcBef>
                <a:spcPct val="0"/>
              </a:spcBef>
              <a:buClrTx/>
              <a:buSzTx/>
              <a:buFontTx/>
              <a:buNone/>
            </a:pPr>
            <a:r>
              <a:rPr lang="en-US" altLang="zh-CN" sz="2000" dirty="0">
                <a:solidFill>
                  <a:schemeClr val="accent2"/>
                </a:solidFill>
                <a:ea typeface="宋体" pitchFamily="2" charset="-122"/>
              </a:rPr>
              <a:t>(GET, POST, </a:t>
            </a:r>
          </a:p>
          <a:p>
            <a:pPr algn="ctr">
              <a:spcBef>
                <a:spcPct val="0"/>
              </a:spcBef>
              <a:buClrTx/>
              <a:buSzTx/>
              <a:buFontTx/>
              <a:buNone/>
            </a:pPr>
            <a:r>
              <a:rPr lang="en-US" altLang="zh-CN" sz="2000" dirty="0">
                <a:solidFill>
                  <a:schemeClr val="accent2"/>
                </a:solidFill>
                <a:ea typeface="宋体" pitchFamily="2" charset="-122"/>
              </a:rPr>
              <a:t>HEAD commands)</a:t>
            </a:r>
            <a:endParaRPr lang="en-US" altLang="zh-CN" dirty="0">
              <a:latin typeface="Comic Sans MS Regular" panose="030F0702030302020204" pitchFamily="66" charset="0"/>
              <a:ea typeface="宋体" pitchFamily="2" charset="-122"/>
            </a:endParaRPr>
          </a:p>
        </p:txBody>
      </p:sp>
      <p:sp>
        <p:nvSpPr>
          <p:cNvPr id="44038" name="Line 6"/>
          <p:cNvSpPr>
            <a:spLocks noChangeShapeType="1"/>
          </p:cNvSpPr>
          <p:nvPr/>
        </p:nvSpPr>
        <p:spPr bwMode="auto">
          <a:xfrm>
            <a:off x="2038350" y="3314700"/>
            <a:ext cx="923925" cy="257175"/>
          </a:xfrm>
          <a:prstGeom prst="line">
            <a:avLst/>
          </a:prstGeom>
          <a:noFill/>
          <a:ln w="19050">
            <a:solidFill>
              <a:schemeClr val="accent2"/>
            </a:solidFill>
            <a:round/>
            <a:tailEnd type="triangle" w="med" len="med"/>
          </a:ln>
          <a:effectLst/>
        </p:spPr>
        <p:txBody>
          <a:bodyPr wrap="none" anchor="ctr"/>
          <a:lstStyle/>
          <a:p>
            <a:endParaRPr lang="zh-CN" altLang="en-US"/>
          </a:p>
        </p:txBody>
      </p:sp>
      <p:sp>
        <p:nvSpPr>
          <p:cNvPr id="44039" name="Freeform 7"/>
          <p:cNvSpPr/>
          <p:nvPr/>
        </p:nvSpPr>
        <p:spPr bwMode="auto">
          <a:xfrm>
            <a:off x="2943225" y="3752850"/>
            <a:ext cx="227013" cy="1311275"/>
          </a:xfrm>
          <a:custGeom>
            <a:avLst/>
            <a:gdLst/>
            <a:ahLst/>
            <a:cxnLst>
              <a:cxn ang="0">
                <a:pos x="122" y="6"/>
              </a:cxn>
              <a:cxn ang="0">
                <a:pos x="0" y="0"/>
              </a:cxn>
              <a:cxn ang="0">
                <a:pos x="0" y="924"/>
              </a:cxn>
              <a:cxn ang="0">
                <a:pos x="150" y="918"/>
              </a:cxn>
            </a:cxnLst>
            <a:rect l="0" t="0" r="r" b="b"/>
            <a:pathLst>
              <a:path w="150" h="924">
                <a:moveTo>
                  <a:pt x="122" y="6"/>
                </a:moveTo>
                <a:lnTo>
                  <a:pt x="0" y="0"/>
                </a:lnTo>
                <a:lnTo>
                  <a:pt x="0" y="924"/>
                </a:lnTo>
                <a:lnTo>
                  <a:pt x="150" y="918"/>
                </a:lnTo>
              </a:path>
            </a:pathLst>
          </a:custGeom>
          <a:noFill/>
          <a:ln w="19050" cap="flat" cmpd="sng">
            <a:solidFill>
              <a:schemeClr val="accent2"/>
            </a:solidFill>
            <a:prstDash val="solid"/>
            <a:round/>
          </a:ln>
          <a:effectLst/>
        </p:spPr>
        <p:txBody>
          <a:bodyPr wrap="none" anchor="ctr"/>
          <a:lstStyle/>
          <a:p>
            <a:endParaRPr lang="zh-CN" altLang="en-US"/>
          </a:p>
        </p:txBody>
      </p:sp>
      <p:sp>
        <p:nvSpPr>
          <p:cNvPr id="44040" name="Text Box 8"/>
          <p:cNvSpPr txBox="1">
            <a:spLocks noChangeArrowheads="1"/>
          </p:cNvSpPr>
          <p:nvPr/>
        </p:nvSpPr>
        <p:spPr bwMode="auto">
          <a:xfrm>
            <a:off x="1938338" y="4256088"/>
            <a:ext cx="1011237" cy="701675"/>
          </a:xfrm>
          <a:prstGeom prst="rect">
            <a:avLst/>
          </a:prstGeom>
          <a:noFill/>
          <a:ln w="9525">
            <a:noFill/>
            <a:miter lim="800000"/>
          </a:ln>
          <a:effectLst/>
        </p:spPr>
        <p:txBody>
          <a:bodyPr wrap="none">
            <a:spAutoFit/>
          </a:bodyPr>
          <a:lstStyle/>
          <a:p>
            <a:pPr algn="r">
              <a:spcBef>
                <a:spcPct val="0"/>
              </a:spcBef>
              <a:buClrTx/>
              <a:buSzTx/>
              <a:buFontTx/>
              <a:buNone/>
            </a:pPr>
            <a:r>
              <a:rPr lang="en-US" altLang="zh-CN" sz="2000" dirty="0">
                <a:solidFill>
                  <a:schemeClr val="accent2"/>
                </a:solidFill>
                <a:ea typeface="宋体" pitchFamily="2" charset="-122"/>
              </a:rPr>
              <a:t>header</a:t>
            </a:r>
          </a:p>
          <a:p>
            <a:pPr algn="r">
              <a:spcBef>
                <a:spcPct val="0"/>
              </a:spcBef>
              <a:buClrTx/>
              <a:buSzTx/>
              <a:buFontTx/>
              <a:buNone/>
            </a:pPr>
            <a:r>
              <a:rPr lang="en-US" altLang="zh-CN" sz="2000" dirty="0">
                <a:solidFill>
                  <a:schemeClr val="accent2"/>
                </a:solidFill>
                <a:ea typeface="宋体" pitchFamily="2" charset="-122"/>
              </a:rPr>
              <a:t> lines</a:t>
            </a:r>
            <a:endParaRPr lang="en-US" altLang="zh-CN" dirty="0">
              <a:latin typeface="Comic Sans MS Regular" panose="030F0702030302020204" pitchFamily="66" charset="0"/>
              <a:ea typeface="宋体" pitchFamily="2" charset="-122"/>
            </a:endParaRPr>
          </a:p>
        </p:txBody>
      </p:sp>
      <p:sp>
        <p:nvSpPr>
          <p:cNvPr id="44042" name="Line 10"/>
          <p:cNvSpPr>
            <a:spLocks noChangeShapeType="1"/>
          </p:cNvSpPr>
          <p:nvPr/>
        </p:nvSpPr>
        <p:spPr bwMode="auto">
          <a:xfrm flipV="1">
            <a:off x="2162175" y="5324475"/>
            <a:ext cx="923925" cy="257175"/>
          </a:xfrm>
          <a:prstGeom prst="line">
            <a:avLst/>
          </a:prstGeom>
          <a:noFill/>
          <a:ln w="19050">
            <a:solidFill>
              <a:schemeClr val="accent2"/>
            </a:solidFill>
            <a:round/>
            <a:tailEnd type="triangle" w="med" len="med"/>
          </a:ln>
          <a:effectLst/>
        </p:spPr>
        <p:txBody>
          <a:bodyPr wrap="none" anchor="ctr"/>
          <a:lstStyle/>
          <a:p>
            <a:endParaRPr lang="zh-CN" altLang="en-US"/>
          </a:p>
        </p:txBody>
      </p:sp>
      <p:sp>
        <p:nvSpPr>
          <p:cNvPr id="44043" name="Text Box 11"/>
          <p:cNvSpPr txBox="1">
            <a:spLocks noChangeArrowheads="1"/>
          </p:cNvSpPr>
          <p:nvPr/>
        </p:nvSpPr>
        <p:spPr bwMode="auto">
          <a:xfrm>
            <a:off x="449263" y="5208588"/>
            <a:ext cx="2178050" cy="13112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Carriage return, </a:t>
            </a:r>
          </a:p>
          <a:p>
            <a:pPr algn="ctr">
              <a:spcBef>
                <a:spcPct val="0"/>
              </a:spcBef>
              <a:buClrTx/>
              <a:buSzTx/>
              <a:buFontTx/>
              <a:buNone/>
            </a:pPr>
            <a:r>
              <a:rPr lang="en-US" altLang="zh-CN" sz="2000" dirty="0">
                <a:solidFill>
                  <a:schemeClr val="accent2"/>
                </a:solidFill>
                <a:ea typeface="宋体" pitchFamily="2" charset="-122"/>
              </a:rPr>
              <a:t>line feed </a:t>
            </a:r>
          </a:p>
          <a:p>
            <a:pPr algn="ctr">
              <a:spcBef>
                <a:spcPct val="0"/>
              </a:spcBef>
              <a:buClrTx/>
              <a:buSzTx/>
              <a:buFontTx/>
              <a:buNone/>
            </a:pPr>
            <a:r>
              <a:rPr lang="en-US" altLang="zh-CN" sz="2000" dirty="0">
                <a:solidFill>
                  <a:schemeClr val="accent2"/>
                </a:solidFill>
                <a:ea typeface="宋体" pitchFamily="2" charset="-122"/>
              </a:rPr>
              <a:t>indicates end </a:t>
            </a:r>
          </a:p>
          <a:p>
            <a:pPr algn="ctr">
              <a:spcBef>
                <a:spcPct val="0"/>
              </a:spcBef>
              <a:buClrTx/>
              <a:buSzTx/>
              <a:buFontTx/>
              <a:buNone/>
            </a:pPr>
            <a:r>
              <a:rPr lang="en-US" altLang="zh-CN" sz="2000" dirty="0">
                <a:solidFill>
                  <a:schemeClr val="accent2"/>
                </a:solidFill>
                <a:ea typeface="宋体" pitchFamily="2" charset="-122"/>
              </a:rPr>
              <a:t>of message</a:t>
            </a:r>
            <a:endParaRPr lang="en-US" altLang="zh-CN" dirty="0">
              <a:latin typeface="Comic Sans MS Regular" panose="030F0702030302020204" pitchFamily="66" charset="0"/>
              <a:ea typeface="宋体" pitchFamily="2" charset="-122"/>
            </a:endParaRPr>
          </a:p>
        </p:txBody>
      </p:sp>
      <p:sp>
        <p:nvSpPr>
          <p:cNvPr id="3" name="TextBox 1"/>
          <p:cNvSpPr txBox="1"/>
          <p:nvPr/>
        </p:nvSpPr>
        <p:spPr>
          <a:xfrm>
            <a:off x="449580" y="1039495"/>
            <a:ext cx="5197475" cy="2138045"/>
          </a:xfrm>
          <a:prstGeom prst="rect">
            <a:avLst/>
          </a:prstGeom>
          <a:noFill/>
        </p:spPr>
        <p:txBody>
          <a:bodyPr wrap="square" lIns="0" tIns="0" rIns="0" rtlCol="0">
            <a:spAutoFit/>
          </a:bodyPr>
          <a:lstStyle/>
          <a:p>
            <a:pPr algn="l">
              <a:lnSpc>
                <a:spcPts val="3800"/>
              </a:lnSpc>
              <a:tabLst>
                <a:tab pos="406400" algn="l"/>
                <a:tab pos="3162300" algn="l"/>
              </a:tabLst>
            </a:pPr>
            <a:r>
              <a:rPr lang="en-US" altLang="zh-CN" sz="1600" dirty="0">
                <a:solidFill>
                  <a:srgbClr val="659AFF"/>
                </a:solidFill>
                <a:latin typeface="Wingdings" panose="05000000000000000000" charset="0"/>
                <a:cs typeface="Wingdings" panose="05000000000000000000" charset="0"/>
              </a:rPr>
              <a:t></a:t>
            </a:r>
            <a:r>
              <a:rPr lang="en-US" altLang="zh-CN" sz="1600" dirty="0">
                <a:solidFill>
                  <a:srgbClr val="163794"/>
                </a:solidFill>
                <a:latin typeface="Comic Sans MS Regular" panose="030F0702030302020204" pitchFamily="66" charset="0"/>
                <a:cs typeface="Times New Roman" pitchFamily="18" charset="0"/>
              </a:rPr>
              <a:t>HTTP协议有两类消息</a:t>
            </a:r>
          </a:p>
          <a:p>
            <a:pPr algn="l">
              <a:lnSpc>
                <a:spcPts val="3300"/>
              </a:lnSpc>
              <a:tabLst>
                <a:tab pos="406400" algn="l"/>
                <a:tab pos="3162300" algn="l"/>
              </a:tabLst>
            </a:pPr>
            <a:r>
              <a:rPr lang="en-US" altLang="zh-CN" sz="1600" dirty="0"/>
              <a:t>	</a:t>
            </a:r>
            <a:r>
              <a:rPr lang="en-US" altLang="zh-CN" sz="1600" dirty="0">
                <a:solidFill>
                  <a:srgbClr val="009A9A"/>
                </a:solidFill>
                <a:latin typeface="Wingdings" panose="05000000000000000000" charset="0"/>
                <a:cs typeface="Wingdings" panose="05000000000000000000" charset="0"/>
              </a:rPr>
              <a:t></a:t>
            </a:r>
            <a:r>
              <a:rPr lang="en-US" altLang="zh-CN" sz="1600" dirty="0">
                <a:latin typeface="Comic Sans MS Regular" panose="030F0702030302020204" pitchFamily="66" charset="0"/>
                <a:cs typeface="Times New Roman" pitchFamily="18" charset="0"/>
              </a:rPr>
              <a:t>  </a:t>
            </a:r>
            <a:r>
              <a:rPr lang="en-US" altLang="zh-CN" sz="1600" dirty="0">
                <a:solidFill>
                  <a:srgbClr val="680000"/>
                </a:solidFill>
                <a:latin typeface="Comic Sans MS Regular" panose="030F0702030302020204" pitchFamily="66" charset="0"/>
                <a:cs typeface="MS Shell Dlg" pitchFamily="18" charset="0"/>
              </a:rPr>
              <a:t>请求消息</a:t>
            </a:r>
            <a:r>
              <a:rPr lang="en-US" altLang="zh-CN" sz="1600" dirty="0">
                <a:solidFill>
                  <a:srgbClr val="680000"/>
                </a:solidFill>
                <a:latin typeface="Comic Sans MS Regular" panose="030F0702030302020204" pitchFamily="66" charset="0"/>
                <a:cs typeface="Times New Roman" pitchFamily="18" charset="0"/>
              </a:rPr>
              <a:t>(request)</a:t>
            </a:r>
          </a:p>
          <a:p>
            <a:pPr algn="l">
              <a:lnSpc>
                <a:spcPts val="2300"/>
              </a:lnSpc>
              <a:tabLst>
                <a:tab pos="406400" algn="l"/>
              </a:tabLst>
            </a:pPr>
            <a:r>
              <a:rPr lang="en-US" altLang="zh-CN" sz="1600" dirty="0">
                <a:sym typeface="+mn-ea"/>
              </a:rPr>
              <a:t>	</a:t>
            </a:r>
            <a:r>
              <a:rPr lang="en-US" altLang="zh-CN" sz="1600" dirty="0">
                <a:solidFill>
                  <a:srgbClr val="009A9A"/>
                </a:solidFill>
                <a:latin typeface="Wingdings" panose="05000000000000000000" charset="0"/>
                <a:cs typeface="Wingdings" panose="05000000000000000000" charset="0"/>
                <a:sym typeface="+mn-ea"/>
              </a:rPr>
              <a:t></a:t>
            </a:r>
            <a:r>
              <a:rPr lang="en-US" altLang="zh-CN" sz="1600" dirty="0">
                <a:latin typeface="Comic Sans MS Regular" panose="030F0702030302020204" pitchFamily="66" charset="0"/>
                <a:cs typeface="Times New Roman" pitchFamily="18" charset="0"/>
                <a:sym typeface="+mn-ea"/>
              </a:rPr>
              <a:t>  </a:t>
            </a:r>
            <a:r>
              <a:rPr lang="en-US" altLang="zh-CN" sz="1600" dirty="0">
                <a:solidFill>
                  <a:srgbClr val="680000"/>
                </a:solidFill>
                <a:latin typeface="Comic Sans MS Regular" panose="030F0702030302020204" pitchFamily="66" charset="0"/>
                <a:cs typeface="MS Shell Dlg" pitchFamily="18" charset="0"/>
                <a:sym typeface="+mn-ea"/>
              </a:rPr>
              <a:t>响应消息</a:t>
            </a:r>
            <a:r>
              <a:rPr lang="en-US" altLang="zh-CN" sz="1600" dirty="0">
                <a:solidFill>
                  <a:srgbClr val="680000"/>
                </a:solidFill>
                <a:latin typeface="Comic Sans MS Regular" panose="030F0702030302020204" pitchFamily="66" charset="0"/>
                <a:cs typeface="Times New Roman" pitchFamily="18" charset="0"/>
                <a:sym typeface="+mn-ea"/>
              </a:rPr>
              <a:t>(response)</a:t>
            </a:r>
            <a:endParaRPr lang="en-US" altLang="zh-CN" sz="1600" dirty="0"/>
          </a:p>
          <a:p>
            <a:pPr algn="l">
              <a:lnSpc>
                <a:spcPts val="2700"/>
              </a:lnSpc>
              <a:tabLst>
                <a:tab pos="406400" algn="l"/>
              </a:tabLst>
            </a:pPr>
            <a:r>
              <a:rPr lang="en-US" altLang="zh-CN" sz="1600" dirty="0">
                <a:solidFill>
                  <a:srgbClr val="659AFF"/>
                </a:solidFill>
                <a:latin typeface="Wingdings" panose="05000000000000000000" charset="0"/>
                <a:cs typeface="Wingdings" panose="05000000000000000000" charset="0"/>
                <a:sym typeface="+mn-ea"/>
              </a:rPr>
              <a:t></a:t>
            </a:r>
            <a:r>
              <a:rPr lang="en-US" altLang="zh-CN" sz="1600" dirty="0">
                <a:solidFill>
                  <a:srgbClr val="163794"/>
                </a:solidFill>
                <a:latin typeface="Comic Sans MS Regular" panose="030F0702030302020204" pitchFamily="66" charset="0"/>
                <a:cs typeface="Times New Roman" pitchFamily="18" charset="0"/>
                <a:sym typeface="+mn-ea"/>
              </a:rPr>
              <a:t>请求消息</a:t>
            </a:r>
          </a:p>
          <a:p>
            <a:pPr algn="l">
              <a:lnSpc>
                <a:spcPts val="2700"/>
              </a:lnSpc>
              <a:tabLst>
                <a:tab pos="406400" algn="l"/>
              </a:tabLst>
            </a:pPr>
            <a:r>
              <a:rPr lang="en-US" altLang="zh-CN" sz="1600" dirty="0">
                <a:solidFill>
                  <a:srgbClr val="009A9A"/>
                </a:solidFill>
                <a:latin typeface="Wingdings" panose="05000000000000000000" charset="0"/>
                <a:cs typeface="Wingdings" panose="05000000000000000000" charset="0"/>
                <a:sym typeface="+mn-ea"/>
              </a:rPr>
              <a:t>	</a:t>
            </a:r>
            <a:r>
              <a:rPr lang="en-US" altLang="zh-CN" sz="1600" dirty="0">
                <a:latin typeface="Comic Sans MS Regular" panose="030F0702030302020204" pitchFamily="66" charset="0"/>
                <a:cs typeface="Times New Roman" pitchFamily="18" charset="0"/>
                <a:sym typeface="+mn-ea"/>
              </a:rPr>
              <a:t>  </a:t>
            </a:r>
            <a:r>
              <a:rPr lang="en-US" altLang="zh-CN" sz="1600" dirty="0">
                <a:solidFill>
                  <a:srgbClr val="FF0000"/>
                </a:solidFill>
                <a:latin typeface="Comic Sans MS Regular" panose="030F0702030302020204" pitchFamily="66" charset="0"/>
                <a:cs typeface="Times New Roman" pitchFamily="18" charset="0"/>
                <a:sym typeface="+mn-ea"/>
              </a:rPr>
              <a:t>ASCII</a:t>
            </a:r>
            <a:r>
              <a:rPr lang="en-US" altLang="zh-CN" sz="1600" dirty="0">
                <a:solidFill>
                  <a:srgbClr val="FF0000"/>
                </a:solidFill>
                <a:latin typeface="Comic Sans MS Regular" panose="030F0702030302020204" pitchFamily="66" charset="0"/>
                <a:cs typeface="MS Shell Dlg" pitchFamily="18" charset="0"/>
                <a:sym typeface="+mn-ea"/>
              </a:rPr>
              <a:t>：人直接可读</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4"/>
          <p:cNvSpPr>
            <a:spLocks noGrp="1"/>
          </p:cNvSpPr>
          <p:nvPr>
            <p:ph type="sldNum" sz="quarter" idx="12"/>
          </p:nvPr>
        </p:nvSpPr>
        <p:spPr/>
        <p:txBody>
          <a:bodyPr/>
          <a:lstStyle/>
          <a:p>
            <a:fld id="{D0985DBE-80A7-4374-ADD7-CD341B239C58}" type="slidenum">
              <a:rPr lang="en-US" altLang="zh-CN"/>
              <a:t>29</a:t>
            </a:fld>
            <a:endParaRPr lang="en-US" altLang="zh-CN" dirty="0"/>
          </a:p>
        </p:txBody>
      </p:sp>
      <p:sp>
        <p:nvSpPr>
          <p:cNvPr id="46082" name="Rectangle 2"/>
          <p:cNvSpPr>
            <a:spLocks noGrp="1" noChangeArrowheads="1"/>
          </p:cNvSpPr>
          <p:nvPr>
            <p:ph type="title"/>
          </p:nvPr>
        </p:nvSpPr>
        <p:spPr/>
        <p:txBody>
          <a:bodyPr/>
          <a:lstStyle/>
          <a:p>
            <a:pPr algn="ctr"/>
            <a:r>
              <a:rPr lang="en-US" altLang="zh-CN" sz="3200" dirty="0">
                <a:ea typeface="宋体" pitchFamily="2" charset="-122"/>
              </a:rPr>
              <a:t>HTTP</a:t>
            </a:r>
            <a:r>
              <a:rPr lang="zh-CN" altLang="en-US" sz="3200" dirty="0">
                <a:ea typeface="宋体" pitchFamily="2" charset="-122"/>
              </a:rPr>
              <a:t>请求消息的通用格式</a:t>
            </a:r>
          </a:p>
        </p:txBody>
      </p:sp>
      <p:pic>
        <p:nvPicPr>
          <p:cNvPr id="46083" name="Picture 3" descr="HTTPrequest"/>
          <p:cNvPicPr>
            <a:picLocks noChangeAspect="1" noChangeArrowheads="1"/>
          </p:cNvPicPr>
          <p:nvPr/>
        </p:nvPicPr>
        <p:blipFill>
          <a:blip r:embed="rId2"/>
          <a:srcRect/>
          <a:stretch>
            <a:fillRect/>
          </a:stretch>
        </p:blipFill>
        <p:spPr bwMode="auto">
          <a:xfrm>
            <a:off x="1120775" y="1649413"/>
            <a:ext cx="7512050" cy="377825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E13749F4-36A6-4DB3-9CEB-3DD89BAABA27}" type="slidenum">
              <a:rPr lang="en-US" altLang="zh-CN"/>
              <a:t>3</a:t>
            </a:fld>
            <a:endParaRPr lang="en-US" altLang="zh-CN" dirty="0"/>
          </a:p>
        </p:txBody>
      </p:sp>
      <p:sp>
        <p:nvSpPr>
          <p:cNvPr id="176132" name="Rectangle 4"/>
          <p:cNvSpPr>
            <a:spLocks noGrp="1" noChangeArrowheads="1"/>
          </p:cNvSpPr>
          <p:nvPr>
            <p:ph type="title"/>
          </p:nvPr>
        </p:nvSpPr>
        <p:spPr/>
        <p:txBody>
          <a:bodyPr/>
          <a:lstStyle/>
          <a:p>
            <a:r>
              <a:rPr lang="zh-CN" altLang="en-US" dirty="0">
                <a:ea typeface="宋体" pitchFamily="2" charset="-122"/>
              </a:rPr>
              <a:t>一些网络应用</a:t>
            </a:r>
          </a:p>
        </p:txBody>
      </p:sp>
      <p:sp>
        <p:nvSpPr>
          <p:cNvPr id="176133" name="Rectangle 5"/>
          <p:cNvSpPr>
            <a:spLocks noGrp="1" noChangeArrowheads="1"/>
          </p:cNvSpPr>
          <p:nvPr>
            <p:ph type="body" sz="half" idx="1"/>
          </p:nvPr>
        </p:nvSpPr>
        <p:spPr/>
        <p:txBody>
          <a:bodyPr/>
          <a:lstStyle/>
          <a:p>
            <a:r>
              <a:rPr lang="en-US" altLang="zh-CN" sz="2400" dirty="0">
                <a:ea typeface="宋体" pitchFamily="2" charset="-122"/>
              </a:rPr>
              <a:t>E-mail</a:t>
            </a:r>
          </a:p>
          <a:p>
            <a:r>
              <a:rPr lang="en-US" altLang="zh-CN" sz="2400" dirty="0">
                <a:ea typeface="宋体" pitchFamily="2" charset="-122"/>
              </a:rPr>
              <a:t>Web</a:t>
            </a:r>
          </a:p>
          <a:p>
            <a:r>
              <a:rPr lang="en-US" altLang="zh-CN" sz="2400" dirty="0">
                <a:ea typeface="宋体" pitchFamily="2" charset="-122"/>
              </a:rPr>
              <a:t>Instant messaging</a:t>
            </a:r>
          </a:p>
          <a:p>
            <a:r>
              <a:rPr lang="en-US" altLang="zh-CN" sz="2400" dirty="0">
                <a:ea typeface="宋体" pitchFamily="2" charset="-122"/>
              </a:rPr>
              <a:t>Remote login</a:t>
            </a:r>
          </a:p>
          <a:p>
            <a:r>
              <a:rPr lang="en-US" altLang="zh-CN" sz="2400" dirty="0">
                <a:ea typeface="宋体" pitchFamily="2" charset="-122"/>
              </a:rPr>
              <a:t>P2P file sharing</a:t>
            </a:r>
          </a:p>
          <a:p>
            <a:r>
              <a:rPr lang="en-US" altLang="zh-CN" sz="2400" dirty="0">
                <a:ea typeface="宋体" pitchFamily="2" charset="-122"/>
              </a:rPr>
              <a:t>Multi-user network games</a:t>
            </a:r>
          </a:p>
          <a:p>
            <a:r>
              <a:rPr lang="en-US" altLang="zh-CN" sz="2400" dirty="0">
                <a:ea typeface="宋体" pitchFamily="2" charset="-122"/>
              </a:rPr>
              <a:t>Streaming stored video clips</a:t>
            </a:r>
          </a:p>
          <a:p>
            <a:pPr>
              <a:buFont typeface="ZapfDingbats" pitchFamily="82" charset="2"/>
              <a:buNone/>
            </a:pPr>
            <a:endParaRPr lang="en-US" altLang="zh-CN" sz="2400" dirty="0">
              <a:ea typeface="宋体" pitchFamily="2" charset="-122"/>
            </a:endParaRPr>
          </a:p>
          <a:p>
            <a:pPr>
              <a:buFont typeface="ZapfDingbats" pitchFamily="82" charset="2"/>
              <a:buNone/>
            </a:pPr>
            <a:endParaRPr lang="en-US" altLang="zh-CN" sz="2400" dirty="0">
              <a:ea typeface="宋体" pitchFamily="2" charset="-122"/>
            </a:endParaRPr>
          </a:p>
        </p:txBody>
      </p:sp>
      <p:sp>
        <p:nvSpPr>
          <p:cNvPr id="176134" name="Rectangle 6"/>
          <p:cNvSpPr>
            <a:spLocks noGrp="1" noChangeArrowheads="1"/>
          </p:cNvSpPr>
          <p:nvPr>
            <p:ph type="body" sz="half" idx="2"/>
          </p:nvPr>
        </p:nvSpPr>
        <p:spPr/>
        <p:txBody>
          <a:bodyPr/>
          <a:lstStyle/>
          <a:p>
            <a:r>
              <a:rPr lang="en-US" altLang="zh-CN" sz="2400" dirty="0">
                <a:ea typeface="宋体" pitchFamily="2" charset="-122"/>
              </a:rPr>
              <a:t>Internet telephone</a:t>
            </a:r>
          </a:p>
          <a:p>
            <a:r>
              <a:rPr lang="en-US" altLang="zh-CN" sz="2400" dirty="0">
                <a:ea typeface="宋体" pitchFamily="2" charset="-122"/>
              </a:rPr>
              <a:t>Real-time video conference</a:t>
            </a:r>
          </a:p>
          <a:p>
            <a:r>
              <a:rPr lang="en-US" altLang="zh-CN" sz="2400" dirty="0">
                <a:ea typeface="宋体" pitchFamily="2" charset="-122"/>
              </a:rPr>
              <a:t>Massive parallel computing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6F800AC8-1EA8-4E7D-A379-4B52CA3A9A3C}" type="slidenum">
              <a:rPr lang="en-US" altLang="zh-CN"/>
              <a:t>30</a:t>
            </a:fld>
            <a:endParaRPr lang="en-US" altLang="zh-CN" dirty="0"/>
          </a:p>
        </p:txBody>
      </p:sp>
      <p:sp>
        <p:nvSpPr>
          <p:cNvPr id="119810" name="Rectangle 2"/>
          <p:cNvSpPr>
            <a:spLocks noGrp="1" noChangeArrowheads="1"/>
          </p:cNvSpPr>
          <p:nvPr>
            <p:ph type="title"/>
          </p:nvPr>
        </p:nvSpPr>
        <p:spPr/>
        <p:txBody>
          <a:bodyPr/>
          <a:lstStyle/>
          <a:p>
            <a:r>
              <a:rPr lang="zh-CN" altLang="en-US" dirty="0">
                <a:ea typeface="宋体" pitchFamily="2" charset="-122"/>
              </a:rPr>
              <a:t>上传输入的方法</a:t>
            </a:r>
          </a:p>
        </p:txBody>
      </p:sp>
      <p:sp>
        <p:nvSpPr>
          <p:cNvPr id="8" name="TextBox 1"/>
          <p:cNvSpPr txBox="1"/>
          <p:nvPr/>
        </p:nvSpPr>
        <p:spPr>
          <a:xfrm>
            <a:off x="333375" y="1637665"/>
            <a:ext cx="4314825" cy="2079031"/>
          </a:xfrm>
          <a:prstGeom prst="rect">
            <a:avLst/>
          </a:prstGeom>
          <a:noFill/>
        </p:spPr>
        <p:txBody>
          <a:bodyPr wrap="square" lIns="0" tIns="0" rIns="0" rtlCol="0">
            <a:spAutoFit/>
          </a:bodyPr>
          <a:lstStyle/>
          <a:p>
            <a:pPr>
              <a:lnSpc>
                <a:spcPts val="2700"/>
              </a:lnSpc>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FF0000"/>
                </a:solidFill>
                <a:latin typeface="Comic Sans MS Regular" panose="030F0702030302020204" pitchFamily="66" charset="0"/>
                <a:cs typeface="Times New Roman" pitchFamily="18" charset="0"/>
              </a:rPr>
              <a:t>POST方法</a:t>
            </a:r>
          </a:p>
          <a:p>
            <a:pPr>
              <a:lnSpc>
                <a:spcPts val="30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网页经常需要填写表格(form)</a:t>
            </a:r>
            <a:endParaRPr lang="en-US" altLang="zh-CN" dirty="0"/>
          </a:p>
          <a:p>
            <a:pPr>
              <a:lnSpc>
                <a:spcPts val="30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在请求消息的消息体(entity</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body)中上传客户端的输入</a:t>
            </a:r>
          </a:p>
        </p:txBody>
      </p:sp>
      <p:sp>
        <p:nvSpPr>
          <p:cNvPr id="9" name="TextBox 1"/>
          <p:cNvSpPr txBox="1"/>
          <p:nvPr/>
        </p:nvSpPr>
        <p:spPr>
          <a:xfrm>
            <a:off x="4756785" y="1637665"/>
            <a:ext cx="3577590" cy="1693545"/>
          </a:xfrm>
          <a:prstGeom prst="rect">
            <a:avLst/>
          </a:prstGeom>
          <a:noFill/>
        </p:spPr>
        <p:txBody>
          <a:bodyPr wrap="square" lIns="0" tIns="0" rIns="0" rtlCol="0">
            <a:spAutoFit/>
          </a:bodyPr>
          <a:lstStyle/>
          <a:p>
            <a:pPr>
              <a:lnSpc>
                <a:spcPts val="2700"/>
              </a:lnSpc>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FF0000"/>
                </a:solidFill>
                <a:latin typeface="Comic Sans MS Regular" panose="030F0702030302020204" pitchFamily="66" charset="0"/>
                <a:cs typeface="Times New Roman" pitchFamily="18" charset="0"/>
              </a:rPr>
              <a:t>URL方法</a:t>
            </a:r>
          </a:p>
          <a:p>
            <a:pPr>
              <a:lnSpc>
                <a:spcPts val="30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FF0000"/>
                </a:solidFill>
                <a:latin typeface="Comic Sans MS Regular" panose="030F0702030302020204" pitchFamily="66" charset="0"/>
                <a:cs typeface="Times New Roman" pitchFamily="18" charset="0"/>
              </a:rPr>
              <a:t>使用GET方法</a:t>
            </a:r>
            <a:endParaRPr lang="en-US" altLang="zh-CN" dirty="0"/>
          </a:p>
          <a:p>
            <a:pPr>
              <a:lnSpc>
                <a:spcPts val="30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输入信息通过request行		的URL字段上传</a:t>
            </a:r>
          </a:p>
        </p:txBody>
      </p:sp>
      <p:sp>
        <p:nvSpPr>
          <p:cNvPr id="11" name="TextBox 1"/>
          <p:cNvSpPr txBox="1"/>
          <p:nvPr/>
        </p:nvSpPr>
        <p:spPr>
          <a:xfrm>
            <a:off x="1795780" y="4076065"/>
            <a:ext cx="7435850" cy="250825"/>
          </a:xfrm>
          <a:prstGeom prst="rect">
            <a:avLst/>
          </a:prstGeom>
          <a:noFill/>
        </p:spPr>
        <p:txBody>
          <a:bodyPr wrap="square" lIns="0" tIns="0" rIns="0" rtlCol="0">
            <a:spAutoFit/>
          </a:bodyPr>
          <a:lstStyle/>
          <a:p>
            <a:pPr>
              <a:lnSpc>
                <a:spcPts val="1600"/>
              </a:lnSpc>
            </a:pPr>
            <a:r>
              <a:rPr lang="en-US" altLang="zh-CN" sz="1800" b="1" dirty="0">
                <a:solidFill>
                  <a:srgbClr val="163794"/>
                </a:solidFill>
                <a:latin typeface="Courier New" pitchFamily="49" charset="0"/>
                <a:cs typeface="Courier New" pitchFamily="49" charset="0"/>
              </a:rPr>
              <a:t>www.somesite.com/animalsearch?monkeys&amp;banana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A5EB0D01-496F-4BCF-85F6-4B820931C66A}" type="slidenum">
              <a:rPr lang="en-US" altLang="zh-CN"/>
              <a:t>31</a:t>
            </a:fld>
            <a:endParaRPr lang="en-US" altLang="zh-CN" dirty="0"/>
          </a:p>
        </p:txBody>
      </p:sp>
      <p:sp>
        <p:nvSpPr>
          <p:cNvPr id="120834" name="Rectangle 2"/>
          <p:cNvSpPr>
            <a:spLocks noGrp="1" noChangeArrowheads="1"/>
          </p:cNvSpPr>
          <p:nvPr>
            <p:ph type="title"/>
          </p:nvPr>
        </p:nvSpPr>
        <p:spPr/>
        <p:txBody>
          <a:bodyPr/>
          <a:lstStyle/>
          <a:p>
            <a:r>
              <a:rPr lang="zh-CN" altLang="en-US" dirty="0">
                <a:ea typeface="宋体" pitchFamily="2" charset="-122"/>
              </a:rPr>
              <a:t>方法的类型</a:t>
            </a:r>
          </a:p>
        </p:txBody>
      </p:sp>
      <p:sp>
        <p:nvSpPr>
          <p:cNvPr id="120835" name="Rectangle 3"/>
          <p:cNvSpPr>
            <a:spLocks noGrp="1" noChangeArrowheads="1"/>
          </p:cNvSpPr>
          <p:nvPr>
            <p:ph type="body" sz="half" idx="1"/>
          </p:nvPr>
        </p:nvSpPr>
        <p:spPr/>
        <p:txBody>
          <a:bodyPr/>
          <a:lstStyle/>
          <a:p>
            <a:pPr>
              <a:buFont typeface="ZapfDingbats" pitchFamily="82" charset="2"/>
              <a:buNone/>
            </a:pPr>
            <a:r>
              <a:rPr lang="en-US" altLang="zh-CN" sz="2400" u="sng" dirty="0">
                <a:solidFill>
                  <a:srgbClr val="FF0000"/>
                </a:solidFill>
                <a:ea typeface="宋体" pitchFamily="2" charset="-122"/>
              </a:rPr>
              <a:t>HTTP/1.0</a:t>
            </a:r>
            <a:endParaRPr lang="en-US" altLang="zh-CN" sz="2400" dirty="0">
              <a:ea typeface="宋体" pitchFamily="2" charset="-122"/>
            </a:endParaRPr>
          </a:p>
          <a:p>
            <a:r>
              <a:rPr lang="en-US" altLang="zh-CN" sz="2400" dirty="0">
                <a:ea typeface="宋体" pitchFamily="2" charset="-122"/>
              </a:rPr>
              <a:t>GET</a:t>
            </a:r>
          </a:p>
          <a:p>
            <a:r>
              <a:rPr lang="en-US" altLang="zh-CN" sz="2400" dirty="0">
                <a:ea typeface="宋体" pitchFamily="2" charset="-122"/>
              </a:rPr>
              <a:t>POST</a:t>
            </a:r>
          </a:p>
          <a:p>
            <a:r>
              <a:rPr lang="en-US" altLang="zh-CN" sz="2400" dirty="0">
                <a:ea typeface="宋体" pitchFamily="2" charset="-122"/>
              </a:rPr>
              <a:t>HEAD</a:t>
            </a:r>
          </a:p>
          <a:p>
            <a:pPr lvl="1"/>
            <a:r>
              <a:rPr lang="zh-CN" altLang="en-US" sz="2000" dirty="0">
                <a:ea typeface="宋体" pitchFamily="2" charset="-122"/>
              </a:rPr>
              <a:t>请</a:t>
            </a:r>
            <a:r>
              <a:rPr lang="en-US" altLang="zh-CN" sz="2000" dirty="0">
                <a:ea typeface="宋体" pitchFamily="2" charset="-122"/>
              </a:rPr>
              <a:t>Server</a:t>
            </a:r>
            <a:r>
              <a:rPr lang="zh-CN" altLang="en-US" sz="2000" dirty="0">
                <a:ea typeface="宋体" pitchFamily="2" charset="-122"/>
              </a:rPr>
              <a:t>不要将所请求的对象放入相应消息中</a:t>
            </a:r>
          </a:p>
        </p:txBody>
      </p:sp>
      <p:sp>
        <p:nvSpPr>
          <p:cNvPr id="120836" name="Rectangle 4"/>
          <p:cNvSpPr>
            <a:spLocks noGrp="1" noChangeArrowheads="1"/>
          </p:cNvSpPr>
          <p:nvPr>
            <p:ph type="body" sz="half" idx="2"/>
          </p:nvPr>
        </p:nvSpPr>
        <p:spPr/>
        <p:txBody>
          <a:bodyPr/>
          <a:lstStyle/>
          <a:p>
            <a:pPr>
              <a:buFont typeface="ZapfDingbats" pitchFamily="82" charset="2"/>
              <a:buNone/>
            </a:pPr>
            <a:r>
              <a:rPr lang="en-US" altLang="zh-CN" sz="2400" u="sng" dirty="0">
                <a:solidFill>
                  <a:srgbClr val="FF0000"/>
                </a:solidFill>
                <a:ea typeface="宋体" pitchFamily="2" charset="-122"/>
              </a:rPr>
              <a:t>HTTP/1.1</a:t>
            </a:r>
            <a:endParaRPr lang="en-US" altLang="zh-CN" sz="2400" dirty="0">
              <a:ea typeface="宋体" pitchFamily="2" charset="-122"/>
            </a:endParaRPr>
          </a:p>
          <a:p>
            <a:r>
              <a:rPr lang="en-US" altLang="zh-CN" sz="2400" dirty="0">
                <a:ea typeface="宋体" pitchFamily="2" charset="-122"/>
              </a:rPr>
              <a:t>GET, POST, HEAD</a:t>
            </a:r>
          </a:p>
          <a:p>
            <a:r>
              <a:rPr lang="en-US" altLang="zh-CN" sz="2400" dirty="0">
                <a:ea typeface="宋体" pitchFamily="2" charset="-122"/>
              </a:rPr>
              <a:t>PUT</a:t>
            </a:r>
          </a:p>
          <a:p>
            <a:pPr lvl="1"/>
            <a:r>
              <a:rPr lang="zh-CN" altLang="en-US" sz="2000" dirty="0">
                <a:ea typeface="宋体" pitchFamily="2" charset="-122"/>
              </a:rPr>
              <a:t>将消息中文件上传到</a:t>
            </a:r>
            <a:r>
              <a:rPr lang="en-US" altLang="zh-CN" sz="2000" dirty="0">
                <a:ea typeface="宋体" pitchFamily="2" charset="-122"/>
              </a:rPr>
              <a:t>URL</a:t>
            </a:r>
            <a:r>
              <a:rPr lang="zh-CN" altLang="en-US" sz="2000" dirty="0">
                <a:ea typeface="宋体" pitchFamily="2" charset="-122"/>
              </a:rPr>
              <a:t>字段所指定的路径</a:t>
            </a:r>
            <a:endParaRPr lang="en-US" altLang="zh-CN" sz="2000" dirty="0">
              <a:ea typeface="宋体" pitchFamily="2" charset="-122"/>
            </a:endParaRPr>
          </a:p>
          <a:p>
            <a:r>
              <a:rPr lang="en-US" altLang="zh-CN" sz="2400" dirty="0">
                <a:ea typeface="宋体" pitchFamily="2" charset="-122"/>
              </a:rPr>
              <a:t>DELETE</a:t>
            </a:r>
          </a:p>
          <a:p>
            <a:pPr lvl="1"/>
            <a:r>
              <a:rPr lang="zh-CN" altLang="en-US" sz="2000" dirty="0">
                <a:ea typeface="宋体" pitchFamily="2" charset="-122"/>
              </a:rPr>
              <a:t>删除</a:t>
            </a:r>
            <a:r>
              <a:rPr lang="en-US" altLang="zh-CN" sz="2000" dirty="0">
                <a:ea typeface="宋体" pitchFamily="2" charset="-122"/>
              </a:rPr>
              <a:t>URL</a:t>
            </a:r>
            <a:r>
              <a:rPr lang="zh-CN" altLang="en-US" sz="2000" dirty="0">
                <a:ea typeface="宋体" pitchFamily="2" charset="-122"/>
              </a:rPr>
              <a:t>字段所指定的文件</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5"/>
          <p:cNvSpPr>
            <a:spLocks noGrp="1"/>
          </p:cNvSpPr>
          <p:nvPr>
            <p:ph type="sldNum" sz="quarter" idx="12"/>
          </p:nvPr>
        </p:nvSpPr>
        <p:spPr/>
        <p:txBody>
          <a:bodyPr/>
          <a:lstStyle/>
          <a:p>
            <a:fld id="{E65F9B49-E380-45AB-8F1D-4962FB6DB4FE}" type="slidenum">
              <a:rPr lang="en-US" altLang="zh-CN"/>
              <a:t>32</a:t>
            </a:fld>
            <a:endParaRPr lang="en-US" altLang="zh-CN" dirty="0"/>
          </a:p>
        </p:txBody>
      </p:sp>
      <p:sp>
        <p:nvSpPr>
          <p:cNvPr id="45058" name="Rectangle 2"/>
          <p:cNvSpPr>
            <a:spLocks noGrp="1" noChangeArrowheads="1"/>
          </p:cNvSpPr>
          <p:nvPr>
            <p:ph type="title"/>
          </p:nvPr>
        </p:nvSpPr>
        <p:spPr/>
        <p:txBody>
          <a:bodyPr/>
          <a:lstStyle/>
          <a:p>
            <a:r>
              <a:rPr lang="en-US" altLang="zh-CN" sz="3600" dirty="0">
                <a:ea typeface="宋体" pitchFamily="2" charset="-122"/>
              </a:rPr>
              <a:t>HTTP</a:t>
            </a:r>
            <a:r>
              <a:rPr lang="zh-Hans" altLang="en-US" sz="3600" dirty="0">
                <a:ea typeface="宋体" pitchFamily="2" charset="-122"/>
              </a:rPr>
              <a:t>响应消息</a:t>
            </a:r>
            <a:endParaRPr lang="en-US" altLang="zh-CN" dirty="0">
              <a:ea typeface="宋体" pitchFamily="2" charset="-122"/>
            </a:endParaRPr>
          </a:p>
        </p:txBody>
      </p:sp>
      <p:sp>
        <p:nvSpPr>
          <p:cNvPr id="45060" name="Text Box 4"/>
          <p:cNvSpPr txBox="1">
            <a:spLocks noChangeArrowheads="1"/>
          </p:cNvSpPr>
          <p:nvPr/>
        </p:nvSpPr>
        <p:spPr bwMode="auto">
          <a:xfrm>
            <a:off x="3181350" y="1987550"/>
            <a:ext cx="5822950" cy="2835275"/>
          </a:xfrm>
          <a:prstGeom prst="rect">
            <a:avLst/>
          </a:prstGeom>
          <a:noFill/>
          <a:ln w="9525">
            <a:noFill/>
            <a:miter lim="800000"/>
          </a:ln>
          <a:effectLst/>
        </p:spPr>
        <p:txBody>
          <a:bodyPr wrap="none">
            <a:spAutoFit/>
          </a:bodyPr>
          <a:lstStyle/>
          <a:p>
            <a:pPr>
              <a:spcBef>
                <a:spcPct val="0"/>
              </a:spcBef>
              <a:buClrTx/>
              <a:buSzTx/>
              <a:buFontTx/>
              <a:buNone/>
            </a:pPr>
            <a:r>
              <a:rPr lang="en-US" altLang="zh-CN" sz="2000" dirty="0">
                <a:latin typeface="Courier New" pitchFamily="49" charset="0"/>
                <a:ea typeface="宋体" pitchFamily="2" charset="-122"/>
              </a:rPr>
              <a:t>HTTP/1.1 200 OK </a:t>
            </a:r>
          </a:p>
          <a:p>
            <a:pPr>
              <a:spcBef>
                <a:spcPct val="0"/>
              </a:spcBef>
              <a:buClrTx/>
              <a:buSzTx/>
              <a:buFontTx/>
              <a:buNone/>
            </a:pPr>
            <a:r>
              <a:rPr lang="en-US" altLang="zh-CN" sz="2000" dirty="0">
                <a:latin typeface="Courier New" pitchFamily="49" charset="0"/>
                <a:ea typeface="宋体" pitchFamily="2" charset="-122"/>
              </a:rPr>
              <a:t>Connection close</a:t>
            </a:r>
          </a:p>
          <a:p>
            <a:pPr>
              <a:spcBef>
                <a:spcPct val="0"/>
              </a:spcBef>
              <a:buClrTx/>
              <a:buSzTx/>
              <a:buFontTx/>
              <a:buNone/>
            </a:pPr>
            <a:r>
              <a:rPr lang="en-US" altLang="zh-CN" sz="2000" dirty="0">
                <a:latin typeface="Courier New" pitchFamily="49" charset="0"/>
                <a:ea typeface="宋体" pitchFamily="2" charset="-122"/>
              </a:rPr>
              <a:t>Date: Thu, 06 Aug 1998 12:00:15 GMT </a:t>
            </a:r>
          </a:p>
          <a:p>
            <a:pPr>
              <a:spcBef>
                <a:spcPct val="0"/>
              </a:spcBef>
              <a:buClrTx/>
              <a:buSzTx/>
              <a:buFontTx/>
              <a:buNone/>
            </a:pPr>
            <a:r>
              <a:rPr lang="en-US" altLang="zh-CN" sz="2000" dirty="0">
                <a:latin typeface="Courier New" pitchFamily="49" charset="0"/>
                <a:ea typeface="宋体" pitchFamily="2" charset="-122"/>
              </a:rPr>
              <a:t>Server: Apache/1.3.0 (Unix) </a:t>
            </a:r>
          </a:p>
          <a:p>
            <a:pPr>
              <a:spcBef>
                <a:spcPct val="0"/>
              </a:spcBef>
              <a:buClrTx/>
              <a:buSzTx/>
              <a:buFontTx/>
              <a:buNone/>
            </a:pPr>
            <a:r>
              <a:rPr lang="en-US" altLang="zh-CN" sz="2000" dirty="0">
                <a:latin typeface="Courier New" pitchFamily="49" charset="0"/>
                <a:ea typeface="宋体" pitchFamily="2" charset="-122"/>
              </a:rPr>
              <a:t>Last-Modified: Mon, 22 Jun 1998 …... </a:t>
            </a:r>
          </a:p>
          <a:p>
            <a:pPr>
              <a:spcBef>
                <a:spcPct val="0"/>
              </a:spcBef>
              <a:buClrTx/>
              <a:buSzTx/>
              <a:buFontTx/>
              <a:buNone/>
            </a:pPr>
            <a:r>
              <a:rPr lang="en-US" altLang="zh-CN" sz="2000" dirty="0">
                <a:latin typeface="Courier New" pitchFamily="49" charset="0"/>
                <a:ea typeface="宋体" pitchFamily="2" charset="-122"/>
              </a:rPr>
              <a:t>Content-Length: 6821 </a:t>
            </a:r>
          </a:p>
          <a:p>
            <a:pPr>
              <a:spcBef>
                <a:spcPct val="0"/>
              </a:spcBef>
              <a:buClrTx/>
              <a:buSzTx/>
              <a:buFontTx/>
              <a:buNone/>
            </a:pPr>
            <a:r>
              <a:rPr lang="en-US" altLang="zh-CN" sz="2000" dirty="0">
                <a:latin typeface="Courier New" pitchFamily="49" charset="0"/>
                <a:ea typeface="宋体" pitchFamily="2" charset="-122"/>
              </a:rPr>
              <a:t>Content-Type: text/html</a:t>
            </a:r>
          </a:p>
          <a:p>
            <a:pPr>
              <a:spcBef>
                <a:spcPct val="0"/>
              </a:spcBef>
              <a:buClrTx/>
              <a:buSzTx/>
              <a:buFontTx/>
              <a:buNone/>
            </a:pPr>
            <a:r>
              <a:rPr lang="en-US" altLang="zh-CN" sz="2000" dirty="0">
                <a:latin typeface="Courier New" pitchFamily="49" charset="0"/>
                <a:ea typeface="宋体" pitchFamily="2" charset="-122"/>
              </a:rPr>
              <a:t> </a:t>
            </a:r>
          </a:p>
          <a:p>
            <a:pPr>
              <a:spcBef>
                <a:spcPct val="0"/>
              </a:spcBef>
              <a:buClrTx/>
              <a:buSzTx/>
              <a:buFontTx/>
              <a:buNone/>
            </a:pPr>
            <a:r>
              <a:rPr lang="en-US" altLang="zh-CN" sz="2000" dirty="0">
                <a:latin typeface="Courier New" pitchFamily="49" charset="0"/>
                <a:ea typeface="宋体" pitchFamily="2" charset="-122"/>
              </a:rPr>
              <a:t>data data data data data ... </a:t>
            </a:r>
          </a:p>
        </p:txBody>
      </p:sp>
      <p:sp>
        <p:nvSpPr>
          <p:cNvPr id="45061" name="Text Box 5"/>
          <p:cNvSpPr txBox="1">
            <a:spLocks noChangeArrowheads="1"/>
          </p:cNvSpPr>
          <p:nvPr/>
        </p:nvSpPr>
        <p:spPr bwMode="auto">
          <a:xfrm>
            <a:off x="754063" y="1408113"/>
            <a:ext cx="1900237" cy="13112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status line</a:t>
            </a:r>
          </a:p>
          <a:p>
            <a:pPr algn="ctr">
              <a:spcBef>
                <a:spcPct val="0"/>
              </a:spcBef>
              <a:buClrTx/>
              <a:buSzTx/>
              <a:buFontTx/>
              <a:buNone/>
            </a:pPr>
            <a:r>
              <a:rPr lang="en-US" altLang="zh-CN" sz="2000" dirty="0">
                <a:solidFill>
                  <a:schemeClr val="accent2"/>
                </a:solidFill>
                <a:ea typeface="宋体" pitchFamily="2" charset="-122"/>
              </a:rPr>
              <a:t>(protocol</a:t>
            </a:r>
          </a:p>
          <a:p>
            <a:pPr algn="ctr">
              <a:spcBef>
                <a:spcPct val="0"/>
              </a:spcBef>
              <a:buClrTx/>
              <a:buSzTx/>
              <a:buFontTx/>
              <a:buNone/>
            </a:pPr>
            <a:r>
              <a:rPr lang="en-US" altLang="zh-CN" sz="2000" dirty="0">
                <a:solidFill>
                  <a:schemeClr val="accent2"/>
                </a:solidFill>
                <a:ea typeface="宋体" pitchFamily="2" charset="-122"/>
              </a:rPr>
              <a:t>status code</a:t>
            </a:r>
          </a:p>
          <a:p>
            <a:pPr algn="ctr">
              <a:spcBef>
                <a:spcPct val="0"/>
              </a:spcBef>
              <a:buClrTx/>
              <a:buSzTx/>
              <a:buFontTx/>
              <a:buNone/>
            </a:pPr>
            <a:r>
              <a:rPr lang="en-US" altLang="zh-CN" sz="2000" dirty="0">
                <a:solidFill>
                  <a:schemeClr val="accent2"/>
                </a:solidFill>
                <a:ea typeface="宋体" pitchFamily="2" charset="-122"/>
              </a:rPr>
              <a:t>status phrase)</a:t>
            </a:r>
            <a:endParaRPr lang="en-US" altLang="zh-CN" dirty="0">
              <a:latin typeface="Comic Sans MS Regular" panose="030F0702030302020204" pitchFamily="66" charset="0"/>
              <a:ea typeface="宋体" pitchFamily="2" charset="-122"/>
            </a:endParaRPr>
          </a:p>
        </p:txBody>
      </p:sp>
      <p:sp>
        <p:nvSpPr>
          <p:cNvPr id="45062" name="Line 6"/>
          <p:cNvSpPr>
            <a:spLocks noChangeShapeType="1"/>
          </p:cNvSpPr>
          <p:nvPr/>
        </p:nvSpPr>
        <p:spPr bwMode="auto">
          <a:xfrm>
            <a:off x="2295525" y="1914525"/>
            <a:ext cx="923925" cy="257175"/>
          </a:xfrm>
          <a:prstGeom prst="line">
            <a:avLst/>
          </a:prstGeom>
          <a:noFill/>
          <a:ln w="19050">
            <a:solidFill>
              <a:schemeClr val="accent2"/>
            </a:solidFill>
            <a:round/>
            <a:tailEnd type="triangle" w="med" len="med"/>
          </a:ln>
          <a:effectLst/>
        </p:spPr>
        <p:txBody>
          <a:bodyPr wrap="none" anchor="ctr"/>
          <a:lstStyle/>
          <a:p>
            <a:endParaRPr lang="zh-CN" altLang="en-US"/>
          </a:p>
        </p:txBody>
      </p:sp>
      <p:sp>
        <p:nvSpPr>
          <p:cNvPr id="45063" name="Freeform 7"/>
          <p:cNvSpPr/>
          <p:nvPr/>
        </p:nvSpPr>
        <p:spPr bwMode="auto">
          <a:xfrm>
            <a:off x="3095625" y="2349500"/>
            <a:ext cx="257175" cy="1858963"/>
          </a:xfrm>
          <a:custGeom>
            <a:avLst/>
            <a:gdLst/>
            <a:ahLst/>
            <a:cxnLst>
              <a:cxn ang="0">
                <a:pos x="132" y="9"/>
              </a:cxn>
              <a:cxn ang="0">
                <a:pos x="0" y="0"/>
              </a:cxn>
              <a:cxn ang="0">
                <a:pos x="0" y="1428"/>
              </a:cxn>
              <a:cxn ang="0">
                <a:pos x="162" y="1425"/>
              </a:cxn>
            </a:cxnLst>
            <a:rect l="0" t="0" r="r" b="b"/>
            <a:pathLst>
              <a:path w="162" h="1428">
                <a:moveTo>
                  <a:pt x="132" y="9"/>
                </a:moveTo>
                <a:lnTo>
                  <a:pt x="0" y="0"/>
                </a:lnTo>
                <a:lnTo>
                  <a:pt x="0" y="1428"/>
                </a:lnTo>
                <a:lnTo>
                  <a:pt x="162" y="1425"/>
                </a:lnTo>
              </a:path>
            </a:pathLst>
          </a:custGeom>
          <a:noFill/>
          <a:ln w="19050" cap="flat" cmpd="sng">
            <a:solidFill>
              <a:schemeClr val="accent2"/>
            </a:solidFill>
            <a:prstDash val="solid"/>
            <a:round/>
          </a:ln>
          <a:effectLst/>
        </p:spPr>
        <p:txBody>
          <a:bodyPr wrap="none" anchor="ctr"/>
          <a:lstStyle/>
          <a:p>
            <a:endParaRPr lang="zh-CN" altLang="en-US"/>
          </a:p>
        </p:txBody>
      </p:sp>
      <p:sp>
        <p:nvSpPr>
          <p:cNvPr id="45064" name="Text Box 8"/>
          <p:cNvSpPr txBox="1">
            <a:spLocks noChangeArrowheads="1"/>
          </p:cNvSpPr>
          <p:nvPr/>
        </p:nvSpPr>
        <p:spPr bwMode="auto">
          <a:xfrm>
            <a:off x="2005013" y="3017838"/>
            <a:ext cx="1011237" cy="701675"/>
          </a:xfrm>
          <a:prstGeom prst="rect">
            <a:avLst/>
          </a:prstGeom>
          <a:noFill/>
          <a:ln w="9525">
            <a:noFill/>
            <a:miter lim="800000"/>
          </a:ln>
          <a:effectLst/>
        </p:spPr>
        <p:txBody>
          <a:bodyPr wrap="none">
            <a:spAutoFit/>
          </a:bodyPr>
          <a:lstStyle/>
          <a:p>
            <a:pPr algn="r">
              <a:spcBef>
                <a:spcPct val="0"/>
              </a:spcBef>
              <a:buClrTx/>
              <a:buSzTx/>
              <a:buFontTx/>
              <a:buNone/>
            </a:pPr>
            <a:r>
              <a:rPr lang="en-US" altLang="zh-CN" sz="2000" dirty="0">
                <a:solidFill>
                  <a:schemeClr val="accent2"/>
                </a:solidFill>
                <a:ea typeface="宋体" pitchFamily="2" charset="-122"/>
              </a:rPr>
              <a:t>header</a:t>
            </a:r>
          </a:p>
          <a:p>
            <a:pPr algn="r">
              <a:spcBef>
                <a:spcPct val="0"/>
              </a:spcBef>
              <a:buClrTx/>
              <a:buSzTx/>
              <a:buFontTx/>
              <a:buNone/>
            </a:pPr>
            <a:r>
              <a:rPr lang="en-US" altLang="zh-CN" sz="2000" dirty="0">
                <a:solidFill>
                  <a:schemeClr val="accent2"/>
                </a:solidFill>
                <a:ea typeface="宋体" pitchFamily="2" charset="-122"/>
              </a:rPr>
              <a:t> lines</a:t>
            </a:r>
            <a:endParaRPr lang="en-US" altLang="zh-CN" dirty="0">
              <a:latin typeface="Comic Sans MS Regular" panose="030F0702030302020204" pitchFamily="66" charset="0"/>
              <a:ea typeface="宋体" pitchFamily="2" charset="-122"/>
            </a:endParaRPr>
          </a:p>
        </p:txBody>
      </p:sp>
      <p:sp>
        <p:nvSpPr>
          <p:cNvPr id="45065" name="Line 9"/>
          <p:cNvSpPr>
            <a:spLocks noChangeShapeType="1"/>
          </p:cNvSpPr>
          <p:nvPr/>
        </p:nvSpPr>
        <p:spPr bwMode="auto">
          <a:xfrm flipV="1">
            <a:off x="2190750" y="4381500"/>
            <a:ext cx="923925" cy="257175"/>
          </a:xfrm>
          <a:prstGeom prst="line">
            <a:avLst/>
          </a:prstGeom>
          <a:noFill/>
          <a:ln w="19050">
            <a:solidFill>
              <a:schemeClr val="accent2"/>
            </a:solidFill>
            <a:round/>
            <a:tailEnd type="triangle" w="med" len="med"/>
          </a:ln>
          <a:effectLst/>
        </p:spPr>
        <p:txBody>
          <a:bodyPr wrap="none" anchor="ctr"/>
          <a:lstStyle/>
          <a:p>
            <a:endParaRPr lang="zh-CN" altLang="en-US"/>
          </a:p>
        </p:txBody>
      </p:sp>
      <p:sp>
        <p:nvSpPr>
          <p:cNvPr id="45066" name="Text Box 10"/>
          <p:cNvSpPr txBox="1">
            <a:spLocks noChangeArrowheads="1"/>
          </p:cNvSpPr>
          <p:nvPr/>
        </p:nvSpPr>
        <p:spPr bwMode="auto">
          <a:xfrm>
            <a:off x="838200" y="4360863"/>
            <a:ext cx="1406525" cy="10064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data, e.g., </a:t>
            </a:r>
          </a:p>
          <a:p>
            <a:pPr algn="ctr">
              <a:spcBef>
                <a:spcPct val="0"/>
              </a:spcBef>
              <a:buClrTx/>
              <a:buSzTx/>
              <a:buFontTx/>
              <a:buNone/>
            </a:pPr>
            <a:r>
              <a:rPr lang="en-US" altLang="zh-CN" sz="2000" dirty="0">
                <a:solidFill>
                  <a:schemeClr val="accent2"/>
                </a:solidFill>
                <a:ea typeface="宋体" pitchFamily="2" charset="-122"/>
              </a:rPr>
              <a:t>requested</a:t>
            </a:r>
          </a:p>
          <a:p>
            <a:pPr algn="ctr">
              <a:spcBef>
                <a:spcPct val="0"/>
              </a:spcBef>
              <a:buClrTx/>
              <a:buSzTx/>
              <a:buFontTx/>
              <a:buNone/>
            </a:pPr>
            <a:r>
              <a:rPr lang="en-US" altLang="zh-CN" sz="2000" dirty="0">
                <a:solidFill>
                  <a:schemeClr val="accent2"/>
                </a:solidFill>
                <a:ea typeface="宋体" pitchFamily="2" charset="-122"/>
              </a:rPr>
              <a:t>HTML file</a:t>
            </a:r>
            <a:endParaRPr lang="en-US" altLang="zh-CN" dirty="0">
              <a:latin typeface="Comic Sans MS Regular" panose="030F0702030302020204" pitchFamily="66" charset="0"/>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57DA4B15-AA28-4946-B427-2B12C5B4AD76}" type="slidenum">
              <a:rPr lang="en-US" altLang="zh-CN"/>
              <a:t>33</a:t>
            </a:fld>
            <a:endParaRPr lang="en-US" altLang="zh-CN" dirty="0"/>
          </a:p>
        </p:txBody>
      </p:sp>
      <p:sp>
        <p:nvSpPr>
          <p:cNvPr id="47106" name="Rectangle 2"/>
          <p:cNvSpPr>
            <a:spLocks noGrp="1" noChangeArrowheads="1"/>
          </p:cNvSpPr>
          <p:nvPr>
            <p:ph type="title"/>
          </p:nvPr>
        </p:nvSpPr>
        <p:spPr/>
        <p:txBody>
          <a:bodyPr/>
          <a:lstStyle/>
          <a:p>
            <a:r>
              <a:rPr lang="en-US" altLang="zh-CN" sz="3600" dirty="0">
                <a:ea typeface="宋体" pitchFamily="2" charset="-122"/>
              </a:rPr>
              <a:t>HTTP</a:t>
            </a:r>
            <a:r>
              <a:rPr lang="zh-CN" altLang="en-US" sz="3600" dirty="0">
                <a:ea typeface="宋体" pitchFamily="2" charset="-122"/>
              </a:rPr>
              <a:t>响应状态代码</a:t>
            </a:r>
          </a:p>
        </p:txBody>
      </p:sp>
      <p:sp>
        <p:nvSpPr>
          <p:cNvPr id="47107" name="Rectangle 3"/>
          <p:cNvSpPr>
            <a:spLocks noGrp="1" noChangeArrowheads="1"/>
          </p:cNvSpPr>
          <p:nvPr>
            <p:ph type="body" sz="half" idx="1"/>
          </p:nvPr>
        </p:nvSpPr>
        <p:spPr>
          <a:xfrm>
            <a:off x="533400" y="2314575"/>
            <a:ext cx="6338570" cy="2379980"/>
          </a:xfrm>
        </p:spPr>
        <p:txBody>
          <a:bodyPr/>
          <a:lstStyle/>
          <a:p>
            <a:pPr>
              <a:buFont typeface="ZapfDingbats" pitchFamily="82" charset="2"/>
              <a:buNone/>
            </a:pPr>
            <a:r>
              <a:rPr lang="en-US" altLang="zh-CN" sz="2400" dirty="0">
                <a:solidFill>
                  <a:srgbClr val="FF0000"/>
                </a:solidFill>
                <a:latin typeface="Courier New" pitchFamily="49" charset="0"/>
                <a:ea typeface="宋体" pitchFamily="2" charset="-122"/>
              </a:rPr>
              <a:t>200 OK</a:t>
            </a:r>
            <a:endParaRPr lang="en-US" altLang="zh-CN" sz="2000" dirty="0">
              <a:ea typeface="宋体" pitchFamily="2" charset="-122"/>
            </a:endParaRPr>
          </a:p>
          <a:p>
            <a:pPr>
              <a:buFont typeface="ZapfDingbats" pitchFamily="82" charset="2"/>
              <a:buNone/>
            </a:pPr>
            <a:r>
              <a:rPr lang="en-US" altLang="zh-CN" sz="2400" dirty="0">
                <a:solidFill>
                  <a:srgbClr val="FF0000"/>
                </a:solidFill>
                <a:latin typeface="Courier New" pitchFamily="49" charset="0"/>
                <a:ea typeface="宋体" pitchFamily="2" charset="-122"/>
              </a:rPr>
              <a:t>301 Moved Permanently</a:t>
            </a:r>
            <a:endParaRPr lang="en-US" altLang="zh-CN" sz="2000" dirty="0">
              <a:ea typeface="宋体" pitchFamily="2" charset="-122"/>
            </a:endParaRPr>
          </a:p>
          <a:p>
            <a:pPr>
              <a:buFont typeface="ZapfDingbats" pitchFamily="82" charset="2"/>
              <a:buNone/>
            </a:pPr>
            <a:r>
              <a:rPr lang="en-US" altLang="zh-CN" sz="2400" dirty="0">
                <a:solidFill>
                  <a:srgbClr val="FF0000"/>
                </a:solidFill>
                <a:latin typeface="Courier New" pitchFamily="49" charset="0"/>
                <a:ea typeface="宋体" pitchFamily="2" charset="-122"/>
              </a:rPr>
              <a:t>400 Bad Request</a:t>
            </a:r>
            <a:endParaRPr lang="en-US" altLang="zh-CN" sz="2000" dirty="0">
              <a:ea typeface="宋体" pitchFamily="2" charset="-122"/>
            </a:endParaRPr>
          </a:p>
          <a:p>
            <a:pPr>
              <a:buFont typeface="ZapfDingbats" pitchFamily="82" charset="2"/>
              <a:buNone/>
            </a:pPr>
            <a:r>
              <a:rPr lang="en-US" altLang="zh-CN" sz="2400" dirty="0">
                <a:solidFill>
                  <a:srgbClr val="FF0000"/>
                </a:solidFill>
                <a:latin typeface="Courier New" pitchFamily="49" charset="0"/>
                <a:ea typeface="宋体" pitchFamily="2" charset="-122"/>
              </a:rPr>
              <a:t>404 Not Found</a:t>
            </a:r>
            <a:endParaRPr lang="en-US" altLang="zh-CN" sz="2000" dirty="0">
              <a:ea typeface="宋体" pitchFamily="2" charset="-122"/>
            </a:endParaRPr>
          </a:p>
          <a:p>
            <a:pPr>
              <a:buFont typeface="ZapfDingbats" pitchFamily="82" charset="2"/>
              <a:buNone/>
            </a:pPr>
            <a:r>
              <a:rPr lang="en-US" altLang="zh-CN" sz="2400" dirty="0">
                <a:solidFill>
                  <a:srgbClr val="FF0000"/>
                </a:solidFill>
                <a:latin typeface="Courier New" pitchFamily="49" charset="0"/>
                <a:ea typeface="宋体" pitchFamily="2" charset="-122"/>
              </a:rPr>
              <a:t>505 HTTP Version Not Supported</a:t>
            </a:r>
            <a:endParaRPr lang="en-US" altLang="zh-CN" sz="2400" dirty="0">
              <a:ea typeface="宋体" pitchFamily="2" charset="-122"/>
            </a:endParaRPr>
          </a:p>
        </p:txBody>
      </p:sp>
      <p:sp>
        <p:nvSpPr>
          <p:cNvPr id="47109" name="Rectangle 5"/>
          <p:cNvSpPr>
            <a:spLocks noChangeArrowheads="1"/>
          </p:cNvSpPr>
          <p:nvPr/>
        </p:nvSpPr>
        <p:spPr bwMode="auto">
          <a:xfrm>
            <a:off x="523875" y="1323975"/>
            <a:ext cx="7686675" cy="514350"/>
          </a:xfrm>
          <a:prstGeom prst="rect">
            <a:avLst/>
          </a:prstGeom>
          <a:noFill/>
          <a:ln w="9525">
            <a:noFill/>
            <a:miter lim="800000"/>
          </a:ln>
          <a:effectLst/>
        </p:spPr>
        <p:txBody>
          <a:bodyPr/>
          <a:lstStyle/>
          <a:p>
            <a:pPr marL="342900" indent="-342900"/>
            <a:r>
              <a:rPr lang="zh-CN" altLang="en-US" dirty="0">
                <a:ea typeface="宋体" pitchFamily="2" charset="-122"/>
              </a:rPr>
              <a:t>响应消息的第一行</a:t>
            </a:r>
            <a:endParaRPr lang="en-US" altLang="zh-CN" dirty="0">
              <a:ea typeface="宋体" pitchFamily="2" charset="-122"/>
            </a:endParaRPr>
          </a:p>
          <a:p>
            <a:pPr marL="342900" indent="-342900"/>
            <a:r>
              <a:rPr lang="zh-CN" altLang="en-US" dirty="0">
                <a:ea typeface="宋体" pitchFamily="2" charset="-122"/>
              </a:rPr>
              <a:t>示例</a:t>
            </a:r>
            <a:r>
              <a:rPr lang="en-US" altLang="zh-CN" dirty="0">
                <a:ea typeface="宋体" pitchFamily="2" charset="-122"/>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3" name="灯片编号占位符 6"/>
          <p:cNvSpPr>
            <a:spLocks noGrp="1"/>
          </p:cNvSpPr>
          <p:nvPr>
            <p:ph type="sldNum" sz="quarter" idx="12"/>
          </p:nvPr>
        </p:nvSpPr>
        <p:spPr/>
        <p:txBody>
          <a:bodyPr/>
          <a:lstStyle/>
          <a:p>
            <a:fld id="{42CBC3C4-AE35-4A9A-847B-388B03C3C46D}" type="slidenum">
              <a:rPr lang="en-US" altLang="zh-CN"/>
              <a:t>34</a:t>
            </a:fld>
            <a:endParaRPr lang="en-US" altLang="zh-CN" dirty="0"/>
          </a:p>
        </p:txBody>
      </p:sp>
      <p:sp>
        <p:nvSpPr>
          <p:cNvPr id="48130" name="Rectangle 2"/>
          <p:cNvSpPr>
            <a:spLocks noGrp="1" noChangeArrowheads="1"/>
          </p:cNvSpPr>
          <p:nvPr>
            <p:ph type="title"/>
          </p:nvPr>
        </p:nvSpPr>
        <p:spPr>
          <a:xfrm>
            <a:off x="533400" y="228600"/>
            <a:ext cx="8455025" cy="1143000"/>
          </a:xfrm>
        </p:spPr>
        <p:txBody>
          <a:bodyPr/>
          <a:lstStyle/>
          <a:p>
            <a:r>
              <a:rPr lang="zh-Hans" altLang="en-US" sz="3200" dirty="0">
                <a:ea typeface="宋体" pitchFamily="2" charset="-122"/>
              </a:rPr>
              <a:t>体验一下</a:t>
            </a:r>
            <a:r>
              <a:rPr lang="en-US" altLang="zh-CN" sz="3200" dirty="0">
                <a:ea typeface="宋体" pitchFamily="2" charset="-122"/>
              </a:rPr>
              <a:t>HTTP</a:t>
            </a:r>
            <a:endParaRPr lang="en-US" altLang="zh-CN" dirty="0">
              <a:ea typeface="宋体" pitchFamily="2" charset="-122"/>
            </a:endParaRPr>
          </a:p>
        </p:txBody>
      </p:sp>
      <p:sp>
        <p:nvSpPr>
          <p:cNvPr id="8" name="TextBox 1"/>
          <p:cNvSpPr txBox="1"/>
          <p:nvPr/>
        </p:nvSpPr>
        <p:spPr>
          <a:xfrm>
            <a:off x="127000" y="1924685"/>
            <a:ext cx="5196935" cy="3009285"/>
          </a:xfrm>
          <a:prstGeom prst="rect">
            <a:avLst/>
          </a:prstGeom>
          <a:noFill/>
        </p:spPr>
        <p:txBody>
          <a:bodyPr wrap="none" lIns="0" tIns="0" rIns="0" rtlCol="0">
            <a:spAutoFit/>
          </a:bodyPr>
          <a:lstStyle/>
          <a:p>
            <a:pPr>
              <a:lnSpc>
                <a:spcPts val="3800"/>
              </a:lnSpc>
              <a:tabLst>
                <a:tab pos="406400" algn="l"/>
                <a:tab pos="33274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利用telnet登录到某个Web服务器</a:t>
            </a:r>
          </a:p>
          <a:p>
            <a:pPr>
              <a:lnSpc>
                <a:spcPts val="3300"/>
              </a:lnSpc>
              <a:tabLst>
                <a:tab pos="406400" algn="l"/>
                <a:tab pos="3327400" algn="l"/>
              </a:tabLst>
            </a:pPr>
            <a:r>
              <a:rPr lang="en-US" altLang="zh-CN" dirty="0"/>
              <a:t>	</a:t>
            </a:r>
            <a:r>
              <a:rPr lang="en-US" altLang="zh-CN" sz="2105" dirty="0">
                <a:solidFill>
                  <a:srgbClr val="009A9A"/>
                </a:solidFill>
                <a:latin typeface="Wingdings" panose="05000000000000000000" charset="0"/>
                <a:cs typeface="Wingdings" panose="05000000000000000000" charset="0"/>
              </a:rPr>
              <a:t></a:t>
            </a:r>
            <a:r>
              <a:rPr lang="en-US" altLang="zh-CN" sz="2105" dirty="0">
                <a:latin typeface="Comic Sans MS Regular" panose="030F0702030302020204" pitchFamily="66" charset="0"/>
                <a:cs typeface="Times New Roman" pitchFamily="18" charset="0"/>
              </a:rPr>
              <a:t>  </a:t>
            </a:r>
            <a:r>
              <a:rPr lang="en-US" altLang="zh-CN" sz="2105" dirty="0">
                <a:solidFill>
                  <a:srgbClr val="163794"/>
                </a:solidFill>
                <a:latin typeface="Comic Sans MS Regular" panose="030F0702030302020204" pitchFamily="66" charset="0"/>
                <a:cs typeface="Times New Roman" pitchFamily="18" charset="0"/>
              </a:rPr>
              <a:t>telnet</a:t>
            </a:r>
            <a:r>
              <a:rPr lang="en-US" altLang="zh-CN" sz="2105" dirty="0">
                <a:latin typeface="Comic Sans MS Regular" panose="030F0702030302020204" pitchFamily="66" charset="0"/>
                <a:cs typeface="Times New Roman" pitchFamily="18" charset="0"/>
              </a:rPr>
              <a:t> </a:t>
            </a:r>
            <a:r>
              <a:rPr lang="en-US" altLang="zh-CN" sz="2000" dirty="0">
                <a:hlinkClick r:id="rId2"/>
              </a:rPr>
              <a:t>http://www.hitsz.edu.cn/</a:t>
            </a:r>
            <a:r>
              <a:rPr lang="en-US" altLang="zh-CN" sz="2105" dirty="0">
                <a:latin typeface="Comic Sans MS Regular" panose="030F0702030302020204" pitchFamily="66" charset="0"/>
                <a:cs typeface="Times New Roman" pitchFamily="18" charset="0"/>
              </a:rPr>
              <a:t> </a:t>
            </a:r>
            <a:r>
              <a:rPr lang="en-US" altLang="zh-CN" sz="2105" dirty="0">
                <a:solidFill>
                  <a:srgbClr val="163794"/>
                </a:solidFill>
                <a:latin typeface="Comic Sans MS Regular" panose="030F0702030302020204" pitchFamily="66" charset="0"/>
                <a:cs typeface="Times New Roman" pitchFamily="18" charset="0"/>
              </a:rPr>
              <a:t>80</a:t>
            </a:r>
            <a:endParaRPr lang="en-US" altLang="zh-CN" dirty="0"/>
          </a:p>
          <a:p>
            <a:pPr>
              <a:lnSpc>
                <a:spcPts val="3000"/>
              </a:lnSpc>
              <a:tabLst>
                <a:tab pos="406400" algn="l"/>
                <a:tab pos="33274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输入一个HTTP请求</a:t>
            </a:r>
          </a:p>
          <a:p>
            <a:pPr>
              <a:lnSpc>
                <a:spcPts val="3300"/>
              </a:lnSpc>
              <a:tabLst>
                <a:tab pos="406400" algn="l"/>
                <a:tab pos="3327400" algn="l"/>
              </a:tabLst>
            </a:pPr>
            <a:r>
              <a:rPr lang="en-US" altLang="zh-CN" dirty="0"/>
              <a:t>	</a:t>
            </a:r>
            <a:r>
              <a:rPr lang="en-US" altLang="zh-CN" sz="2105" dirty="0">
                <a:solidFill>
                  <a:srgbClr val="009A9A"/>
                </a:solidFill>
                <a:latin typeface="Wingdings" panose="05000000000000000000" charset="0"/>
                <a:cs typeface="Wingdings" panose="05000000000000000000" charset="0"/>
              </a:rPr>
              <a:t></a:t>
            </a:r>
            <a:r>
              <a:rPr lang="en-US" altLang="zh-CN" sz="2105" dirty="0">
                <a:latin typeface="Comic Sans MS Regular" panose="030F0702030302020204" pitchFamily="66" charset="0"/>
                <a:cs typeface="Times New Roman" pitchFamily="18" charset="0"/>
              </a:rPr>
              <a:t>  </a:t>
            </a:r>
            <a:r>
              <a:rPr lang="en-US" altLang="zh-CN" sz="2105" dirty="0">
                <a:solidFill>
                  <a:srgbClr val="FF0000"/>
                </a:solidFill>
                <a:latin typeface="Comic Sans MS Regular" panose="030F0702030302020204" pitchFamily="66" charset="0"/>
                <a:cs typeface="Times New Roman" pitchFamily="18" charset="0"/>
              </a:rPr>
              <a:t>GET</a:t>
            </a:r>
            <a:r>
              <a:rPr lang="en-US" altLang="zh-CN" sz="2105" dirty="0">
                <a:latin typeface="Comic Sans MS Regular" panose="030F0702030302020204" pitchFamily="66" charset="0"/>
                <a:cs typeface="Times New Roman" pitchFamily="18" charset="0"/>
              </a:rPr>
              <a:t> </a:t>
            </a:r>
            <a:r>
              <a:rPr lang="en-US" altLang="zh-CN" sz="2105" dirty="0">
                <a:solidFill>
                  <a:srgbClr val="FF0000"/>
                </a:solidFill>
                <a:latin typeface="Comic Sans MS Regular" panose="030F0702030302020204" pitchFamily="66" charset="0"/>
                <a:cs typeface="Times New Roman" pitchFamily="18" charset="0"/>
              </a:rPr>
              <a:t>/about/profile.htm</a:t>
            </a:r>
            <a:r>
              <a:rPr lang="en-US" altLang="zh-CN" sz="2105" dirty="0">
                <a:latin typeface="Comic Sans MS Regular" panose="030F0702030302020204" pitchFamily="66" charset="0"/>
                <a:cs typeface="Times New Roman" pitchFamily="18" charset="0"/>
              </a:rPr>
              <a:t> </a:t>
            </a:r>
            <a:r>
              <a:rPr lang="en-US" altLang="zh-CN" sz="2105" dirty="0">
                <a:solidFill>
                  <a:srgbClr val="FF0000"/>
                </a:solidFill>
                <a:latin typeface="Comic Sans MS Regular" panose="030F0702030302020204" pitchFamily="66" charset="0"/>
                <a:cs typeface="Times New Roman" pitchFamily="18" charset="0"/>
              </a:rPr>
              <a:t>HTTP/1.1</a:t>
            </a:r>
          </a:p>
          <a:p>
            <a:pPr>
              <a:lnSpc>
                <a:spcPts val="3200"/>
              </a:lnSpc>
              <a:tabLst>
                <a:tab pos="406400" algn="l"/>
                <a:tab pos="3327400" algn="l"/>
              </a:tabLst>
            </a:pPr>
            <a:r>
              <a:rPr lang="en-US" altLang="zh-CN" dirty="0"/>
              <a:t>	</a:t>
            </a:r>
            <a:r>
              <a:rPr lang="en-US" altLang="zh-CN" sz="2105" dirty="0">
                <a:solidFill>
                  <a:srgbClr val="009A9A"/>
                </a:solidFill>
                <a:latin typeface="Wingdings" panose="05000000000000000000" charset="0"/>
                <a:cs typeface="Wingdings" panose="05000000000000000000" charset="0"/>
              </a:rPr>
              <a:t></a:t>
            </a:r>
            <a:r>
              <a:rPr lang="en-US" altLang="zh-CN" sz="2105" dirty="0">
                <a:latin typeface="Comic Sans MS Regular" panose="030F0702030302020204" pitchFamily="66" charset="0"/>
                <a:cs typeface="Times New Roman" pitchFamily="18" charset="0"/>
              </a:rPr>
              <a:t>  </a:t>
            </a:r>
            <a:r>
              <a:rPr lang="en-US" altLang="zh-CN" sz="2105" dirty="0">
                <a:solidFill>
                  <a:srgbClr val="FF0000"/>
                </a:solidFill>
                <a:latin typeface="Comic Sans MS Regular" panose="030F0702030302020204" pitchFamily="66" charset="0"/>
                <a:cs typeface="Times New Roman" pitchFamily="18" charset="0"/>
              </a:rPr>
              <a:t>Host:</a:t>
            </a:r>
            <a:r>
              <a:rPr lang="en-US" altLang="zh-CN" sz="2105" dirty="0">
                <a:latin typeface="Comic Sans MS Regular" panose="030F0702030302020204" pitchFamily="66" charset="0"/>
                <a:cs typeface="Times New Roman" pitchFamily="18" charset="0"/>
              </a:rPr>
              <a:t> </a:t>
            </a:r>
            <a:r>
              <a:rPr lang="en-US" altLang="zh-CN" sz="2105" dirty="0" err="1">
                <a:solidFill>
                  <a:srgbClr val="FF0000"/>
                </a:solidFill>
                <a:latin typeface="Comic Sans MS Regular" panose="030F0702030302020204" pitchFamily="66" charset="0"/>
                <a:cs typeface="Times New Roman" pitchFamily="18" charset="0"/>
              </a:rPr>
              <a:t>www.hit</a:t>
            </a:r>
            <a:r>
              <a:rPr lang="en-US" altLang="zh-Hans" sz="2105" dirty="0" err="1">
                <a:solidFill>
                  <a:srgbClr val="FF0000"/>
                </a:solidFill>
                <a:latin typeface="Comic Sans MS Regular" panose="030F0702030302020204" pitchFamily="66" charset="0"/>
                <a:cs typeface="Times New Roman" pitchFamily="18" charset="0"/>
              </a:rPr>
              <a:t>sz</a:t>
            </a:r>
            <a:r>
              <a:rPr lang="en-US" altLang="zh-CN" sz="2105" dirty="0" err="1">
                <a:solidFill>
                  <a:srgbClr val="FF0000"/>
                </a:solidFill>
                <a:latin typeface="Comic Sans MS Regular" panose="030F0702030302020204" pitchFamily="66" charset="0"/>
                <a:cs typeface="Times New Roman" pitchFamily="18" charset="0"/>
              </a:rPr>
              <a:t>.edu.cn</a:t>
            </a:r>
            <a:endParaRPr lang="en-US" altLang="zh-CN" dirty="0"/>
          </a:p>
          <a:p>
            <a:pPr>
              <a:lnSpc>
                <a:spcPts val="3600"/>
              </a:lnSpc>
              <a:tabLst>
                <a:tab pos="406400" algn="l"/>
                <a:tab pos="33274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查看HTTP服务器所返回的响应消息</a:t>
            </a:r>
          </a:p>
        </p:txBody>
      </p:sp>
      <p:pic>
        <p:nvPicPr>
          <p:cNvPr id="2" name="图片 1">
            <a:extLst>
              <a:ext uri="{FF2B5EF4-FFF2-40B4-BE49-F238E27FC236}">
                <a16:creationId xmlns:a16="http://schemas.microsoft.com/office/drawing/2014/main" id="{AA5D6797-7138-594A-A371-08445B4618D2}"/>
              </a:ext>
            </a:extLst>
          </p:cNvPr>
          <p:cNvPicPr>
            <a:picLocks noChangeAspect="1"/>
          </p:cNvPicPr>
          <p:nvPr/>
        </p:nvPicPr>
        <p:blipFill>
          <a:blip r:embed="rId3"/>
          <a:stretch>
            <a:fillRect/>
          </a:stretch>
        </p:blipFill>
        <p:spPr>
          <a:xfrm>
            <a:off x="5228216" y="2321858"/>
            <a:ext cx="3668358" cy="201250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25C7CA9A-89D4-4813-867F-1B6F5B9ADDAC}" type="slidenum">
              <a:rPr lang="en-US" altLang="zh-CN"/>
              <a:t>35</a:t>
            </a:fld>
            <a:endParaRPr lang="en-US" altLang="zh-CN" dirty="0"/>
          </a:p>
        </p:txBody>
      </p:sp>
      <p:sp>
        <p:nvSpPr>
          <p:cNvPr id="234498" name="Rectangle 2"/>
          <p:cNvSpPr>
            <a:spLocks noGrp="1" noChangeArrowheads="1"/>
          </p:cNvSpPr>
          <p:nvPr>
            <p:ph type="title"/>
          </p:nvPr>
        </p:nvSpPr>
        <p:spPr/>
        <p:txBody>
          <a:bodyPr/>
          <a:lstStyle/>
          <a:p>
            <a:r>
              <a:rPr lang="zh-CN" altLang="en-US" dirty="0">
                <a:ea typeface="宋体" pitchFamily="2" charset="-122"/>
              </a:rPr>
              <a:t>让我们看看实际的</a:t>
            </a:r>
            <a:r>
              <a:rPr lang="en-US" altLang="zh-CN" dirty="0">
                <a:ea typeface="宋体" pitchFamily="2" charset="-122"/>
              </a:rPr>
              <a:t>HTTP</a:t>
            </a:r>
          </a:p>
        </p:txBody>
      </p:sp>
      <p:sp>
        <p:nvSpPr>
          <p:cNvPr id="234499" name="Rectangle 3"/>
          <p:cNvSpPr>
            <a:spLocks noGrp="1" noChangeArrowheads="1"/>
          </p:cNvSpPr>
          <p:nvPr>
            <p:ph type="body" idx="1"/>
          </p:nvPr>
        </p:nvSpPr>
        <p:spPr/>
        <p:txBody>
          <a:bodyPr/>
          <a:lstStyle/>
          <a:p>
            <a:r>
              <a:rPr lang="en-US" altLang="zh-CN" dirty="0">
                <a:ea typeface="宋体" pitchFamily="2" charset="-122"/>
              </a:rPr>
              <a:t>telnet example</a:t>
            </a:r>
          </a:p>
          <a:p>
            <a:r>
              <a:rPr lang="en-US" altLang="zh-CN" dirty="0">
                <a:ea typeface="宋体" pitchFamily="2" charset="-122"/>
              </a:rPr>
              <a:t>Ethereal example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65300306-917E-4D8C-AC25-663ABAFBAB85}" type="slidenum">
              <a:rPr lang="en-US" altLang="zh-CN"/>
              <a:t>36</a:t>
            </a:fld>
            <a:endParaRPr lang="en-US" altLang="zh-CN" dirty="0"/>
          </a:p>
        </p:txBody>
      </p:sp>
      <p:sp>
        <p:nvSpPr>
          <p:cNvPr id="121858" name="Rectangle 2"/>
          <p:cNvSpPr>
            <a:spLocks noGrp="1" noChangeArrowheads="1"/>
          </p:cNvSpPr>
          <p:nvPr>
            <p:ph type="title"/>
          </p:nvPr>
        </p:nvSpPr>
        <p:spPr/>
        <p:txBody>
          <a:bodyPr/>
          <a:lstStyle/>
          <a:p>
            <a:r>
              <a:rPr lang="zh-CN" altLang="en-US" dirty="0">
                <a:ea typeface="宋体" pitchFamily="2" charset="-122"/>
              </a:rPr>
              <a:t>用户和服务器的交互</a:t>
            </a:r>
            <a:r>
              <a:rPr lang="en-US" altLang="zh-CN" dirty="0">
                <a:ea typeface="宋体" pitchFamily="2" charset="-122"/>
              </a:rPr>
              <a:t>: cookies</a:t>
            </a:r>
          </a:p>
        </p:txBody>
      </p:sp>
      <p:sp>
        <p:nvSpPr>
          <p:cNvPr id="121860" name="Rectangle 4"/>
          <p:cNvSpPr>
            <a:spLocks noGrp="1" noChangeArrowheads="1"/>
          </p:cNvSpPr>
          <p:nvPr>
            <p:ph type="body" sz="half" idx="2"/>
          </p:nvPr>
        </p:nvSpPr>
        <p:spPr>
          <a:xfrm>
            <a:off x="5023820" y="1371600"/>
            <a:ext cx="4011321" cy="4648200"/>
          </a:xfrm>
        </p:spPr>
        <p:txBody>
          <a:bodyPr/>
          <a:lstStyle/>
          <a:p>
            <a:pPr>
              <a:buFont typeface="ZapfDingbats" pitchFamily="82" charset="2"/>
              <a:buNone/>
            </a:pPr>
            <a:r>
              <a:rPr lang="zh-CN" altLang="en-US" sz="2400" u="sng" dirty="0">
                <a:solidFill>
                  <a:srgbClr val="FF0000"/>
                </a:solidFill>
                <a:ea typeface="宋体" pitchFamily="2" charset="-122"/>
              </a:rPr>
              <a:t>示例</a:t>
            </a:r>
            <a:r>
              <a:rPr lang="en-US" altLang="zh-CN" sz="2400" u="sng" dirty="0">
                <a:solidFill>
                  <a:srgbClr val="FF0000"/>
                </a:solidFill>
                <a:ea typeface="宋体" pitchFamily="2" charset="-122"/>
              </a:rPr>
              <a:t>:</a:t>
            </a:r>
          </a:p>
          <a:p>
            <a:pPr lvl="1">
              <a:lnSpc>
                <a:spcPct val="150000"/>
              </a:lnSpc>
            </a:pPr>
            <a:r>
              <a:rPr lang="en-US" altLang="zh-CN" sz="2000" dirty="0" err="1">
                <a:ea typeface="宋体" pitchFamily="2" charset="-122"/>
              </a:rPr>
              <a:t>Susan总是从同一台PC访问Internet</a:t>
            </a:r>
            <a:endParaRPr lang="en-US" altLang="zh-CN" sz="2000" dirty="0">
              <a:ea typeface="宋体" pitchFamily="2" charset="-122"/>
            </a:endParaRPr>
          </a:p>
          <a:p>
            <a:pPr lvl="1">
              <a:lnSpc>
                <a:spcPct val="150000"/>
              </a:lnSpc>
            </a:pPr>
            <a:r>
              <a:rPr lang="en-US" altLang="zh-CN" sz="2000" dirty="0" err="1">
                <a:ea typeface="宋体" pitchFamily="2" charset="-122"/>
              </a:rPr>
              <a:t>她第一次访问</a:t>
            </a:r>
            <a:r>
              <a:rPr lang="zh-CN" altLang="en-US" sz="2000" dirty="0">
                <a:ea typeface="宋体" pitchFamily="2" charset="-122"/>
              </a:rPr>
              <a:t>某</a:t>
            </a:r>
            <a:r>
              <a:rPr lang="en-US" altLang="zh-CN" sz="2000" dirty="0" err="1">
                <a:ea typeface="宋体" pitchFamily="2" charset="-122"/>
              </a:rPr>
              <a:t>电子商务网站</a:t>
            </a:r>
            <a:endParaRPr lang="en-US" altLang="zh-CN" sz="2000" dirty="0">
              <a:ea typeface="宋体" pitchFamily="2" charset="-122"/>
            </a:endParaRPr>
          </a:p>
          <a:p>
            <a:pPr lvl="1">
              <a:lnSpc>
                <a:spcPct val="150000"/>
              </a:lnSpc>
            </a:pPr>
            <a:r>
              <a:rPr lang="en-US" altLang="zh-CN" sz="2000" dirty="0" err="1">
                <a:ea typeface="宋体" pitchFamily="2" charset="-122"/>
              </a:rPr>
              <a:t>当初始HTTP请求到达站点时，站点将创建一个唯一ID，并在后端数据库中为该ID创建一个条目</a:t>
            </a:r>
            <a:endParaRPr lang="en-US" altLang="zh-CN" sz="2000" dirty="0">
              <a:ea typeface="宋体" pitchFamily="2" charset="-122"/>
            </a:endParaRPr>
          </a:p>
        </p:txBody>
      </p:sp>
      <p:sp>
        <p:nvSpPr>
          <p:cNvPr id="3" name="文本框 2"/>
          <p:cNvSpPr txBox="1"/>
          <p:nvPr/>
        </p:nvSpPr>
        <p:spPr>
          <a:xfrm>
            <a:off x="58419" y="1202690"/>
            <a:ext cx="5072979" cy="5123454"/>
          </a:xfrm>
          <a:prstGeom prst="rect">
            <a:avLst/>
          </a:prstGeom>
          <a:noFill/>
        </p:spPr>
        <p:txBody>
          <a:bodyPr wrap="square" rtlCol="0" anchor="t">
            <a:spAutoFit/>
          </a:bodyPr>
          <a:lstStyle/>
          <a:p>
            <a:pPr>
              <a:lnSpc>
                <a:spcPts val="3800"/>
              </a:lnSpc>
              <a:tabLst>
                <a:tab pos="406400" algn="l"/>
                <a:tab pos="647700" algn="l"/>
                <a:tab pos="33909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Cookie技术</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err="1">
                <a:solidFill>
                  <a:srgbClr val="163794"/>
                </a:solidFill>
                <a:latin typeface="Comic Sans MS Regular" panose="030F0702030302020204" pitchFamily="66" charset="0"/>
                <a:cs typeface="Times New Roman" pitchFamily="18" charset="0"/>
                <a:sym typeface="+mn-ea"/>
              </a:rPr>
              <a:t>某些网站为了辨别用户身份、进行session跟踪而储存在用户本地终端上的数据（通常经过加密</a:t>
            </a:r>
            <a:r>
              <a:rPr lang="en-US" altLang="zh-CN" dirty="0">
                <a:solidFill>
                  <a:srgbClr val="163794"/>
                </a:solidFill>
                <a:latin typeface="Comic Sans MS Regular" panose="030F0702030302020204" pitchFamily="66" charset="0"/>
                <a:cs typeface="Times New Roman" pitchFamily="18" charset="0"/>
                <a:sym typeface="+mn-ea"/>
              </a:rPr>
              <a:t>）。</a:t>
            </a:r>
            <a:endParaRPr lang="en-US" altLang="zh-CN" dirty="0"/>
          </a:p>
          <a:p>
            <a:pPr>
              <a:lnSpc>
                <a:spcPts val="24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RFC6265</a:t>
            </a:r>
            <a:endParaRPr lang="en-US" altLang="zh-CN" dirty="0"/>
          </a:p>
          <a:p>
            <a:pPr>
              <a:lnSpc>
                <a:spcPts val="3000"/>
              </a:lnSpc>
              <a:tabLst>
                <a:tab pos="406400" algn="l"/>
                <a:tab pos="647700" algn="l"/>
                <a:tab pos="33909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Cookie的组件</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HTTP</a:t>
            </a:r>
            <a:r>
              <a:rPr lang="en-US" altLang="zh-CN" dirty="0">
                <a:solidFill>
                  <a:srgbClr val="FF0000"/>
                </a:solidFill>
                <a:latin typeface="Comic Sans MS Regular" panose="030F0702030302020204" pitchFamily="66" charset="0"/>
                <a:cs typeface="MS Shell Dlg" pitchFamily="18" charset="0"/>
                <a:sym typeface="+mn-ea"/>
              </a:rPr>
              <a:t>响应消息的</a:t>
            </a:r>
            <a:r>
              <a:rPr lang="en-US" altLang="zh-CN" dirty="0">
                <a:solidFill>
                  <a:srgbClr val="FF0000"/>
                </a:solidFill>
                <a:latin typeface="Comic Sans MS Regular" panose="030F0702030302020204" pitchFamily="66" charset="0"/>
                <a:cs typeface="Times New Roman" pitchFamily="18" charset="0"/>
                <a:sym typeface="+mn-ea"/>
              </a:rPr>
              <a:t>cookie</a:t>
            </a:r>
            <a:r>
              <a:rPr lang="en-US" altLang="zh-CN" dirty="0">
                <a:solidFill>
                  <a:srgbClr val="FF0000"/>
                </a:solidFill>
                <a:latin typeface="Comic Sans MS Regular" panose="030F0702030302020204" pitchFamily="66" charset="0"/>
                <a:cs typeface="MS Shell Dlg" pitchFamily="18" charset="0"/>
                <a:sym typeface="+mn-ea"/>
              </a:rPr>
              <a:t>头部行</a:t>
            </a:r>
            <a:endParaRPr lang="en-US" altLang="zh-CN" dirty="0">
              <a:solidFill>
                <a:srgbClr val="FF0000"/>
              </a:solidFill>
              <a:latin typeface="Comic Sans MS Regular" panose="030F0702030302020204" pitchFamily="66" charset="0"/>
              <a:cs typeface="MS Shell Dlg" pitchFamily="18" charset="0"/>
            </a:endParaRPr>
          </a:p>
          <a:p>
            <a:pPr>
              <a:lnSpc>
                <a:spcPts val="32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HTTP</a:t>
            </a:r>
            <a:r>
              <a:rPr lang="en-US" altLang="zh-CN" dirty="0">
                <a:solidFill>
                  <a:srgbClr val="FF0000"/>
                </a:solidFill>
                <a:latin typeface="Comic Sans MS Regular" panose="030F0702030302020204" pitchFamily="66" charset="0"/>
                <a:cs typeface="MS Shell Dlg" pitchFamily="18" charset="0"/>
                <a:sym typeface="+mn-ea"/>
              </a:rPr>
              <a:t>请求消息的</a:t>
            </a:r>
            <a:r>
              <a:rPr lang="en-US" altLang="zh-CN" dirty="0">
                <a:solidFill>
                  <a:srgbClr val="FF0000"/>
                </a:solidFill>
                <a:latin typeface="Comic Sans MS Regular" panose="030F0702030302020204" pitchFamily="66" charset="0"/>
                <a:cs typeface="Times New Roman" pitchFamily="18" charset="0"/>
                <a:sym typeface="+mn-ea"/>
              </a:rPr>
              <a:t>cookie</a:t>
            </a:r>
            <a:r>
              <a:rPr lang="en-US" altLang="zh-CN" dirty="0">
                <a:solidFill>
                  <a:srgbClr val="FF0000"/>
                </a:solidFill>
                <a:latin typeface="Comic Sans MS Regular" panose="030F0702030302020204" pitchFamily="66" charset="0"/>
                <a:cs typeface="MS Shell Dlg" pitchFamily="18" charset="0"/>
                <a:sym typeface="+mn-ea"/>
              </a:rPr>
              <a:t>头部行</a:t>
            </a:r>
            <a:endParaRPr lang="en-US" altLang="zh-CN" dirty="0">
              <a:solidFill>
                <a:srgbClr val="FF0000"/>
              </a:solidFill>
              <a:latin typeface="Comic Sans MS Regular" panose="030F0702030302020204" pitchFamily="66" charset="0"/>
              <a:cs typeface="MS Shell Dlg" pitchFamily="18" charset="0"/>
            </a:endParaRPr>
          </a:p>
          <a:p>
            <a:pPr>
              <a:lnSpc>
                <a:spcPts val="32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保存在客户端主机上的</a:t>
            </a:r>
            <a:r>
              <a:rPr lang="en-US" altLang="zh-CN" dirty="0">
                <a:solidFill>
                  <a:srgbClr val="FF0000"/>
                </a:solidFill>
                <a:latin typeface="Comic Sans MS Regular" panose="030F0702030302020204" pitchFamily="66" charset="0"/>
                <a:cs typeface="Times New Roman" pitchFamily="18" charset="0"/>
                <a:sym typeface="+mn-ea"/>
              </a:rPr>
              <a:t>cookie</a:t>
            </a:r>
            <a:r>
              <a:rPr lang="en-US" altLang="zh-CN" dirty="0">
                <a:solidFill>
                  <a:srgbClr val="FF0000"/>
                </a:solidFill>
                <a:latin typeface="Comic Sans MS Regular" panose="030F0702030302020204" pitchFamily="66" charset="0"/>
                <a:cs typeface="MS Shell Dlg" pitchFamily="18" charset="0"/>
                <a:sym typeface="+mn-ea"/>
              </a:rPr>
              <a:t>文件，由浏览器管理</a:t>
            </a:r>
            <a:endParaRPr lang="en-US" altLang="zh-CN" dirty="0">
              <a:solidFill>
                <a:srgbClr val="FF0000"/>
              </a:solidFill>
              <a:latin typeface="Comic Sans MS Regular" panose="030F0702030302020204" pitchFamily="66" charset="0"/>
              <a:cs typeface="MS Shell Dlg" pitchFamily="18" charset="0"/>
            </a:endParaRPr>
          </a:p>
          <a:p>
            <a:pPr>
              <a:lnSpc>
                <a:spcPts val="3200"/>
              </a:lnSpc>
              <a:tabLst>
                <a:tab pos="406400" algn="l"/>
                <a:tab pos="647700" algn="l"/>
                <a:tab pos="33909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Web</a:t>
            </a:r>
            <a:r>
              <a:rPr lang="en-US" altLang="zh-CN" dirty="0">
                <a:solidFill>
                  <a:srgbClr val="FF0000"/>
                </a:solidFill>
                <a:latin typeface="Comic Sans MS Regular" panose="030F0702030302020204" pitchFamily="66" charset="0"/>
                <a:cs typeface="MS Shell Dlg" pitchFamily="18" charset="0"/>
                <a:sym typeface="+mn-ea"/>
              </a:rPr>
              <a:t>服务器端的后台数据库</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8" name="灯片编号占位符 6"/>
          <p:cNvSpPr>
            <a:spLocks noGrp="1"/>
          </p:cNvSpPr>
          <p:nvPr>
            <p:ph type="sldNum" sz="quarter" idx="12"/>
          </p:nvPr>
        </p:nvSpPr>
        <p:spPr/>
        <p:txBody>
          <a:bodyPr/>
          <a:lstStyle/>
          <a:p>
            <a:fld id="{EE4A2704-E7B6-4BCB-8EF0-E93467495808}" type="slidenum">
              <a:rPr lang="en-US" altLang="zh-CN"/>
              <a:t>37</a:t>
            </a:fld>
            <a:endParaRPr lang="en-US" altLang="zh-CN" dirty="0"/>
          </a:p>
        </p:txBody>
      </p:sp>
      <p:sp>
        <p:nvSpPr>
          <p:cNvPr id="50178" name="Rectangle 2"/>
          <p:cNvSpPr>
            <a:spLocks noGrp="1" noChangeArrowheads="1"/>
          </p:cNvSpPr>
          <p:nvPr>
            <p:ph type="title"/>
          </p:nvPr>
        </p:nvSpPr>
        <p:spPr/>
        <p:txBody>
          <a:bodyPr/>
          <a:lstStyle/>
          <a:p>
            <a:r>
              <a:rPr lang="en-US" altLang="zh-CN" sz="3200" dirty="0">
                <a:ea typeface="宋体" pitchFamily="2" charset="-122"/>
              </a:rPr>
              <a:t>Cookies</a:t>
            </a:r>
            <a:r>
              <a:rPr lang="zh-CN" altLang="en-US" sz="3200" dirty="0">
                <a:ea typeface="宋体" pitchFamily="2" charset="-122"/>
              </a:rPr>
              <a:t>的原理</a:t>
            </a:r>
          </a:p>
        </p:txBody>
      </p:sp>
      <p:grpSp>
        <p:nvGrpSpPr>
          <p:cNvPr id="50209" name="Group 33"/>
          <p:cNvGrpSpPr/>
          <p:nvPr/>
        </p:nvGrpSpPr>
        <p:grpSpPr bwMode="auto">
          <a:xfrm>
            <a:off x="2166938" y="1423988"/>
            <a:ext cx="4972050" cy="4618037"/>
            <a:chOff x="2442" y="874"/>
            <a:chExt cx="3132" cy="2909"/>
          </a:xfrm>
        </p:grpSpPr>
        <p:sp>
          <p:nvSpPr>
            <p:cNvPr id="50180" name="Line 4"/>
            <p:cNvSpPr>
              <a:spLocks noChangeShapeType="1"/>
            </p:cNvSpPr>
            <p:nvPr/>
          </p:nvSpPr>
          <p:spPr bwMode="auto">
            <a:xfrm>
              <a:off x="2688" y="1242"/>
              <a:ext cx="2082" cy="240"/>
            </a:xfrm>
            <a:prstGeom prst="line">
              <a:avLst/>
            </a:prstGeom>
            <a:noFill/>
            <a:ln w="19050">
              <a:solidFill>
                <a:schemeClr val="tx1"/>
              </a:solidFill>
              <a:round/>
              <a:tailEnd type="triangle" w="med" len="med"/>
            </a:ln>
            <a:effectLst/>
          </p:spPr>
          <p:txBody>
            <a:bodyPr wrap="none" anchor="ctr"/>
            <a:lstStyle/>
            <a:p>
              <a:endParaRPr lang="zh-CN" altLang="en-US"/>
            </a:p>
          </p:txBody>
        </p:sp>
        <p:sp>
          <p:nvSpPr>
            <p:cNvPr id="50181" name="Text Box 5"/>
            <p:cNvSpPr txBox="1">
              <a:spLocks noChangeArrowheads="1"/>
            </p:cNvSpPr>
            <p:nvPr/>
          </p:nvSpPr>
          <p:spPr bwMode="auto">
            <a:xfrm>
              <a:off x="2442" y="874"/>
              <a:ext cx="618"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u="sng" dirty="0">
                  <a:ea typeface="宋体" pitchFamily="2" charset="-122"/>
                </a:rPr>
                <a:t>client</a:t>
              </a:r>
              <a:endParaRPr lang="en-US" altLang="zh-CN" dirty="0">
                <a:latin typeface="Comic Sans MS Regular" panose="030F0702030302020204" pitchFamily="66" charset="0"/>
                <a:ea typeface="宋体" pitchFamily="2" charset="-122"/>
              </a:endParaRPr>
            </a:p>
          </p:txBody>
        </p:sp>
        <p:sp>
          <p:nvSpPr>
            <p:cNvPr id="50182" name="Text Box 6"/>
            <p:cNvSpPr txBox="1">
              <a:spLocks noChangeArrowheads="1"/>
            </p:cNvSpPr>
            <p:nvPr/>
          </p:nvSpPr>
          <p:spPr bwMode="auto">
            <a:xfrm>
              <a:off x="4612" y="887"/>
              <a:ext cx="696"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u="sng"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0183" name="Rectangle 7"/>
            <p:cNvSpPr>
              <a:spLocks noChangeArrowheads="1"/>
            </p:cNvSpPr>
            <p:nvPr/>
          </p:nvSpPr>
          <p:spPr bwMode="auto">
            <a:xfrm>
              <a:off x="2838" y="1242"/>
              <a:ext cx="1692" cy="198"/>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50184" name="Text Box 8"/>
            <p:cNvSpPr txBox="1">
              <a:spLocks noChangeArrowheads="1"/>
            </p:cNvSpPr>
            <p:nvPr/>
          </p:nvSpPr>
          <p:spPr bwMode="auto">
            <a:xfrm>
              <a:off x="2842" y="1232"/>
              <a:ext cx="1689" cy="237"/>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request </a:t>
              </a:r>
              <a:r>
                <a:rPr lang="en-US" altLang="zh-CN" sz="1800" dirty="0" err="1">
                  <a:ea typeface="宋体" pitchFamily="2" charset="-122"/>
                </a:rPr>
                <a:t>msg</a:t>
              </a:r>
              <a:endParaRPr lang="en-US" altLang="zh-CN" dirty="0">
                <a:latin typeface="Comic Sans MS Regular" panose="030F0702030302020204" pitchFamily="66" charset="0"/>
                <a:ea typeface="宋体" pitchFamily="2" charset="-122"/>
              </a:endParaRPr>
            </a:p>
          </p:txBody>
        </p:sp>
        <p:sp>
          <p:nvSpPr>
            <p:cNvPr id="50185" name="Line 9"/>
            <p:cNvSpPr>
              <a:spLocks noChangeShapeType="1"/>
            </p:cNvSpPr>
            <p:nvPr/>
          </p:nvSpPr>
          <p:spPr bwMode="auto">
            <a:xfrm flipH="1">
              <a:off x="2706" y="1524"/>
              <a:ext cx="2082" cy="240"/>
            </a:xfrm>
            <a:prstGeom prst="line">
              <a:avLst/>
            </a:prstGeom>
            <a:noFill/>
            <a:ln w="19050">
              <a:solidFill>
                <a:schemeClr val="tx1"/>
              </a:solidFill>
              <a:round/>
              <a:tailEnd type="triangle" w="med" len="med"/>
            </a:ln>
            <a:effectLst/>
          </p:spPr>
          <p:txBody>
            <a:bodyPr wrap="none" anchor="ctr"/>
            <a:lstStyle/>
            <a:p>
              <a:endParaRPr lang="zh-CN" altLang="en-US"/>
            </a:p>
          </p:txBody>
        </p:sp>
        <p:sp>
          <p:nvSpPr>
            <p:cNvPr id="50186" name="Rectangle 10"/>
            <p:cNvSpPr>
              <a:spLocks noChangeArrowheads="1"/>
            </p:cNvSpPr>
            <p:nvPr/>
          </p:nvSpPr>
          <p:spPr bwMode="auto">
            <a:xfrm>
              <a:off x="2916" y="1507"/>
              <a:ext cx="1578" cy="351"/>
            </a:xfrm>
            <a:prstGeom prst="rect">
              <a:avLst/>
            </a:prstGeom>
            <a:solidFill>
              <a:schemeClr val="accent1"/>
            </a:solidFill>
            <a:ln w="9525">
              <a:solidFill>
                <a:schemeClr val="tx1"/>
              </a:solidFill>
              <a:miter lim="800000"/>
            </a:ln>
            <a:effectLst/>
          </p:spPr>
          <p:txBody>
            <a:bodyPr wrap="none" anchor="ctr"/>
            <a:lstStyle/>
            <a:p>
              <a:endParaRPr lang="zh-CN" altLang="en-US"/>
            </a:p>
          </p:txBody>
        </p:sp>
        <p:sp>
          <p:nvSpPr>
            <p:cNvPr id="50187" name="Text Box 11"/>
            <p:cNvSpPr txBox="1">
              <a:spLocks noChangeArrowheads="1"/>
            </p:cNvSpPr>
            <p:nvPr/>
          </p:nvSpPr>
          <p:spPr bwMode="auto">
            <a:xfrm>
              <a:off x="2866" y="1484"/>
              <a:ext cx="1665" cy="429"/>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response +</a:t>
              </a:r>
            </a:p>
            <a:p>
              <a:pPr algn="ctr">
                <a:spcBef>
                  <a:spcPct val="0"/>
                </a:spcBef>
                <a:buClrTx/>
                <a:buSzTx/>
                <a:buFontTx/>
                <a:buNone/>
              </a:pPr>
              <a:r>
                <a:rPr lang="en-US" altLang="zh-CN" sz="2000" dirty="0">
                  <a:latin typeface="Courier New" pitchFamily="49" charset="0"/>
                  <a:ea typeface="宋体" pitchFamily="2" charset="-122"/>
                </a:rPr>
                <a:t>Set-cookie: 1678 </a:t>
              </a:r>
            </a:p>
          </p:txBody>
        </p:sp>
        <p:sp>
          <p:nvSpPr>
            <p:cNvPr id="50188" name="Line 12"/>
            <p:cNvSpPr>
              <a:spLocks noChangeShapeType="1"/>
            </p:cNvSpPr>
            <p:nvPr/>
          </p:nvSpPr>
          <p:spPr bwMode="auto">
            <a:xfrm>
              <a:off x="2694" y="2244"/>
              <a:ext cx="2082" cy="240"/>
            </a:xfrm>
            <a:prstGeom prst="line">
              <a:avLst/>
            </a:prstGeom>
            <a:noFill/>
            <a:ln w="19050">
              <a:solidFill>
                <a:schemeClr val="tx1"/>
              </a:solidFill>
              <a:round/>
              <a:tailEnd type="triangle" w="med" len="med"/>
            </a:ln>
            <a:effectLst/>
          </p:spPr>
          <p:txBody>
            <a:bodyPr wrap="none" anchor="ctr"/>
            <a:lstStyle/>
            <a:p>
              <a:endParaRPr lang="zh-CN" altLang="en-US"/>
            </a:p>
          </p:txBody>
        </p:sp>
        <p:grpSp>
          <p:nvGrpSpPr>
            <p:cNvPr id="50189" name="Group 13"/>
            <p:cNvGrpSpPr/>
            <p:nvPr/>
          </p:nvGrpSpPr>
          <p:grpSpPr bwMode="auto">
            <a:xfrm>
              <a:off x="2860" y="2120"/>
              <a:ext cx="1689" cy="429"/>
              <a:chOff x="3124" y="2762"/>
              <a:chExt cx="1689" cy="429"/>
            </a:xfrm>
          </p:grpSpPr>
          <p:sp>
            <p:nvSpPr>
              <p:cNvPr id="50190"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50191" name="Text Box 15"/>
              <p:cNvSpPr txBox="1">
                <a:spLocks noChangeArrowheads="1"/>
              </p:cNvSpPr>
              <p:nvPr/>
            </p:nvSpPr>
            <p:spPr bwMode="auto">
              <a:xfrm>
                <a:off x="3124" y="2762"/>
                <a:ext cx="1689" cy="429"/>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request </a:t>
                </a:r>
                <a:r>
                  <a:rPr lang="en-US" altLang="zh-CN" sz="1800" dirty="0" err="1">
                    <a:ea typeface="宋体" pitchFamily="2" charset="-122"/>
                  </a:rPr>
                  <a:t>msg</a:t>
                </a:r>
                <a:endParaRPr lang="en-US" altLang="zh-CN" sz="1800" dirty="0">
                  <a:ea typeface="宋体" pitchFamily="2" charset="-122"/>
                </a:endParaRPr>
              </a:p>
              <a:p>
                <a:pPr algn="ctr">
                  <a:spcBef>
                    <a:spcPct val="0"/>
                  </a:spcBef>
                  <a:buClrTx/>
                  <a:buSzTx/>
                  <a:buFontTx/>
                  <a:buNone/>
                </a:pPr>
                <a:r>
                  <a:rPr lang="en-US" altLang="zh-CN" sz="2000" dirty="0">
                    <a:latin typeface="Courier New" pitchFamily="49" charset="0"/>
                    <a:ea typeface="宋体" pitchFamily="2" charset="-122"/>
                  </a:rPr>
                  <a:t>cookie: 1678</a:t>
                </a:r>
              </a:p>
            </p:txBody>
          </p:sp>
        </p:grpSp>
        <p:sp>
          <p:nvSpPr>
            <p:cNvPr id="50192" name="Line 16"/>
            <p:cNvSpPr>
              <a:spLocks noChangeShapeType="1"/>
            </p:cNvSpPr>
            <p:nvPr/>
          </p:nvSpPr>
          <p:spPr bwMode="auto">
            <a:xfrm flipH="1">
              <a:off x="2688" y="2550"/>
              <a:ext cx="2082" cy="240"/>
            </a:xfrm>
            <a:prstGeom prst="line">
              <a:avLst/>
            </a:prstGeom>
            <a:noFill/>
            <a:ln w="19050">
              <a:solidFill>
                <a:schemeClr val="tx1"/>
              </a:solidFill>
              <a:round/>
              <a:tailEnd type="triangle" w="med" len="med"/>
            </a:ln>
            <a:effectLst/>
          </p:spPr>
          <p:txBody>
            <a:bodyPr wrap="none" anchor="ctr"/>
            <a:lstStyle/>
            <a:p>
              <a:endParaRPr lang="zh-CN" altLang="en-US"/>
            </a:p>
          </p:txBody>
        </p:sp>
        <p:grpSp>
          <p:nvGrpSpPr>
            <p:cNvPr id="50193" name="Group 17"/>
            <p:cNvGrpSpPr/>
            <p:nvPr/>
          </p:nvGrpSpPr>
          <p:grpSpPr bwMode="auto">
            <a:xfrm>
              <a:off x="2824" y="2570"/>
              <a:ext cx="1743" cy="237"/>
              <a:chOff x="3268" y="2846"/>
              <a:chExt cx="1743" cy="237"/>
            </a:xfrm>
          </p:grpSpPr>
          <p:sp>
            <p:nvSpPr>
              <p:cNvPr id="50194"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50195" name="Text Box 19"/>
              <p:cNvSpPr txBox="1">
                <a:spLocks noChangeArrowheads="1"/>
              </p:cNvSpPr>
              <p:nvPr/>
            </p:nvSpPr>
            <p:spPr bwMode="auto">
              <a:xfrm>
                <a:off x="3268" y="2846"/>
                <a:ext cx="1743" cy="237"/>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response </a:t>
                </a:r>
                <a:r>
                  <a:rPr lang="en-US" altLang="zh-CN" sz="1800" dirty="0" err="1">
                    <a:ea typeface="宋体" pitchFamily="2" charset="-122"/>
                  </a:rPr>
                  <a:t>msg</a:t>
                </a:r>
                <a:endParaRPr lang="en-US" altLang="zh-CN" dirty="0">
                  <a:latin typeface="Comic Sans MS Regular" panose="030F0702030302020204" pitchFamily="66" charset="0"/>
                  <a:ea typeface="宋体" pitchFamily="2" charset="-122"/>
                </a:endParaRPr>
              </a:p>
            </p:txBody>
          </p:sp>
        </p:grpSp>
        <p:sp>
          <p:nvSpPr>
            <p:cNvPr id="50196" name="Line 20"/>
            <p:cNvSpPr>
              <a:spLocks noChangeShapeType="1"/>
            </p:cNvSpPr>
            <p:nvPr/>
          </p:nvSpPr>
          <p:spPr bwMode="auto">
            <a:xfrm>
              <a:off x="2676" y="3180"/>
              <a:ext cx="2082" cy="240"/>
            </a:xfrm>
            <a:prstGeom prst="line">
              <a:avLst/>
            </a:prstGeom>
            <a:noFill/>
            <a:ln w="19050">
              <a:solidFill>
                <a:schemeClr val="tx1"/>
              </a:solidFill>
              <a:round/>
              <a:tailEnd type="triangle" w="med" len="med"/>
            </a:ln>
            <a:effectLst/>
          </p:spPr>
          <p:txBody>
            <a:bodyPr wrap="none" anchor="ctr"/>
            <a:lstStyle/>
            <a:p>
              <a:endParaRPr lang="zh-CN" altLang="en-US"/>
            </a:p>
          </p:txBody>
        </p:sp>
        <p:grpSp>
          <p:nvGrpSpPr>
            <p:cNvPr id="50197" name="Group 21"/>
            <p:cNvGrpSpPr/>
            <p:nvPr/>
          </p:nvGrpSpPr>
          <p:grpSpPr bwMode="auto">
            <a:xfrm>
              <a:off x="2848" y="3068"/>
              <a:ext cx="1689" cy="429"/>
              <a:chOff x="3124" y="2762"/>
              <a:chExt cx="1689" cy="429"/>
            </a:xfrm>
          </p:grpSpPr>
          <p:sp>
            <p:nvSpPr>
              <p:cNvPr id="50198"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50199" name="Text Box 23"/>
              <p:cNvSpPr txBox="1">
                <a:spLocks noChangeArrowheads="1"/>
              </p:cNvSpPr>
              <p:nvPr/>
            </p:nvSpPr>
            <p:spPr bwMode="auto">
              <a:xfrm>
                <a:off x="3124" y="2762"/>
                <a:ext cx="1689" cy="429"/>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request </a:t>
                </a:r>
                <a:r>
                  <a:rPr lang="en-US" altLang="zh-CN" sz="1800" dirty="0" err="1">
                    <a:ea typeface="宋体" pitchFamily="2" charset="-122"/>
                  </a:rPr>
                  <a:t>msg</a:t>
                </a:r>
                <a:endParaRPr lang="en-US" altLang="zh-CN" sz="1800" dirty="0">
                  <a:ea typeface="宋体" pitchFamily="2" charset="-122"/>
                </a:endParaRPr>
              </a:p>
              <a:p>
                <a:pPr algn="ctr">
                  <a:spcBef>
                    <a:spcPct val="0"/>
                  </a:spcBef>
                  <a:buClrTx/>
                  <a:buSzTx/>
                  <a:buFontTx/>
                  <a:buNone/>
                </a:pPr>
                <a:r>
                  <a:rPr lang="en-US" altLang="zh-CN" sz="2000" dirty="0">
                    <a:latin typeface="Courier New" pitchFamily="49" charset="0"/>
                    <a:ea typeface="宋体" pitchFamily="2" charset="-122"/>
                  </a:rPr>
                  <a:t>cookie: 1678</a:t>
                </a:r>
              </a:p>
            </p:txBody>
          </p:sp>
        </p:grpSp>
        <p:sp>
          <p:nvSpPr>
            <p:cNvPr id="50200" name="Line 24"/>
            <p:cNvSpPr>
              <a:spLocks noChangeShapeType="1"/>
            </p:cNvSpPr>
            <p:nvPr/>
          </p:nvSpPr>
          <p:spPr bwMode="auto">
            <a:xfrm flipH="1">
              <a:off x="2694" y="3492"/>
              <a:ext cx="2082" cy="240"/>
            </a:xfrm>
            <a:prstGeom prst="line">
              <a:avLst/>
            </a:prstGeom>
            <a:noFill/>
            <a:ln w="19050">
              <a:solidFill>
                <a:schemeClr val="tx1"/>
              </a:solidFill>
              <a:round/>
              <a:tailEnd type="triangle" w="med" len="med"/>
            </a:ln>
            <a:effectLst/>
          </p:spPr>
          <p:txBody>
            <a:bodyPr wrap="none" anchor="ctr"/>
            <a:lstStyle/>
            <a:p>
              <a:endParaRPr lang="zh-CN" altLang="en-US"/>
            </a:p>
          </p:txBody>
        </p:sp>
        <p:grpSp>
          <p:nvGrpSpPr>
            <p:cNvPr id="50201" name="Group 25"/>
            <p:cNvGrpSpPr/>
            <p:nvPr/>
          </p:nvGrpSpPr>
          <p:grpSpPr bwMode="auto">
            <a:xfrm>
              <a:off x="2830" y="3512"/>
              <a:ext cx="1743" cy="237"/>
              <a:chOff x="3268" y="2846"/>
              <a:chExt cx="1743" cy="237"/>
            </a:xfrm>
          </p:grpSpPr>
          <p:sp>
            <p:nvSpPr>
              <p:cNvPr id="50202"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50203" name="Text Box 27"/>
              <p:cNvSpPr txBox="1">
                <a:spLocks noChangeArrowheads="1"/>
              </p:cNvSpPr>
              <p:nvPr/>
            </p:nvSpPr>
            <p:spPr bwMode="auto">
              <a:xfrm>
                <a:off x="3268" y="2846"/>
                <a:ext cx="1743" cy="237"/>
              </a:xfrm>
              <a:prstGeom prst="rect">
                <a:avLst/>
              </a:prstGeom>
              <a:solidFill>
                <a:schemeClr val="bg1"/>
              </a:solidFill>
              <a:ln w="9525">
                <a:solidFill>
                  <a:schemeClr val="tx1"/>
                </a:solidFill>
                <a:miter lim="800000"/>
              </a:ln>
              <a:effectLst/>
            </p:spPr>
            <p:txBody>
              <a:bodyPr>
                <a:spAutoFit/>
              </a:bodyPr>
              <a:lstStyle/>
              <a:p>
                <a:pPr algn="ctr">
                  <a:spcBef>
                    <a:spcPct val="0"/>
                  </a:spcBef>
                  <a:buClrTx/>
                  <a:buSzTx/>
                  <a:buFontTx/>
                  <a:buNone/>
                </a:pPr>
                <a:r>
                  <a:rPr lang="en-US" altLang="zh-CN" sz="1800" dirty="0">
                    <a:ea typeface="宋体" pitchFamily="2" charset="-122"/>
                  </a:rPr>
                  <a:t>usual http response </a:t>
                </a:r>
                <a:r>
                  <a:rPr lang="en-US" altLang="zh-CN" sz="1800" dirty="0" err="1">
                    <a:ea typeface="宋体" pitchFamily="2" charset="-122"/>
                  </a:rPr>
                  <a:t>msg</a:t>
                </a:r>
                <a:endParaRPr lang="en-US" altLang="zh-CN" dirty="0">
                  <a:latin typeface="Comic Sans MS Regular" panose="030F0702030302020204" pitchFamily="66" charset="0"/>
                  <a:ea typeface="宋体" pitchFamily="2" charset="-122"/>
                </a:endParaRPr>
              </a:p>
            </p:txBody>
          </p:sp>
        </p:grpSp>
        <p:sp>
          <p:nvSpPr>
            <p:cNvPr id="50204" name="Text Box 28"/>
            <p:cNvSpPr txBox="1">
              <a:spLocks noChangeArrowheads="1"/>
            </p:cNvSpPr>
            <p:nvPr/>
          </p:nvSpPr>
          <p:spPr bwMode="auto">
            <a:xfrm>
              <a:off x="4803" y="2219"/>
              <a:ext cx="703" cy="634"/>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cookie-</a:t>
              </a:r>
            </a:p>
            <a:p>
              <a:pPr algn="ctr">
                <a:spcBef>
                  <a:spcPct val="0"/>
                </a:spcBef>
                <a:buClrTx/>
                <a:buSzTx/>
                <a:buFontTx/>
                <a:buNone/>
              </a:pPr>
              <a:r>
                <a:rPr lang="en-US" altLang="zh-CN" sz="2000" dirty="0">
                  <a:solidFill>
                    <a:schemeClr val="accent2"/>
                  </a:solidFill>
                  <a:ea typeface="宋体" pitchFamily="2" charset="-122"/>
                </a:rPr>
                <a:t>specific</a:t>
              </a:r>
            </a:p>
            <a:p>
              <a:pPr algn="ctr">
                <a:spcBef>
                  <a:spcPct val="0"/>
                </a:spcBef>
                <a:buClrTx/>
                <a:buSzTx/>
                <a:buFontTx/>
                <a:buNone/>
              </a:pPr>
              <a:r>
                <a:rPr lang="en-US" altLang="zh-CN" sz="2000" dirty="0">
                  <a:solidFill>
                    <a:schemeClr val="accent2"/>
                  </a:solidFill>
                  <a:ea typeface="宋体" pitchFamily="2" charset="-122"/>
                </a:rPr>
                <a:t>action</a:t>
              </a:r>
              <a:endParaRPr lang="en-US" altLang="zh-CN" dirty="0">
                <a:latin typeface="Comic Sans MS Regular" panose="030F0702030302020204" pitchFamily="66" charset="0"/>
                <a:ea typeface="宋体" pitchFamily="2" charset="-122"/>
              </a:endParaRPr>
            </a:p>
          </p:txBody>
        </p:sp>
        <p:sp>
          <p:nvSpPr>
            <p:cNvPr id="50205" name="Text Box 29"/>
            <p:cNvSpPr txBox="1">
              <a:spLocks noChangeArrowheads="1"/>
            </p:cNvSpPr>
            <p:nvPr/>
          </p:nvSpPr>
          <p:spPr bwMode="auto">
            <a:xfrm>
              <a:off x="4796" y="3149"/>
              <a:ext cx="778" cy="634"/>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cookie-</a:t>
              </a:r>
            </a:p>
            <a:p>
              <a:pPr algn="ctr">
                <a:spcBef>
                  <a:spcPct val="0"/>
                </a:spcBef>
                <a:buClrTx/>
                <a:buSzTx/>
                <a:buFontTx/>
                <a:buNone/>
              </a:pPr>
              <a:r>
                <a:rPr lang="en-US" altLang="zh-CN" sz="2000" dirty="0" err="1">
                  <a:solidFill>
                    <a:schemeClr val="accent2"/>
                  </a:solidFill>
                  <a:ea typeface="宋体" pitchFamily="2" charset="-122"/>
                </a:rPr>
                <a:t>spectific</a:t>
              </a:r>
              <a:endParaRPr lang="en-US" altLang="zh-CN" sz="2000" dirty="0">
                <a:solidFill>
                  <a:schemeClr val="accent2"/>
                </a:solidFill>
                <a:ea typeface="宋体" pitchFamily="2" charset="-122"/>
              </a:endParaRPr>
            </a:p>
            <a:p>
              <a:pPr algn="ctr">
                <a:spcBef>
                  <a:spcPct val="0"/>
                </a:spcBef>
                <a:buClrTx/>
                <a:buSzTx/>
                <a:buFontTx/>
                <a:buNone/>
              </a:pPr>
              <a:r>
                <a:rPr lang="en-US" altLang="zh-CN" sz="2000" dirty="0">
                  <a:solidFill>
                    <a:schemeClr val="accent2"/>
                  </a:solidFill>
                  <a:ea typeface="宋体" pitchFamily="2" charset="-122"/>
                </a:rPr>
                <a:t>action</a:t>
              </a:r>
              <a:endParaRPr lang="en-US" altLang="zh-CN" dirty="0">
                <a:latin typeface="Comic Sans MS Regular" panose="030F0702030302020204" pitchFamily="66" charset="0"/>
                <a:ea typeface="宋体" pitchFamily="2" charset="-122"/>
              </a:endParaRPr>
            </a:p>
          </p:txBody>
        </p:sp>
      </p:grpSp>
      <p:sp>
        <p:nvSpPr>
          <p:cNvPr id="50207" name="Text Box 31"/>
          <p:cNvSpPr txBox="1">
            <a:spLocks noChangeArrowheads="1"/>
          </p:cNvSpPr>
          <p:nvPr/>
        </p:nvSpPr>
        <p:spPr bwMode="auto">
          <a:xfrm>
            <a:off x="5611813" y="2063750"/>
            <a:ext cx="1819275" cy="10064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chemeClr val="accent2"/>
                </a:solidFill>
                <a:ea typeface="宋体" pitchFamily="2" charset="-122"/>
              </a:rPr>
              <a:t>server</a:t>
            </a:r>
          </a:p>
          <a:p>
            <a:pPr algn="ctr">
              <a:spcBef>
                <a:spcPct val="0"/>
              </a:spcBef>
              <a:buClrTx/>
              <a:buSzTx/>
              <a:buFontTx/>
              <a:buNone/>
            </a:pPr>
            <a:r>
              <a:rPr lang="en-US" altLang="zh-CN" sz="2000" dirty="0">
                <a:solidFill>
                  <a:schemeClr val="accent2"/>
                </a:solidFill>
                <a:ea typeface="宋体" pitchFamily="2" charset="-122"/>
              </a:rPr>
              <a:t>creates ID</a:t>
            </a:r>
          </a:p>
          <a:p>
            <a:pPr algn="ctr">
              <a:spcBef>
                <a:spcPct val="0"/>
              </a:spcBef>
              <a:buClrTx/>
              <a:buSzTx/>
              <a:buFontTx/>
              <a:buNone/>
            </a:pPr>
            <a:r>
              <a:rPr lang="en-US" altLang="zh-CN" sz="2000" dirty="0">
                <a:solidFill>
                  <a:schemeClr val="accent2"/>
                </a:solidFill>
                <a:ea typeface="宋体" pitchFamily="2" charset="-122"/>
              </a:rPr>
              <a:t>1678 for user</a:t>
            </a:r>
            <a:endParaRPr lang="en-US" altLang="zh-CN" sz="2000" dirty="0">
              <a:ea typeface="宋体" pitchFamily="2" charset="-122"/>
            </a:endParaRPr>
          </a:p>
        </p:txBody>
      </p:sp>
      <p:grpSp>
        <p:nvGrpSpPr>
          <p:cNvPr id="50215" name="Group 39"/>
          <p:cNvGrpSpPr/>
          <p:nvPr/>
        </p:nvGrpSpPr>
        <p:grpSpPr bwMode="auto">
          <a:xfrm>
            <a:off x="8388350" y="3319463"/>
            <a:ext cx="293688" cy="395287"/>
            <a:chOff x="5115" y="1292"/>
            <a:chExt cx="185" cy="249"/>
          </a:xfrm>
        </p:grpSpPr>
        <p:sp>
          <p:nvSpPr>
            <p:cNvPr id="50210" name="Oval 34"/>
            <p:cNvSpPr>
              <a:spLocks noChangeArrowheads="1"/>
            </p:cNvSpPr>
            <p:nvPr/>
          </p:nvSpPr>
          <p:spPr bwMode="auto">
            <a:xfrm>
              <a:off x="5115" y="1292"/>
              <a:ext cx="177" cy="69"/>
            </a:xfrm>
            <a:prstGeom prst="ellipse">
              <a:avLst/>
            </a:prstGeom>
            <a:solidFill>
              <a:schemeClr val="accent1"/>
            </a:solidFill>
            <a:ln w="9525">
              <a:solidFill>
                <a:schemeClr val="tx1"/>
              </a:solidFill>
              <a:round/>
            </a:ln>
            <a:effectLst/>
          </p:spPr>
          <p:txBody>
            <a:bodyPr wrap="none" anchor="ctr"/>
            <a:lstStyle/>
            <a:p>
              <a:endParaRPr lang="zh-CN" altLang="en-US"/>
            </a:p>
          </p:txBody>
        </p:sp>
        <p:sp>
          <p:nvSpPr>
            <p:cNvPr id="50211" name="Oval 35"/>
            <p:cNvSpPr>
              <a:spLocks noChangeArrowheads="1"/>
            </p:cNvSpPr>
            <p:nvPr/>
          </p:nvSpPr>
          <p:spPr bwMode="auto">
            <a:xfrm>
              <a:off x="5119" y="1472"/>
              <a:ext cx="177" cy="69"/>
            </a:xfrm>
            <a:prstGeom prst="ellipse">
              <a:avLst/>
            </a:prstGeom>
            <a:solidFill>
              <a:schemeClr val="accent1"/>
            </a:solidFill>
            <a:ln w="9525">
              <a:solidFill>
                <a:schemeClr val="tx1"/>
              </a:solidFill>
              <a:round/>
            </a:ln>
            <a:effectLst/>
          </p:spPr>
          <p:txBody>
            <a:bodyPr wrap="none" anchor="ctr"/>
            <a:lstStyle/>
            <a:p>
              <a:endParaRPr lang="zh-CN" altLang="en-US"/>
            </a:p>
          </p:txBody>
        </p:sp>
        <p:sp>
          <p:nvSpPr>
            <p:cNvPr id="50212" name="Line 36"/>
            <p:cNvSpPr>
              <a:spLocks noChangeShapeType="1"/>
            </p:cNvSpPr>
            <p:nvPr/>
          </p:nvSpPr>
          <p:spPr bwMode="auto">
            <a:xfrm>
              <a:off x="5300" y="1315"/>
              <a:ext cx="0" cy="193"/>
            </a:xfrm>
            <a:prstGeom prst="line">
              <a:avLst/>
            </a:prstGeom>
            <a:noFill/>
            <a:ln w="9525">
              <a:solidFill>
                <a:schemeClr val="tx1"/>
              </a:solidFill>
              <a:round/>
            </a:ln>
            <a:effectLst/>
          </p:spPr>
          <p:txBody>
            <a:bodyPr wrap="none" anchor="ctr"/>
            <a:lstStyle/>
            <a:p>
              <a:endParaRPr lang="zh-CN" altLang="en-US"/>
            </a:p>
          </p:txBody>
        </p:sp>
        <p:sp>
          <p:nvSpPr>
            <p:cNvPr id="50214" name="Line 38"/>
            <p:cNvSpPr>
              <a:spLocks noChangeShapeType="1"/>
            </p:cNvSpPr>
            <p:nvPr/>
          </p:nvSpPr>
          <p:spPr bwMode="auto">
            <a:xfrm>
              <a:off x="5115" y="1331"/>
              <a:ext cx="0" cy="192"/>
            </a:xfrm>
            <a:prstGeom prst="line">
              <a:avLst/>
            </a:prstGeom>
            <a:noFill/>
            <a:ln w="9525">
              <a:solidFill>
                <a:schemeClr val="tx1"/>
              </a:solidFill>
              <a:round/>
            </a:ln>
            <a:effectLst/>
          </p:spPr>
          <p:txBody>
            <a:bodyPr wrap="none" anchor="ctr"/>
            <a:lstStyle/>
            <a:p>
              <a:endParaRPr lang="zh-CN" altLang="en-US"/>
            </a:p>
          </p:txBody>
        </p:sp>
      </p:grpSp>
      <p:sp>
        <p:nvSpPr>
          <p:cNvPr id="50216" name="Line 40"/>
          <p:cNvSpPr>
            <a:spLocks noChangeShapeType="1"/>
          </p:cNvSpPr>
          <p:nvPr/>
        </p:nvSpPr>
        <p:spPr bwMode="auto">
          <a:xfrm>
            <a:off x="7485063" y="2686050"/>
            <a:ext cx="866775" cy="574675"/>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50217" name="Text Box 41"/>
          <p:cNvSpPr txBox="1">
            <a:spLocks noChangeArrowheads="1"/>
          </p:cNvSpPr>
          <p:nvPr/>
        </p:nvSpPr>
        <p:spPr bwMode="auto">
          <a:xfrm rot="2225390">
            <a:off x="7147399" y="2387313"/>
            <a:ext cx="1838965" cy="584775"/>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entry in backend </a:t>
            </a:r>
          </a:p>
          <a:p>
            <a:pPr>
              <a:spcBef>
                <a:spcPct val="0"/>
              </a:spcBef>
              <a:buClrTx/>
              <a:buSzTx/>
              <a:buFontTx/>
              <a:buNone/>
            </a:pPr>
            <a:r>
              <a:rPr lang="en-US" altLang="zh-CN" sz="1600" dirty="0">
                <a:latin typeface="Comic Sans MS Regular" panose="030F0702030302020204" pitchFamily="66" charset="0"/>
                <a:ea typeface="宋体" pitchFamily="2" charset="-122"/>
              </a:rPr>
              <a:t>database</a:t>
            </a:r>
          </a:p>
        </p:txBody>
      </p:sp>
      <p:sp>
        <p:nvSpPr>
          <p:cNvPr id="50218" name="Line 42"/>
          <p:cNvSpPr>
            <a:spLocks noChangeShapeType="1"/>
          </p:cNvSpPr>
          <p:nvPr/>
        </p:nvSpPr>
        <p:spPr bwMode="auto">
          <a:xfrm flipV="1">
            <a:off x="7107238" y="3614738"/>
            <a:ext cx="1098550" cy="427037"/>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50219" name="Text Box 43"/>
          <p:cNvSpPr txBox="1">
            <a:spLocks noChangeArrowheads="1"/>
          </p:cNvSpPr>
          <p:nvPr/>
        </p:nvSpPr>
        <p:spPr bwMode="auto">
          <a:xfrm rot="-1144414">
            <a:off x="7351592" y="3770898"/>
            <a:ext cx="813043" cy="338554"/>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access</a:t>
            </a:r>
          </a:p>
        </p:txBody>
      </p:sp>
      <p:sp>
        <p:nvSpPr>
          <p:cNvPr id="50220" name="Line 44"/>
          <p:cNvSpPr>
            <a:spLocks noChangeShapeType="1"/>
          </p:cNvSpPr>
          <p:nvPr/>
        </p:nvSpPr>
        <p:spPr bwMode="auto">
          <a:xfrm flipV="1">
            <a:off x="7229475" y="3870325"/>
            <a:ext cx="1195388" cy="128270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50221" name="Text Box 45"/>
          <p:cNvSpPr txBox="1">
            <a:spLocks noChangeArrowheads="1"/>
          </p:cNvSpPr>
          <p:nvPr/>
        </p:nvSpPr>
        <p:spPr bwMode="auto">
          <a:xfrm rot="-2728275">
            <a:off x="7613529" y="4459873"/>
            <a:ext cx="813043" cy="338554"/>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access</a:t>
            </a:r>
          </a:p>
        </p:txBody>
      </p:sp>
      <p:grpSp>
        <p:nvGrpSpPr>
          <p:cNvPr id="50231" name="Group 55"/>
          <p:cNvGrpSpPr/>
          <p:nvPr/>
        </p:nvGrpSpPr>
        <p:grpSpPr bwMode="auto">
          <a:xfrm>
            <a:off x="220663" y="3309938"/>
            <a:ext cx="1787525" cy="936625"/>
            <a:chOff x="654" y="1693"/>
            <a:chExt cx="1126" cy="590"/>
          </a:xfrm>
        </p:grpSpPr>
        <p:sp>
          <p:nvSpPr>
            <p:cNvPr id="50224" name="AutoShape 48"/>
            <p:cNvSpPr>
              <a:spLocks noChangeArrowheads="1"/>
            </p:cNvSpPr>
            <p:nvPr/>
          </p:nvSpPr>
          <p:spPr bwMode="auto">
            <a:xfrm>
              <a:off x="654" y="1700"/>
              <a:ext cx="1126" cy="576"/>
            </a:xfrm>
            <a:prstGeom prst="parallelogram">
              <a:avLst>
                <a:gd name="adj" fmla="val 48872"/>
              </a:avLst>
            </a:prstGeom>
            <a:solidFill>
              <a:srgbClr val="FFFF00"/>
            </a:solidFill>
            <a:ln w="9525">
              <a:solidFill>
                <a:schemeClr val="tx1"/>
              </a:solidFill>
              <a:miter lim="800000"/>
            </a:ln>
            <a:effectLst/>
          </p:spPr>
          <p:txBody>
            <a:bodyPr wrap="none" anchor="ctr"/>
            <a:lstStyle/>
            <a:p>
              <a:pPr algn="ctr">
                <a:spcBef>
                  <a:spcPct val="0"/>
                </a:spcBef>
                <a:buClrTx/>
                <a:buSzTx/>
                <a:buFontTx/>
                <a:buNone/>
              </a:pPr>
              <a:endParaRPr lang="zh-CN" altLang="zh-CN" sz="1600" dirty="0">
                <a:latin typeface="Comic Sans MS Regular" panose="030F0702030302020204" pitchFamily="66" charset="0"/>
              </a:endParaRPr>
            </a:p>
          </p:txBody>
        </p:sp>
        <p:grpSp>
          <p:nvGrpSpPr>
            <p:cNvPr id="50230" name="Group 54"/>
            <p:cNvGrpSpPr/>
            <p:nvPr/>
          </p:nvGrpSpPr>
          <p:grpSpPr bwMode="auto">
            <a:xfrm>
              <a:off x="765" y="1693"/>
              <a:ext cx="967" cy="590"/>
              <a:chOff x="765" y="1693"/>
              <a:chExt cx="967" cy="590"/>
            </a:xfrm>
          </p:grpSpPr>
          <p:sp>
            <p:nvSpPr>
              <p:cNvPr id="50225" name="Text Box 49"/>
              <p:cNvSpPr txBox="1">
                <a:spLocks noChangeArrowheads="1"/>
              </p:cNvSpPr>
              <p:nvPr/>
            </p:nvSpPr>
            <p:spPr bwMode="auto">
              <a:xfrm>
                <a:off x="980" y="1693"/>
                <a:ext cx="752"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Cookie file</a:t>
                </a:r>
              </a:p>
            </p:txBody>
          </p:sp>
          <p:sp>
            <p:nvSpPr>
              <p:cNvPr id="50228" name="Text Box 52"/>
              <p:cNvSpPr txBox="1">
                <a:spLocks noChangeArrowheads="1"/>
              </p:cNvSpPr>
              <p:nvPr/>
            </p:nvSpPr>
            <p:spPr bwMode="auto">
              <a:xfrm>
                <a:off x="765" y="1915"/>
                <a:ext cx="926" cy="368"/>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amazon: 1678</a:t>
                </a:r>
              </a:p>
              <a:p>
                <a:pPr>
                  <a:spcBef>
                    <a:spcPct val="0"/>
                  </a:spcBef>
                  <a:buClrTx/>
                  <a:buSzTx/>
                  <a:buFontTx/>
                  <a:buNone/>
                </a:pPr>
                <a:r>
                  <a:rPr lang="en-US" altLang="zh-CN" sz="1600" dirty="0" err="1">
                    <a:latin typeface="Comic Sans MS Regular" panose="030F0702030302020204" pitchFamily="66" charset="0"/>
                    <a:ea typeface="宋体" pitchFamily="2" charset="-122"/>
                  </a:rPr>
                  <a:t>ebay</a:t>
                </a:r>
                <a:r>
                  <a:rPr lang="en-US" altLang="zh-CN" sz="1600" dirty="0">
                    <a:latin typeface="Comic Sans MS Regular" panose="030F0702030302020204" pitchFamily="66" charset="0"/>
                    <a:ea typeface="宋体" pitchFamily="2" charset="-122"/>
                  </a:rPr>
                  <a:t>: 8734</a:t>
                </a:r>
              </a:p>
            </p:txBody>
          </p:sp>
        </p:grpSp>
      </p:grpSp>
      <p:sp>
        <p:nvSpPr>
          <p:cNvPr id="50233" name="AutoShape 57"/>
          <p:cNvSpPr>
            <a:spLocks noChangeArrowheads="1"/>
          </p:cNvSpPr>
          <p:nvPr/>
        </p:nvSpPr>
        <p:spPr bwMode="auto">
          <a:xfrm>
            <a:off x="287338" y="2057400"/>
            <a:ext cx="1787525" cy="914400"/>
          </a:xfrm>
          <a:prstGeom prst="parallelogram">
            <a:avLst>
              <a:gd name="adj" fmla="val 48872"/>
            </a:avLst>
          </a:prstGeom>
          <a:solidFill>
            <a:srgbClr val="FFFF00"/>
          </a:solidFill>
          <a:ln w="9525">
            <a:solidFill>
              <a:schemeClr val="tx1"/>
            </a:solidFill>
            <a:miter lim="800000"/>
          </a:ln>
          <a:effectLst/>
        </p:spPr>
        <p:txBody>
          <a:bodyPr wrap="none" anchor="ctr"/>
          <a:lstStyle/>
          <a:p>
            <a:pPr algn="ctr">
              <a:spcBef>
                <a:spcPct val="0"/>
              </a:spcBef>
              <a:buClrTx/>
              <a:buSzTx/>
              <a:buFontTx/>
              <a:buNone/>
            </a:pPr>
            <a:endParaRPr lang="zh-CN" altLang="zh-CN" sz="1600" dirty="0">
              <a:latin typeface="Comic Sans MS Regular" panose="030F0702030302020204" pitchFamily="66" charset="0"/>
            </a:endParaRPr>
          </a:p>
        </p:txBody>
      </p:sp>
      <p:grpSp>
        <p:nvGrpSpPr>
          <p:cNvPr id="50234" name="Group 58"/>
          <p:cNvGrpSpPr/>
          <p:nvPr/>
        </p:nvGrpSpPr>
        <p:grpSpPr bwMode="auto">
          <a:xfrm>
            <a:off x="463550" y="2033588"/>
            <a:ext cx="1535113" cy="936625"/>
            <a:chOff x="765" y="1693"/>
            <a:chExt cx="967" cy="590"/>
          </a:xfrm>
        </p:grpSpPr>
        <p:sp>
          <p:nvSpPr>
            <p:cNvPr id="50235" name="Text Box 59"/>
            <p:cNvSpPr txBox="1">
              <a:spLocks noChangeArrowheads="1"/>
            </p:cNvSpPr>
            <p:nvPr/>
          </p:nvSpPr>
          <p:spPr bwMode="auto">
            <a:xfrm>
              <a:off x="980" y="1693"/>
              <a:ext cx="752"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Cookie file</a:t>
              </a:r>
            </a:p>
          </p:txBody>
        </p:sp>
        <p:sp>
          <p:nvSpPr>
            <p:cNvPr id="50236" name="Text Box 60"/>
            <p:cNvSpPr txBox="1">
              <a:spLocks noChangeArrowheads="1"/>
            </p:cNvSpPr>
            <p:nvPr/>
          </p:nvSpPr>
          <p:spPr bwMode="auto">
            <a:xfrm>
              <a:off x="765" y="1915"/>
              <a:ext cx="790" cy="368"/>
            </a:xfrm>
            <a:prstGeom prst="rect">
              <a:avLst/>
            </a:prstGeom>
            <a:noFill/>
            <a:ln w="9525">
              <a:noFill/>
              <a:miter lim="800000"/>
            </a:ln>
            <a:effectLst/>
          </p:spPr>
          <p:txBody>
            <a:bodyPr wrap="none">
              <a:spAutoFit/>
            </a:bodyPr>
            <a:lstStyle/>
            <a:p>
              <a:pPr>
                <a:spcBef>
                  <a:spcPct val="0"/>
                </a:spcBef>
                <a:buClrTx/>
                <a:buSzTx/>
                <a:buFontTx/>
                <a:buNone/>
              </a:pPr>
              <a:endParaRPr lang="en-US" altLang="zh-CN" sz="1600" dirty="0">
                <a:latin typeface="Comic Sans MS Regular" panose="030F0702030302020204" pitchFamily="66" charset="0"/>
                <a:ea typeface="宋体" pitchFamily="2" charset="-122"/>
              </a:endParaRPr>
            </a:p>
            <a:p>
              <a:pPr>
                <a:spcBef>
                  <a:spcPct val="0"/>
                </a:spcBef>
                <a:buClrTx/>
                <a:buSzTx/>
                <a:buFontTx/>
                <a:buNone/>
              </a:pPr>
              <a:r>
                <a:rPr lang="en-US" altLang="zh-CN" sz="1600" dirty="0" err="1">
                  <a:latin typeface="Comic Sans MS Regular" panose="030F0702030302020204" pitchFamily="66" charset="0"/>
                  <a:ea typeface="宋体" pitchFamily="2" charset="-122"/>
                </a:rPr>
                <a:t>ebay</a:t>
              </a:r>
              <a:r>
                <a:rPr lang="en-US" altLang="zh-CN" sz="1600" dirty="0">
                  <a:latin typeface="Comic Sans MS Regular" panose="030F0702030302020204" pitchFamily="66" charset="0"/>
                  <a:ea typeface="宋体" pitchFamily="2" charset="-122"/>
                </a:rPr>
                <a:t>: 8734</a:t>
              </a:r>
            </a:p>
          </p:txBody>
        </p:sp>
      </p:grpSp>
      <p:grpSp>
        <p:nvGrpSpPr>
          <p:cNvPr id="50237" name="Group 61"/>
          <p:cNvGrpSpPr/>
          <p:nvPr/>
        </p:nvGrpSpPr>
        <p:grpSpPr bwMode="auto">
          <a:xfrm>
            <a:off x="261938" y="4989513"/>
            <a:ext cx="1787525" cy="936625"/>
            <a:chOff x="654" y="1693"/>
            <a:chExt cx="1126" cy="590"/>
          </a:xfrm>
        </p:grpSpPr>
        <p:sp>
          <p:nvSpPr>
            <p:cNvPr id="50238" name="AutoShape 62"/>
            <p:cNvSpPr>
              <a:spLocks noChangeArrowheads="1"/>
            </p:cNvSpPr>
            <p:nvPr/>
          </p:nvSpPr>
          <p:spPr bwMode="auto">
            <a:xfrm>
              <a:off x="654" y="1700"/>
              <a:ext cx="1126" cy="576"/>
            </a:xfrm>
            <a:prstGeom prst="parallelogram">
              <a:avLst>
                <a:gd name="adj" fmla="val 48872"/>
              </a:avLst>
            </a:prstGeom>
            <a:solidFill>
              <a:srgbClr val="FFFF00"/>
            </a:solidFill>
            <a:ln w="9525">
              <a:solidFill>
                <a:schemeClr val="tx1"/>
              </a:solidFill>
              <a:miter lim="800000"/>
            </a:ln>
            <a:effectLst/>
          </p:spPr>
          <p:txBody>
            <a:bodyPr wrap="none" anchor="ctr"/>
            <a:lstStyle/>
            <a:p>
              <a:pPr algn="ctr">
                <a:spcBef>
                  <a:spcPct val="0"/>
                </a:spcBef>
                <a:buClrTx/>
                <a:buSzTx/>
                <a:buFontTx/>
                <a:buNone/>
              </a:pPr>
              <a:endParaRPr lang="zh-CN" altLang="zh-CN" sz="1600" dirty="0">
                <a:latin typeface="Comic Sans MS Regular" panose="030F0702030302020204" pitchFamily="66" charset="0"/>
              </a:endParaRPr>
            </a:p>
          </p:txBody>
        </p:sp>
        <p:grpSp>
          <p:nvGrpSpPr>
            <p:cNvPr id="50239" name="Group 63"/>
            <p:cNvGrpSpPr/>
            <p:nvPr/>
          </p:nvGrpSpPr>
          <p:grpSpPr bwMode="auto">
            <a:xfrm>
              <a:off x="765" y="1693"/>
              <a:ext cx="967" cy="590"/>
              <a:chOff x="765" y="1693"/>
              <a:chExt cx="967" cy="590"/>
            </a:xfrm>
          </p:grpSpPr>
          <p:sp>
            <p:nvSpPr>
              <p:cNvPr id="50240" name="Text Box 64"/>
              <p:cNvSpPr txBox="1">
                <a:spLocks noChangeArrowheads="1"/>
              </p:cNvSpPr>
              <p:nvPr/>
            </p:nvSpPr>
            <p:spPr bwMode="auto">
              <a:xfrm>
                <a:off x="980" y="1693"/>
                <a:ext cx="752" cy="213"/>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Cookie file</a:t>
                </a:r>
              </a:p>
            </p:txBody>
          </p:sp>
          <p:sp>
            <p:nvSpPr>
              <p:cNvPr id="50241" name="Text Box 65"/>
              <p:cNvSpPr txBox="1">
                <a:spLocks noChangeArrowheads="1"/>
              </p:cNvSpPr>
              <p:nvPr/>
            </p:nvSpPr>
            <p:spPr bwMode="auto">
              <a:xfrm>
                <a:off x="765" y="1915"/>
                <a:ext cx="926" cy="368"/>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latin typeface="Comic Sans MS Regular" panose="030F0702030302020204" pitchFamily="66" charset="0"/>
                    <a:ea typeface="宋体" pitchFamily="2" charset="-122"/>
                  </a:rPr>
                  <a:t>amazon: 1678</a:t>
                </a:r>
              </a:p>
              <a:p>
                <a:pPr>
                  <a:spcBef>
                    <a:spcPct val="0"/>
                  </a:spcBef>
                  <a:buClrTx/>
                  <a:buSzTx/>
                  <a:buFontTx/>
                  <a:buNone/>
                </a:pPr>
                <a:r>
                  <a:rPr lang="en-US" altLang="zh-CN" sz="1600" dirty="0" err="1">
                    <a:latin typeface="Comic Sans MS Regular" panose="030F0702030302020204" pitchFamily="66" charset="0"/>
                    <a:ea typeface="宋体" pitchFamily="2" charset="-122"/>
                  </a:rPr>
                  <a:t>ebay</a:t>
                </a:r>
                <a:r>
                  <a:rPr lang="en-US" altLang="zh-CN" sz="1600" dirty="0">
                    <a:latin typeface="Comic Sans MS Regular" panose="030F0702030302020204" pitchFamily="66" charset="0"/>
                    <a:ea typeface="宋体" pitchFamily="2" charset="-122"/>
                  </a:rPr>
                  <a:t>: 8734</a:t>
                </a:r>
              </a:p>
            </p:txBody>
          </p:sp>
        </p:grpSp>
      </p:grpSp>
      <p:sp>
        <p:nvSpPr>
          <p:cNvPr id="50242" name="Text Box 66"/>
          <p:cNvSpPr txBox="1">
            <a:spLocks noChangeArrowheads="1"/>
          </p:cNvSpPr>
          <p:nvPr/>
        </p:nvSpPr>
        <p:spPr bwMode="auto">
          <a:xfrm>
            <a:off x="200025" y="4484688"/>
            <a:ext cx="1808163" cy="366712"/>
          </a:xfrm>
          <a:prstGeom prst="rect">
            <a:avLst/>
          </a:prstGeom>
          <a:noFill/>
          <a:ln w="9525">
            <a:noFill/>
            <a:miter lim="800000"/>
          </a:ln>
          <a:effectLst/>
        </p:spPr>
        <p:txBody>
          <a:bodyPr wrap="none">
            <a:spAutoFit/>
          </a:bodyPr>
          <a:lstStyle/>
          <a:p>
            <a:pPr>
              <a:spcBef>
                <a:spcPct val="0"/>
              </a:spcBef>
              <a:buClrTx/>
              <a:buSzTx/>
              <a:buFontTx/>
              <a:buNone/>
            </a:pPr>
            <a:r>
              <a:rPr lang="en-US" altLang="zh-CN" sz="1800" dirty="0">
                <a:ea typeface="宋体" pitchFamily="2" charset="-122"/>
              </a:rPr>
              <a:t>one week later: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1F71113A-88DA-43A7-BFAF-8157EA945754}" type="slidenum">
              <a:rPr lang="en-US" altLang="zh-CN"/>
              <a:t>38</a:t>
            </a:fld>
            <a:endParaRPr lang="en-US" altLang="zh-CN" dirty="0"/>
          </a:p>
        </p:txBody>
      </p:sp>
      <p:sp>
        <p:nvSpPr>
          <p:cNvPr id="122882" name="Rectangle 2"/>
          <p:cNvSpPr>
            <a:spLocks noGrp="1" noChangeArrowheads="1"/>
          </p:cNvSpPr>
          <p:nvPr>
            <p:ph type="title"/>
          </p:nvPr>
        </p:nvSpPr>
        <p:spPr/>
        <p:txBody>
          <a:bodyPr/>
          <a:lstStyle/>
          <a:p>
            <a:r>
              <a:rPr lang="en-US" altLang="zh-CN" dirty="0">
                <a:ea typeface="宋体" pitchFamily="2" charset="-122"/>
              </a:rPr>
              <a:t>Cookies</a:t>
            </a:r>
          </a:p>
        </p:txBody>
      </p:sp>
      <p:sp>
        <p:nvSpPr>
          <p:cNvPr id="122893" name="Rectangle 13"/>
          <p:cNvSpPr>
            <a:spLocks noChangeArrowheads="1"/>
          </p:cNvSpPr>
          <p:nvPr/>
        </p:nvSpPr>
        <p:spPr bwMode="auto">
          <a:xfrm>
            <a:off x="4724400" y="1544021"/>
            <a:ext cx="3810000" cy="4648200"/>
          </a:xfrm>
          <a:prstGeom prst="rect">
            <a:avLst/>
          </a:prstGeom>
          <a:noFill/>
          <a:ln w="19050">
            <a:solidFill>
              <a:schemeClr val="accent2"/>
            </a:solidFill>
            <a:miter lim="800000"/>
          </a:ln>
          <a:effectLst/>
        </p:spPr>
        <p:txBody>
          <a:bodyPr/>
          <a:lstStyle/>
          <a:p>
            <a:pPr marL="342900" indent="-342900"/>
            <a:r>
              <a:rPr lang="en-US" altLang="zh-CN" u="sng" dirty="0">
                <a:solidFill>
                  <a:srgbClr val="FF0000"/>
                </a:solidFill>
                <a:ea typeface="宋体" pitchFamily="2" charset="-122"/>
              </a:rPr>
              <a:t>Cookies</a:t>
            </a:r>
            <a:r>
              <a:rPr lang="zh-CN" altLang="en-US" u="sng" dirty="0">
                <a:solidFill>
                  <a:srgbClr val="FF0000"/>
                </a:solidFill>
                <a:ea typeface="宋体" pitchFamily="2" charset="-122"/>
              </a:rPr>
              <a:t>与隐私问题</a:t>
            </a:r>
            <a:r>
              <a:rPr lang="en-US" altLang="zh-CN" u="sng" dirty="0">
                <a:solidFill>
                  <a:srgbClr val="FF0000"/>
                </a:solidFill>
                <a:ea typeface="宋体" pitchFamily="2" charset="-122"/>
              </a:rPr>
              <a:t>:</a:t>
            </a:r>
            <a:endParaRPr lang="en-US" altLang="zh-CN" dirty="0">
              <a:ea typeface="宋体" pitchFamily="2" charset="-122"/>
            </a:endParaRPr>
          </a:p>
          <a:p>
            <a:pPr marL="342900" indent="-342900">
              <a:buFont typeface="ZapfDingbats" pitchFamily="82" charset="2"/>
              <a:buChar char="r"/>
            </a:pPr>
            <a:r>
              <a:rPr lang="en-US" altLang="zh-CN" dirty="0" err="1">
                <a:ea typeface="宋体" pitchFamily="2" charset="-122"/>
              </a:rPr>
              <a:t>Cookies可以使网站对</a:t>
            </a:r>
            <a:r>
              <a:rPr lang="zh-CN" altLang="en-US" dirty="0">
                <a:ea typeface="宋体" pitchFamily="2" charset="-122"/>
              </a:rPr>
              <a:t>用户</a:t>
            </a:r>
            <a:r>
              <a:rPr lang="en-US" altLang="zh-CN" dirty="0" err="1">
                <a:ea typeface="宋体" pitchFamily="2" charset="-122"/>
              </a:rPr>
              <a:t>有所了解</a:t>
            </a:r>
            <a:endParaRPr lang="en-US" altLang="zh-CN" dirty="0">
              <a:ea typeface="宋体" pitchFamily="2" charset="-122"/>
            </a:endParaRPr>
          </a:p>
          <a:p>
            <a:pPr marL="342900" indent="-342900">
              <a:buFont typeface="ZapfDingbats" pitchFamily="82" charset="2"/>
              <a:buChar char="r"/>
            </a:pPr>
            <a:r>
              <a:rPr lang="zh-CN" altLang="en-US" dirty="0">
                <a:ea typeface="宋体" pitchFamily="2" charset="-122"/>
              </a:rPr>
              <a:t>用户</a:t>
            </a:r>
            <a:r>
              <a:rPr lang="en-US" altLang="zh-CN" dirty="0" err="1">
                <a:ea typeface="宋体" pitchFamily="2" charset="-122"/>
              </a:rPr>
              <a:t>可以向网站提供名称和电子邮件</a:t>
            </a:r>
            <a:endParaRPr lang="en-US" altLang="zh-CN" dirty="0">
              <a:ea typeface="宋体" pitchFamily="2" charset="-122"/>
            </a:endParaRPr>
          </a:p>
          <a:p>
            <a:pPr marL="342900" indent="-342900">
              <a:buFont typeface="ZapfDingbats" pitchFamily="82" charset="2"/>
              <a:buChar char="r"/>
            </a:pPr>
            <a:r>
              <a:rPr lang="en-US" altLang="zh-CN" dirty="0" err="1">
                <a:ea typeface="宋体" pitchFamily="2" charset="-122"/>
              </a:rPr>
              <a:t>搜索引擎使用重定向和Cookie来了解更多信息</a:t>
            </a:r>
            <a:endParaRPr lang="en-US" altLang="zh-CN" dirty="0">
              <a:ea typeface="宋体" pitchFamily="2" charset="-122"/>
            </a:endParaRPr>
          </a:p>
          <a:p>
            <a:pPr marL="342900" indent="-342900">
              <a:buFont typeface="ZapfDingbats" pitchFamily="82" charset="2"/>
              <a:buChar char="r"/>
            </a:pPr>
            <a:r>
              <a:rPr lang="en-US" altLang="zh-CN" dirty="0" err="1">
                <a:ea typeface="宋体" pitchFamily="2" charset="-122"/>
              </a:rPr>
              <a:t>广告公司跨站点获取信息</a:t>
            </a:r>
            <a:endParaRPr lang="en-US" altLang="zh-CN" dirty="0">
              <a:ea typeface="宋体" pitchFamily="2" charset="-122"/>
            </a:endParaRPr>
          </a:p>
        </p:txBody>
      </p:sp>
      <p:sp>
        <p:nvSpPr>
          <p:cNvPr id="122894" name="Text Box 14"/>
          <p:cNvSpPr txBox="1">
            <a:spLocks noChangeArrowheads="1"/>
          </p:cNvSpPr>
          <p:nvPr/>
        </p:nvSpPr>
        <p:spPr bwMode="auto">
          <a:xfrm>
            <a:off x="7507287" y="1290712"/>
            <a:ext cx="798513" cy="396875"/>
          </a:xfrm>
          <a:prstGeom prst="rect">
            <a:avLst/>
          </a:prstGeom>
          <a:solidFill>
            <a:schemeClr val="bg1"/>
          </a:solidFill>
          <a:ln w="9525">
            <a:noFill/>
            <a:miter lim="800000"/>
          </a:ln>
          <a:effectLst/>
        </p:spPr>
        <p:txBody>
          <a:bodyPr wrap="none">
            <a:spAutoFit/>
          </a:bodyPr>
          <a:lstStyle/>
          <a:p>
            <a:pPr>
              <a:spcBef>
                <a:spcPct val="0"/>
              </a:spcBef>
              <a:buClrTx/>
              <a:buSzTx/>
              <a:buFontTx/>
              <a:buNone/>
            </a:pPr>
            <a:r>
              <a:rPr lang="en-US" altLang="zh-CN" sz="2000" dirty="0">
                <a:solidFill>
                  <a:schemeClr val="accent2"/>
                </a:solidFill>
                <a:ea typeface="宋体" pitchFamily="2" charset="-122"/>
              </a:rPr>
              <a:t>aside</a:t>
            </a:r>
            <a:endParaRPr lang="en-US" altLang="zh-CN" sz="1600" dirty="0">
              <a:latin typeface="Comic Sans MS Regular" panose="030F0702030302020204" pitchFamily="66" charset="0"/>
              <a:ea typeface="宋体" pitchFamily="2" charset="-122"/>
            </a:endParaRPr>
          </a:p>
        </p:txBody>
      </p:sp>
      <p:sp>
        <p:nvSpPr>
          <p:cNvPr id="3" name="文本框 2"/>
          <p:cNvSpPr txBox="1"/>
          <p:nvPr/>
        </p:nvSpPr>
        <p:spPr>
          <a:xfrm>
            <a:off x="170815" y="1411605"/>
            <a:ext cx="3972560" cy="2848610"/>
          </a:xfrm>
          <a:prstGeom prst="rect">
            <a:avLst/>
          </a:prstGeom>
          <a:noFill/>
        </p:spPr>
        <p:txBody>
          <a:bodyPr wrap="square" rtlCol="0" anchor="t">
            <a:spAutoFit/>
          </a:bodyPr>
          <a:lstStyle/>
          <a:p>
            <a:pPr>
              <a:lnSpc>
                <a:spcPts val="3000"/>
              </a:lnSpc>
              <a:tabLst>
                <a:tab pos="406400" algn="l"/>
                <a:tab pos="33655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Cookie能够用于：</a:t>
            </a:r>
            <a:endParaRPr lang="en-US" altLang="zh-CN" sz="2000" dirty="0">
              <a:solidFill>
                <a:srgbClr val="163794"/>
              </a:solidFill>
              <a:latin typeface="Comic Sans MS Regular" panose="030F0702030302020204" pitchFamily="66" charset="0"/>
              <a:cs typeface="Times New Roman" pitchFamily="18" charset="0"/>
            </a:endParaRPr>
          </a:p>
          <a:p>
            <a:pPr>
              <a:lnSpc>
                <a:spcPts val="3300"/>
              </a:lnSpc>
              <a:tabLst>
                <a:tab pos="406400" algn="l"/>
                <a:tab pos="33655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身份认证</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33655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购物车</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33655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推荐</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33655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Web</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e-mail</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33655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0" name="灯片编号占位符 6"/>
          <p:cNvSpPr>
            <a:spLocks noGrp="1"/>
          </p:cNvSpPr>
          <p:nvPr>
            <p:ph type="sldNum" sz="quarter" idx="12"/>
          </p:nvPr>
        </p:nvSpPr>
        <p:spPr/>
        <p:txBody>
          <a:bodyPr/>
          <a:lstStyle/>
          <a:p>
            <a:fld id="{8B9228DB-6277-476F-BDCE-2BAFC6937E04}" type="slidenum">
              <a:rPr lang="en-US" altLang="zh-CN"/>
              <a:t>39</a:t>
            </a:fld>
            <a:endParaRPr lang="en-US" altLang="zh-CN" dirty="0"/>
          </a:p>
        </p:txBody>
      </p:sp>
      <p:sp>
        <p:nvSpPr>
          <p:cNvPr id="171010" name="Rectangle 2"/>
          <p:cNvSpPr>
            <a:spLocks noGrp="1" noChangeArrowheads="1"/>
          </p:cNvSpPr>
          <p:nvPr>
            <p:ph type="title"/>
          </p:nvPr>
        </p:nvSpPr>
        <p:spPr/>
        <p:txBody>
          <a:bodyPr/>
          <a:lstStyle/>
          <a:p>
            <a:r>
              <a:rPr lang="en-US" altLang="zh-CN" sz="3600" dirty="0">
                <a:ea typeface="宋体" pitchFamily="2" charset="-122"/>
              </a:rPr>
              <a:t>Web</a:t>
            </a:r>
            <a:r>
              <a:rPr lang="zh-CN" altLang="en-US" sz="3600" dirty="0">
                <a:ea typeface="宋体" pitchFamily="2" charset="-122"/>
              </a:rPr>
              <a:t>缓存</a:t>
            </a:r>
            <a:r>
              <a:rPr lang="en-US" altLang="zh-CN" sz="3600" dirty="0">
                <a:ea typeface="宋体" pitchFamily="2" charset="-122"/>
              </a:rPr>
              <a:t>/</a:t>
            </a:r>
            <a:r>
              <a:rPr lang="zh-CN" altLang="en-US" sz="3600" dirty="0">
                <a:ea typeface="宋体" pitchFamily="2" charset="-122"/>
              </a:rPr>
              <a:t>代理服务器技术</a:t>
            </a:r>
          </a:p>
        </p:txBody>
      </p:sp>
      <p:graphicFrame>
        <p:nvGraphicFramePr>
          <p:cNvPr id="171013" name="Object 5"/>
          <p:cNvGraphicFramePr>
            <a:graphicFrameLocks noChangeAspect="1"/>
          </p:cNvGraphicFramePr>
          <p:nvPr>
            <p:extLst>
              <p:ext uri="{D42A27DB-BD31-4B8C-83A1-F6EECF244321}">
                <p14:modId xmlns:p14="http://schemas.microsoft.com/office/powerpoint/2010/main" val="3415647133"/>
              </p:ext>
            </p:extLst>
          </p:nvPr>
        </p:nvGraphicFramePr>
        <p:xfrm>
          <a:off x="4465002" y="2959046"/>
          <a:ext cx="515938" cy="414338"/>
        </p:xfrm>
        <a:graphic>
          <a:graphicData uri="http://schemas.openxmlformats.org/presentationml/2006/ole">
            <mc:AlternateContent xmlns:mc="http://schemas.openxmlformats.org/markup-compatibility/2006">
              <mc:Choice xmlns:v="urn:schemas-microsoft-com:vml" Requires="v">
                <p:oleObj spid="_x0000_s7331" name="Clip" r:id="rId3" imgW="18192750" imgH="15087600" progId="">
                  <p:embed/>
                </p:oleObj>
              </mc:Choice>
              <mc:Fallback>
                <p:oleObj name="Clip" r:id="rId3" imgW="18192750" imgH="15087600" progId="">
                  <p:embed/>
                  <p:pic>
                    <p:nvPicPr>
                      <p:cNvPr id="0" name="图片 7168"/>
                      <p:cNvPicPr>
                        <a:picLocks noChangeAspect="1"/>
                      </p:cNvPicPr>
                      <p:nvPr/>
                    </p:nvPicPr>
                    <p:blipFill>
                      <a:blip r:embed="rId4"/>
                      <a:stretch>
                        <a:fillRect/>
                      </a:stretch>
                    </p:blipFill>
                    <p:spPr>
                      <a:xfrm>
                        <a:off x="4465002" y="2959046"/>
                        <a:ext cx="515938" cy="414338"/>
                      </a:xfrm>
                      <a:prstGeom prst="rect">
                        <a:avLst/>
                      </a:prstGeom>
                      <a:noFill/>
                      <a:ln w="9525">
                        <a:noFill/>
                      </a:ln>
                    </p:spPr>
                  </p:pic>
                </p:oleObj>
              </mc:Fallback>
            </mc:AlternateContent>
          </a:graphicData>
        </a:graphic>
      </p:graphicFrame>
      <p:sp>
        <p:nvSpPr>
          <p:cNvPr id="171014" name="Text Box 6"/>
          <p:cNvSpPr txBox="1">
            <a:spLocks noChangeArrowheads="1"/>
          </p:cNvSpPr>
          <p:nvPr/>
        </p:nvSpPr>
        <p:spPr bwMode="auto">
          <a:xfrm>
            <a:off x="4404677" y="3371796"/>
            <a:ext cx="714375"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client</a:t>
            </a:r>
            <a:endParaRPr lang="en-US" altLang="zh-CN" dirty="0">
              <a:latin typeface="Comic Sans MS Regular" panose="030F0702030302020204" pitchFamily="66" charset="0"/>
              <a:ea typeface="宋体" pitchFamily="2" charset="-122"/>
            </a:endParaRPr>
          </a:p>
        </p:txBody>
      </p:sp>
      <p:graphicFrame>
        <p:nvGraphicFramePr>
          <p:cNvPr id="171015" name="Object 7"/>
          <p:cNvGraphicFramePr>
            <a:graphicFrameLocks noChangeAspect="1"/>
          </p:cNvGraphicFramePr>
          <p:nvPr>
            <p:extLst>
              <p:ext uri="{D42A27DB-BD31-4B8C-83A1-F6EECF244321}">
                <p14:modId xmlns:p14="http://schemas.microsoft.com/office/powerpoint/2010/main" val="1739528311"/>
              </p:ext>
            </p:extLst>
          </p:nvPr>
        </p:nvGraphicFramePr>
        <p:xfrm>
          <a:off x="4530090" y="4829121"/>
          <a:ext cx="515937" cy="412750"/>
        </p:xfrm>
        <a:graphic>
          <a:graphicData uri="http://schemas.openxmlformats.org/presentationml/2006/ole">
            <mc:AlternateContent xmlns:mc="http://schemas.openxmlformats.org/markup-compatibility/2006">
              <mc:Choice xmlns:v="urn:schemas-microsoft-com:vml" Requires="v">
                <p:oleObj spid="_x0000_s7332" name="Clip" r:id="rId5" imgW="18192750" imgH="15087600" progId="">
                  <p:embed/>
                </p:oleObj>
              </mc:Choice>
              <mc:Fallback>
                <p:oleObj name="Clip" r:id="rId5" imgW="18192750" imgH="15087600" progId="">
                  <p:embed/>
                  <p:pic>
                    <p:nvPicPr>
                      <p:cNvPr id="0" name="图片 7169"/>
                      <p:cNvPicPr>
                        <a:picLocks noChangeAspect="1"/>
                      </p:cNvPicPr>
                      <p:nvPr/>
                    </p:nvPicPr>
                    <p:blipFill>
                      <a:blip r:embed="rId4"/>
                      <a:stretch>
                        <a:fillRect/>
                      </a:stretch>
                    </p:blipFill>
                    <p:spPr>
                      <a:xfrm>
                        <a:off x="4530090" y="4829121"/>
                        <a:ext cx="515937" cy="412750"/>
                      </a:xfrm>
                      <a:prstGeom prst="rect">
                        <a:avLst/>
                      </a:prstGeom>
                      <a:noFill/>
                      <a:ln w="9525">
                        <a:noFill/>
                      </a:ln>
                    </p:spPr>
                  </p:pic>
                </p:oleObj>
              </mc:Fallback>
            </mc:AlternateContent>
          </a:graphicData>
        </a:graphic>
      </p:graphicFrame>
      <p:sp>
        <p:nvSpPr>
          <p:cNvPr id="171016" name="Text Box 8"/>
          <p:cNvSpPr txBox="1">
            <a:spLocks noChangeArrowheads="1"/>
          </p:cNvSpPr>
          <p:nvPr/>
        </p:nvSpPr>
        <p:spPr bwMode="auto">
          <a:xfrm>
            <a:off x="6285865" y="2778071"/>
            <a:ext cx="955675" cy="701675"/>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ea typeface="宋体" pitchFamily="2" charset="-122"/>
              </a:rPr>
              <a:t>Proxy</a:t>
            </a:r>
          </a:p>
          <a:p>
            <a:pPr algn="ctr">
              <a:spcBef>
                <a:spcPct val="0"/>
              </a:spcBef>
              <a:buClrTx/>
              <a:buSzTx/>
              <a:buFontTx/>
              <a:buNone/>
            </a:pPr>
            <a:r>
              <a:rPr lang="en-US" altLang="zh-CN" sz="2000" dirty="0">
                <a:ea typeface="宋体" pitchFamily="2" charset="-122"/>
              </a:rPr>
              <a:t>server</a:t>
            </a:r>
            <a:endParaRPr lang="en-US" altLang="zh-CN" dirty="0">
              <a:latin typeface="Comic Sans MS Regular" panose="030F0702030302020204" pitchFamily="66" charset="0"/>
              <a:ea typeface="宋体" pitchFamily="2" charset="-122"/>
            </a:endParaRPr>
          </a:p>
        </p:txBody>
      </p:sp>
      <p:grpSp>
        <p:nvGrpSpPr>
          <p:cNvPr id="171017" name="Group 9"/>
          <p:cNvGrpSpPr/>
          <p:nvPr/>
        </p:nvGrpSpPr>
        <p:grpSpPr bwMode="auto">
          <a:xfrm>
            <a:off x="6511290" y="3559121"/>
            <a:ext cx="346075" cy="742950"/>
            <a:chOff x="4180" y="783"/>
            <a:chExt cx="150" cy="307"/>
          </a:xfrm>
        </p:grpSpPr>
        <p:sp>
          <p:nvSpPr>
            <p:cNvPr id="171018" name="AutoShape 1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1019" name="Rectangle 11"/>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1020" name="Rectangle 12"/>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1021" name="AutoShape 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1022" name="Line 14"/>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1023" name="Line 15"/>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1024" name="Rectangle 16"/>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1025" name="Rectangle 17"/>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71026" name="Freeform 18"/>
          <p:cNvSpPr/>
          <p:nvPr/>
        </p:nvSpPr>
        <p:spPr bwMode="auto">
          <a:xfrm>
            <a:off x="5026977" y="3144784"/>
            <a:ext cx="3251200" cy="730250"/>
          </a:xfrm>
          <a:custGeom>
            <a:avLst/>
            <a:gdLst/>
            <a:ahLst/>
            <a:cxnLst>
              <a:cxn ang="0">
                <a:pos x="0" y="2"/>
              </a:cxn>
              <a:cxn ang="0">
                <a:pos x="1011" y="460"/>
              </a:cxn>
              <a:cxn ang="0">
                <a:pos x="2048" y="0"/>
              </a:cxn>
            </a:cxnLst>
            <a:rect l="0" t="0" r="r" b="b"/>
            <a:pathLst>
              <a:path w="2048" h="460">
                <a:moveTo>
                  <a:pt x="0" y="2"/>
                </a:moveTo>
                <a:lnTo>
                  <a:pt x="1011" y="460"/>
                </a:lnTo>
                <a:lnTo>
                  <a:pt x="2048" y="0"/>
                </a:lnTo>
              </a:path>
            </a:pathLst>
          </a:custGeom>
          <a:noFill/>
          <a:ln w="28575">
            <a:solidFill>
              <a:srgbClr val="FF0000"/>
            </a:solidFill>
            <a:round/>
            <a:tailEnd type="triangle" w="med" len="med"/>
          </a:ln>
          <a:effectLst/>
        </p:spPr>
        <p:txBody>
          <a:bodyPr wrap="none" anchor="ctr"/>
          <a:lstStyle/>
          <a:p>
            <a:endParaRPr lang="zh-CN" altLang="en-US"/>
          </a:p>
        </p:txBody>
      </p:sp>
      <p:sp>
        <p:nvSpPr>
          <p:cNvPr id="171027" name="Line 19"/>
          <p:cNvSpPr>
            <a:spLocks noChangeShapeType="1"/>
          </p:cNvSpPr>
          <p:nvPr/>
        </p:nvSpPr>
        <p:spPr bwMode="auto">
          <a:xfrm flipV="1">
            <a:off x="5020627" y="4098871"/>
            <a:ext cx="1401763" cy="760413"/>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171028" name="Line 20"/>
          <p:cNvSpPr>
            <a:spLocks noChangeShapeType="1"/>
          </p:cNvSpPr>
          <p:nvPr/>
        </p:nvSpPr>
        <p:spPr bwMode="auto">
          <a:xfrm flipH="1">
            <a:off x="5071427" y="4186184"/>
            <a:ext cx="1403350" cy="785812"/>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171029" name="Text Box 21"/>
          <p:cNvSpPr txBox="1">
            <a:spLocks noChangeArrowheads="1"/>
          </p:cNvSpPr>
          <p:nvPr/>
        </p:nvSpPr>
        <p:spPr bwMode="auto">
          <a:xfrm>
            <a:off x="4560252" y="5287909"/>
            <a:ext cx="714375"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client</a:t>
            </a:r>
            <a:endParaRPr lang="en-US" altLang="zh-CN" dirty="0">
              <a:latin typeface="Comic Sans MS Regular" panose="030F0702030302020204" pitchFamily="66" charset="0"/>
              <a:ea typeface="宋体" pitchFamily="2" charset="-122"/>
            </a:endParaRPr>
          </a:p>
        </p:txBody>
      </p:sp>
      <p:sp>
        <p:nvSpPr>
          <p:cNvPr id="171030" name="Text Box 22"/>
          <p:cNvSpPr txBox="1">
            <a:spLocks noChangeArrowheads="1"/>
          </p:cNvSpPr>
          <p:nvPr/>
        </p:nvSpPr>
        <p:spPr bwMode="auto">
          <a:xfrm rot="1422049">
            <a:off x="5125402" y="3187646"/>
            <a:ext cx="1509713"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request</a:t>
            </a:r>
            <a:endParaRPr lang="en-US" altLang="zh-CN" dirty="0">
              <a:latin typeface="Comic Sans MS Regular" panose="030F0702030302020204" pitchFamily="66" charset="0"/>
              <a:ea typeface="宋体" pitchFamily="2" charset="-122"/>
            </a:endParaRPr>
          </a:p>
        </p:txBody>
      </p:sp>
      <p:sp>
        <p:nvSpPr>
          <p:cNvPr id="171031" name="Text Box 23"/>
          <p:cNvSpPr txBox="1">
            <a:spLocks noChangeArrowheads="1"/>
          </p:cNvSpPr>
          <p:nvPr/>
        </p:nvSpPr>
        <p:spPr bwMode="auto">
          <a:xfrm rot="19907361">
            <a:off x="4828540" y="4203646"/>
            <a:ext cx="1509712"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request</a:t>
            </a:r>
            <a:endParaRPr lang="en-US" altLang="zh-CN" dirty="0">
              <a:latin typeface="Comic Sans MS Regular" panose="030F0702030302020204" pitchFamily="66" charset="0"/>
              <a:ea typeface="宋体" pitchFamily="2" charset="-122"/>
            </a:endParaRPr>
          </a:p>
        </p:txBody>
      </p:sp>
      <p:sp>
        <p:nvSpPr>
          <p:cNvPr id="171032" name="Text Box 24"/>
          <p:cNvSpPr txBox="1">
            <a:spLocks noChangeArrowheads="1"/>
          </p:cNvSpPr>
          <p:nvPr/>
        </p:nvSpPr>
        <p:spPr bwMode="auto">
          <a:xfrm rot="1411598">
            <a:off x="4866640" y="3565471"/>
            <a:ext cx="1620837"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response</a:t>
            </a:r>
            <a:endParaRPr lang="en-US" altLang="zh-CN" dirty="0">
              <a:latin typeface="Comic Sans MS Regular" panose="030F0702030302020204" pitchFamily="66" charset="0"/>
              <a:ea typeface="宋体" pitchFamily="2" charset="-122"/>
            </a:endParaRPr>
          </a:p>
        </p:txBody>
      </p:sp>
      <p:sp>
        <p:nvSpPr>
          <p:cNvPr id="171033" name="Text Box 25"/>
          <p:cNvSpPr txBox="1">
            <a:spLocks noChangeArrowheads="1"/>
          </p:cNvSpPr>
          <p:nvPr/>
        </p:nvSpPr>
        <p:spPr bwMode="auto">
          <a:xfrm rot="19862217">
            <a:off x="5034915" y="4522734"/>
            <a:ext cx="1620837"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response</a:t>
            </a:r>
            <a:endParaRPr lang="en-US" altLang="zh-CN" dirty="0">
              <a:latin typeface="Comic Sans MS Regular" panose="030F0702030302020204" pitchFamily="66" charset="0"/>
              <a:ea typeface="宋体" pitchFamily="2" charset="-122"/>
            </a:endParaRPr>
          </a:p>
        </p:txBody>
      </p:sp>
      <p:grpSp>
        <p:nvGrpSpPr>
          <p:cNvPr id="171034" name="Group 26"/>
          <p:cNvGrpSpPr/>
          <p:nvPr/>
        </p:nvGrpSpPr>
        <p:grpSpPr bwMode="auto">
          <a:xfrm>
            <a:off x="8435340" y="2768546"/>
            <a:ext cx="346075" cy="742950"/>
            <a:chOff x="4180" y="783"/>
            <a:chExt cx="150" cy="307"/>
          </a:xfrm>
        </p:grpSpPr>
        <p:sp>
          <p:nvSpPr>
            <p:cNvPr id="171035" name="AutoShape 2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1036" name="Rectangle 2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1037" name="Rectangle 2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1038" name="AutoShape 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1039" name="Line 3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1040" name="Line 3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1041" name="Rectangle 3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1042" name="Rectangle 3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1043" name="Group 35"/>
          <p:cNvGrpSpPr/>
          <p:nvPr/>
        </p:nvGrpSpPr>
        <p:grpSpPr bwMode="auto">
          <a:xfrm>
            <a:off x="8435340" y="4673546"/>
            <a:ext cx="346075" cy="742950"/>
            <a:chOff x="4180" y="783"/>
            <a:chExt cx="150" cy="307"/>
          </a:xfrm>
        </p:grpSpPr>
        <p:sp>
          <p:nvSpPr>
            <p:cNvPr id="171044" name="AutoShape 3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1045" name="Rectangle 3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1046" name="Rectangle 3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1047" name="AutoShape 3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1048" name="Line 4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1049" name="Line 4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1050" name="Rectangle 4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1051" name="Rectangle 4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71052" name="Freeform 44"/>
          <p:cNvSpPr/>
          <p:nvPr/>
        </p:nvSpPr>
        <p:spPr bwMode="auto">
          <a:xfrm>
            <a:off x="4999990" y="3219396"/>
            <a:ext cx="3363912" cy="755650"/>
          </a:xfrm>
          <a:custGeom>
            <a:avLst/>
            <a:gdLst/>
            <a:ahLst/>
            <a:cxnLst>
              <a:cxn ang="0">
                <a:pos x="2119" y="0"/>
              </a:cxn>
              <a:cxn ang="0">
                <a:pos x="1020" y="476"/>
              </a:cxn>
              <a:cxn ang="0">
                <a:pos x="0" y="8"/>
              </a:cxn>
            </a:cxnLst>
            <a:rect l="0" t="0" r="r" b="b"/>
            <a:pathLst>
              <a:path w="2119" h="476">
                <a:moveTo>
                  <a:pt x="2119" y="0"/>
                </a:moveTo>
                <a:lnTo>
                  <a:pt x="1020" y="476"/>
                </a:lnTo>
                <a:lnTo>
                  <a:pt x="0" y="8"/>
                </a:lnTo>
              </a:path>
            </a:pathLst>
          </a:custGeom>
          <a:noFill/>
          <a:ln w="28575">
            <a:solidFill>
              <a:srgbClr val="FF0000"/>
            </a:solidFill>
            <a:round/>
            <a:tailEnd type="triangle" w="med" len="med"/>
          </a:ln>
          <a:effectLst/>
        </p:spPr>
        <p:txBody>
          <a:bodyPr wrap="none" anchor="ctr"/>
          <a:lstStyle/>
          <a:p>
            <a:endParaRPr lang="zh-CN" altLang="en-US"/>
          </a:p>
        </p:txBody>
      </p:sp>
      <p:sp>
        <p:nvSpPr>
          <p:cNvPr id="171053" name="Text Box 45"/>
          <p:cNvSpPr txBox="1">
            <a:spLocks noChangeArrowheads="1"/>
          </p:cNvSpPr>
          <p:nvPr/>
        </p:nvSpPr>
        <p:spPr bwMode="auto">
          <a:xfrm rot="20180032">
            <a:off x="6762115" y="3203521"/>
            <a:ext cx="1509712"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request</a:t>
            </a:r>
            <a:endParaRPr lang="en-US" altLang="zh-CN" dirty="0">
              <a:latin typeface="Comic Sans MS Regular" panose="030F0702030302020204" pitchFamily="66" charset="0"/>
              <a:ea typeface="宋体" pitchFamily="2" charset="-122"/>
            </a:endParaRPr>
          </a:p>
        </p:txBody>
      </p:sp>
      <p:sp>
        <p:nvSpPr>
          <p:cNvPr id="171054" name="Text Box 46"/>
          <p:cNvSpPr txBox="1">
            <a:spLocks noChangeArrowheads="1"/>
          </p:cNvSpPr>
          <p:nvPr/>
        </p:nvSpPr>
        <p:spPr bwMode="auto">
          <a:xfrm rot="20184211">
            <a:off x="6819265" y="3546421"/>
            <a:ext cx="1620837"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solidFill>
                  <a:srgbClr val="FF0000"/>
                </a:solidFill>
                <a:ea typeface="宋体" pitchFamily="2" charset="-122"/>
              </a:rPr>
              <a:t>HTTP response</a:t>
            </a:r>
            <a:endParaRPr lang="en-US" altLang="zh-CN" dirty="0">
              <a:latin typeface="Comic Sans MS Regular" panose="030F0702030302020204" pitchFamily="66" charset="0"/>
              <a:ea typeface="宋体" pitchFamily="2" charset="-122"/>
            </a:endParaRPr>
          </a:p>
        </p:txBody>
      </p:sp>
      <p:sp>
        <p:nvSpPr>
          <p:cNvPr id="171055" name="Text Box 47"/>
          <p:cNvSpPr txBox="1">
            <a:spLocks noChangeArrowheads="1"/>
          </p:cNvSpPr>
          <p:nvPr/>
        </p:nvSpPr>
        <p:spPr bwMode="auto">
          <a:xfrm>
            <a:off x="8146415" y="5468884"/>
            <a:ext cx="800100"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origin </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171056" name="Text Box 48"/>
          <p:cNvSpPr txBox="1">
            <a:spLocks noChangeArrowheads="1"/>
          </p:cNvSpPr>
          <p:nvPr/>
        </p:nvSpPr>
        <p:spPr bwMode="auto">
          <a:xfrm>
            <a:off x="8174990" y="2135134"/>
            <a:ext cx="800100"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origin </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2" name="文本框 1"/>
          <p:cNvSpPr txBox="1"/>
          <p:nvPr/>
        </p:nvSpPr>
        <p:spPr>
          <a:xfrm>
            <a:off x="533400" y="1136650"/>
            <a:ext cx="8441690" cy="904863"/>
          </a:xfrm>
          <a:prstGeom prst="rect">
            <a:avLst/>
          </a:prstGeom>
          <a:noFill/>
        </p:spPr>
        <p:txBody>
          <a:bodyPr wrap="square" rtlCol="0" anchor="t">
            <a:spAutoFit/>
          </a:bodyPr>
          <a:lstStyle/>
          <a:p>
            <a:pPr>
              <a:tabLst>
                <a:tab pos="406400" algn="l"/>
                <a:tab pos="2108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功能</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2108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err="1">
                <a:solidFill>
                  <a:srgbClr val="163794"/>
                </a:solidFill>
                <a:latin typeface="Comic Sans MS Regular" panose="030F0702030302020204" pitchFamily="66" charset="0"/>
                <a:cs typeface="Times New Roman" pitchFamily="18" charset="0"/>
                <a:sym typeface="+mn-ea"/>
              </a:rPr>
              <a:t>在不访问服务器的前提下满足客户端的HTTP请求</a:t>
            </a:r>
            <a:r>
              <a:rPr lang="en-US" altLang="zh-CN" dirty="0">
                <a:solidFill>
                  <a:srgbClr val="163794"/>
                </a:solidFill>
                <a:latin typeface="Comic Sans MS Regular" panose="030F0702030302020204" pitchFamily="66" charset="0"/>
                <a:cs typeface="Times New Roman" pitchFamily="18" charset="0"/>
                <a:sym typeface="+mn-ea"/>
              </a:rPr>
              <a:t>。</a:t>
            </a:r>
          </a:p>
        </p:txBody>
      </p:sp>
      <p:sp>
        <p:nvSpPr>
          <p:cNvPr id="4" name="文本框 3"/>
          <p:cNvSpPr txBox="1"/>
          <p:nvPr/>
        </p:nvSpPr>
        <p:spPr>
          <a:xfrm>
            <a:off x="33020" y="2060575"/>
            <a:ext cx="4150174" cy="4438138"/>
          </a:xfrm>
          <a:prstGeom prst="rect">
            <a:avLst/>
          </a:prstGeom>
          <a:noFill/>
        </p:spPr>
        <p:txBody>
          <a:bodyPr wrap="square" rtlCol="0" anchor="t">
            <a:spAutoFit/>
          </a:bodyPr>
          <a:lstStyle/>
          <a:p>
            <a:pPr algn="l">
              <a:tabLst>
                <a:tab pos="2108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Web缓存/代理服务器</a:t>
            </a:r>
          </a:p>
          <a:p>
            <a:pPr lvl="1" algn="l">
              <a:tabLst>
                <a:tab pos="2108200" algn="l"/>
              </a:tabLst>
            </a:pP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FF0000"/>
                </a:solidFill>
                <a:latin typeface="Comic Sans MS Regular" panose="030F0702030302020204" pitchFamily="66" charset="0"/>
                <a:cs typeface="MS Shell Dlg" pitchFamily="18" charset="0"/>
                <a:sym typeface="+mn-ea"/>
              </a:rPr>
              <a:t>用户设定浏览器通过缓存进行</a:t>
            </a:r>
            <a:r>
              <a:rPr lang="en-US" altLang="zh-CN" dirty="0">
                <a:solidFill>
                  <a:srgbClr val="FF0000"/>
                </a:solidFill>
                <a:latin typeface="Comic Sans MS Regular" panose="030F0702030302020204" pitchFamily="66" charset="0"/>
                <a:cs typeface="Times New Roman" pitchFamily="18" charset="0"/>
                <a:sym typeface="+mn-ea"/>
              </a:rPr>
              <a:t>Web</a:t>
            </a:r>
            <a:r>
              <a:rPr lang="en-US" altLang="zh-CN" dirty="0">
                <a:solidFill>
                  <a:srgbClr val="FF0000"/>
                </a:solidFill>
                <a:latin typeface="Comic Sans MS Regular" panose="030F0702030302020204" pitchFamily="66" charset="0"/>
                <a:cs typeface="MS Shell Dlg" pitchFamily="18" charset="0"/>
                <a:sym typeface="+mn-ea"/>
              </a:rPr>
              <a:t>访问</a:t>
            </a:r>
            <a:endParaRPr lang="en-US" altLang="zh-CN" dirty="0">
              <a:solidFill>
                <a:srgbClr val="FF0000"/>
              </a:solidFill>
              <a:latin typeface="Comic Sans MS Regular" panose="030F0702030302020204" pitchFamily="66" charset="0"/>
              <a:cs typeface="MS Shell Dlg" pitchFamily="18" charset="0"/>
            </a:endParaRPr>
          </a:p>
          <a:p>
            <a:pPr lvl="1" algn="l">
              <a:tabLst>
                <a:tab pos="406400" algn="l"/>
                <a:tab pos="647700" algn="l"/>
                <a:tab pos="800100" algn="l"/>
                <a:tab pos="1003300" algn="l"/>
                <a:tab pos="2997200" algn="l"/>
              </a:tabLst>
            </a:pPr>
            <a:r>
              <a:rPr lang="en-US" altLang="zh-CN" dirty="0">
                <a:solidFill>
                  <a:srgbClr val="009A9A"/>
                </a:solidFill>
                <a:latin typeface="Wingdings" panose="05000000000000000000" charset="0"/>
                <a:cs typeface="Wingdings" panose="05000000000000000000" charset="0"/>
                <a:sym typeface="+mn-ea"/>
              </a:rPr>
              <a:t></a:t>
            </a:r>
            <a:r>
              <a:rPr lang="en-US" altLang="zh-CN" dirty="0">
                <a:solidFill>
                  <a:srgbClr val="FF0000"/>
                </a:solidFill>
                <a:latin typeface="Comic Sans MS Regular" panose="030F0702030302020204" pitchFamily="66" charset="0"/>
                <a:cs typeface="MS Shell Dlg" pitchFamily="18" charset="0"/>
                <a:sym typeface="+mn-ea"/>
              </a:rPr>
              <a:t>浏览器向缓存</a:t>
            </a:r>
            <a:r>
              <a:rPr lang="en-US" altLang="zh-CN" dirty="0">
                <a:solidFill>
                  <a:srgbClr val="FF0000"/>
                </a:solidFill>
                <a:latin typeface="Comic Sans MS Regular" panose="030F0702030302020204" pitchFamily="66" charset="0"/>
                <a:cs typeface="Times New Roman" pitchFamily="18" charset="0"/>
                <a:sym typeface="+mn-ea"/>
              </a:rPr>
              <a:t>/</a:t>
            </a:r>
            <a:r>
              <a:rPr lang="en-US" altLang="zh-CN" dirty="0" err="1">
                <a:solidFill>
                  <a:srgbClr val="FF0000"/>
                </a:solidFill>
                <a:latin typeface="Comic Sans MS Regular" panose="030F0702030302020204" pitchFamily="66" charset="0"/>
                <a:cs typeface="MS Shell Dlg" pitchFamily="18" charset="0"/>
                <a:sym typeface="+mn-ea"/>
              </a:rPr>
              <a:t>代理服务器发送所有的</a:t>
            </a:r>
            <a:r>
              <a:rPr lang="en-US" altLang="zh-CN" dirty="0" err="1">
                <a:solidFill>
                  <a:srgbClr val="FF0000"/>
                </a:solidFill>
                <a:latin typeface="Comic Sans MS Regular" panose="030F0702030302020204" pitchFamily="66" charset="0"/>
                <a:cs typeface="Times New Roman" pitchFamily="18" charset="0"/>
                <a:sym typeface="+mn-ea"/>
              </a:rPr>
              <a:t>HTTP</a:t>
            </a:r>
            <a:r>
              <a:rPr lang="en-US" altLang="zh-CN" dirty="0" err="1">
                <a:solidFill>
                  <a:srgbClr val="FF0000"/>
                </a:solidFill>
                <a:latin typeface="Comic Sans MS Regular" panose="030F0702030302020204" pitchFamily="66" charset="0"/>
                <a:cs typeface="MS Shell Dlg" pitchFamily="18" charset="0"/>
                <a:sym typeface="+mn-ea"/>
              </a:rPr>
              <a:t>请求</a:t>
            </a:r>
            <a:endParaRPr lang="en-US" altLang="zh-CN" dirty="0">
              <a:solidFill>
                <a:srgbClr val="FF0000"/>
              </a:solidFill>
              <a:latin typeface="Comic Sans MS Regular" panose="030F0702030302020204" pitchFamily="66" charset="0"/>
              <a:cs typeface="MS Shell Dlg" pitchFamily="18" charset="0"/>
            </a:endParaRPr>
          </a:p>
          <a:p>
            <a:pPr lvl="1" algn="l">
              <a:tabLst>
                <a:tab pos="406400" algn="l"/>
                <a:tab pos="647700" algn="l"/>
                <a:tab pos="800100" algn="l"/>
                <a:tab pos="1003300" algn="l"/>
                <a:tab pos="2997200" algn="l"/>
              </a:tabLst>
            </a:pPr>
            <a:r>
              <a:rPr lang="en-US" altLang="zh-CN" dirty="0">
                <a:solidFill>
                  <a:srgbClr val="163794"/>
                </a:solidFill>
                <a:latin typeface="Comic Sans MS Regular" panose="030F0702030302020204" pitchFamily="66" charset="0"/>
                <a:cs typeface="Times New Roman" pitchFamily="18" charset="0"/>
                <a:sym typeface="+mn-ea"/>
              </a:rPr>
              <a:t>     •</a:t>
            </a:r>
            <a:r>
              <a:rPr lang="en-US" altLang="zh-CN" dirty="0">
                <a:latin typeface="Comic Sans MS Regular" panose="030F0702030302020204" pitchFamily="66" charset="0"/>
                <a:cs typeface="Times New Roman"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如果所请求对象在缓</a:t>
            </a:r>
            <a:r>
              <a:rPr lang="en-US" altLang="zh-CN" sz="2000" dirty="0">
                <a:solidFill>
                  <a:srgbClr val="FF0000"/>
                </a:solidFill>
                <a:latin typeface="Comic Sans MS Regular" panose="030F0702030302020204" pitchFamily="66" charset="0"/>
                <a:cs typeface="MS Shell Dlg"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存中，缓存返回对象</a:t>
            </a:r>
            <a:endParaRPr lang="en-US" altLang="zh-CN" sz="2000" dirty="0">
              <a:solidFill>
                <a:srgbClr val="FF0000"/>
              </a:solidFill>
              <a:latin typeface="Comic Sans MS Regular" panose="030F0702030302020204" pitchFamily="66" charset="0"/>
              <a:cs typeface="MS Shell Dlg" pitchFamily="18" charset="0"/>
            </a:endParaRPr>
          </a:p>
          <a:p>
            <a:pPr lvl="1" algn="l">
              <a:tabLst>
                <a:tab pos="406400" algn="l"/>
                <a:tab pos="647700" algn="l"/>
                <a:tab pos="800100" algn="l"/>
                <a:tab pos="1003300" algn="l"/>
                <a:tab pos="2997200" algn="l"/>
              </a:tabLst>
            </a:pPr>
            <a:r>
              <a:rPr lang="en-US" altLang="zh-CN" sz="2000" dirty="0">
                <a:solidFill>
                  <a:srgbClr val="163794"/>
                </a:solidFill>
                <a:latin typeface="Comic Sans MS Regular" panose="030F0702030302020204" pitchFamily="66" charset="0"/>
                <a:cs typeface="Times New Roman" pitchFamily="18"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否则，缓存服务器向</a:t>
            </a:r>
            <a:r>
              <a:rPr lang="en-US" altLang="zh-CN" sz="2000" dirty="0">
                <a:solidFill>
                  <a:srgbClr val="FF0000"/>
                </a:solidFill>
                <a:latin typeface="Comic Sans MS Regular" panose="030F0702030302020204" pitchFamily="66" charset="0"/>
                <a:cs typeface="MS Shell Dlg"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原始服务器发送</a:t>
            </a:r>
            <a:r>
              <a:rPr lang="en-US" altLang="zh-CN" sz="2000" dirty="0" err="1">
                <a:solidFill>
                  <a:srgbClr val="FF0000"/>
                </a:solidFill>
                <a:latin typeface="Comic Sans MS Regular" panose="030F0702030302020204" pitchFamily="66" charset="0"/>
                <a:cs typeface="Times New Roman" pitchFamily="18" charset="0"/>
                <a:sym typeface="+mn-ea"/>
              </a:rPr>
              <a:t>HTTP</a:t>
            </a:r>
            <a:r>
              <a:rPr lang="en-US" altLang="zh-CN" sz="2000" dirty="0">
                <a:solidFill>
                  <a:srgbClr val="FF0000"/>
                </a:solidFill>
                <a:latin typeface="Comic Sans MS Regular" panose="030F0702030302020204" pitchFamily="66" charset="0"/>
                <a:cs typeface="Times New Roman"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请求，获取对象，然后</a:t>
            </a:r>
            <a:r>
              <a:rPr lang="en-US" altLang="zh-CN" sz="2000" dirty="0">
                <a:solidFill>
                  <a:srgbClr val="FF0000"/>
                </a:solidFill>
                <a:latin typeface="Comic Sans MS Regular" panose="030F0702030302020204" pitchFamily="66" charset="0"/>
                <a:cs typeface="MS Shell Dlg"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返回给客户端并保存该</a:t>
            </a:r>
            <a:r>
              <a:rPr lang="en-US" altLang="zh-CN" sz="2000" dirty="0">
                <a:solidFill>
                  <a:srgbClr val="FF0000"/>
                </a:solidFill>
                <a:latin typeface="Comic Sans MS Regular" panose="030F0702030302020204" pitchFamily="66" charset="0"/>
                <a:cs typeface="MS Shell Dlg" pitchFamily="18" charset="0"/>
                <a:sym typeface="+mn-ea"/>
              </a:rPr>
              <a:t>		</a:t>
            </a:r>
            <a:r>
              <a:rPr lang="en-US" altLang="zh-CN" sz="2000" dirty="0" err="1">
                <a:solidFill>
                  <a:srgbClr val="FF0000"/>
                </a:solidFill>
                <a:latin typeface="Comic Sans MS Regular" panose="030F0702030302020204" pitchFamily="66" charset="0"/>
                <a:cs typeface="MS Shell Dlg" pitchFamily="18" charset="0"/>
                <a:sym typeface="+mn-ea"/>
              </a:rPr>
              <a:t>对象</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53" name="灯片编号占位符 6"/>
          <p:cNvSpPr>
            <a:spLocks noGrp="1"/>
          </p:cNvSpPr>
          <p:nvPr>
            <p:ph type="sldNum" sz="quarter" idx="12"/>
          </p:nvPr>
        </p:nvSpPr>
        <p:spPr/>
        <p:txBody>
          <a:bodyPr/>
          <a:lstStyle/>
          <a:p>
            <a:fld id="{00B33F59-1FF2-4D9F-9C4A-EE6FCB29B4A4}" type="slidenum">
              <a:rPr lang="en-US" altLang="zh-CN"/>
              <a:t>4</a:t>
            </a:fld>
            <a:endParaRPr lang="en-US" altLang="zh-CN" dirty="0"/>
          </a:p>
        </p:txBody>
      </p:sp>
      <p:sp>
        <p:nvSpPr>
          <p:cNvPr id="34818" name="Rectangle 2"/>
          <p:cNvSpPr>
            <a:spLocks noGrp="1" noChangeArrowheads="1"/>
          </p:cNvSpPr>
          <p:nvPr>
            <p:ph type="title"/>
          </p:nvPr>
        </p:nvSpPr>
        <p:spPr>
          <a:xfrm>
            <a:off x="304800" y="228600"/>
            <a:ext cx="8382000" cy="1143000"/>
          </a:xfrm>
        </p:spPr>
        <p:txBody>
          <a:bodyPr/>
          <a:lstStyle/>
          <a:p>
            <a:r>
              <a:rPr lang="zh-CN" altLang="en-US" sz="3600" dirty="0">
                <a:ea typeface="宋体" pitchFamily="2" charset="-122"/>
              </a:rPr>
              <a:t>创建一个网络应用</a:t>
            </a:r>
          </a:p>
        </p:txBody>
      </p:sp>
      <p:sp>
        <p:nvSpPr>
          <p:cNvPr id="34819" name="Rectangle 3"/>
          <p:cNvSpPr>
            <a:spLocks noGrp="1" noChangeArrowheads="1"/>
          </p:cNvSpPr>
          <p:nvPr>
            <p:ph type="body" sz="half" idx="1"/>
          </p:nvPr>
        </p:nvSpPr>
        <p:spPr>
          <a:xfrm>
            <a:off x="438150" y="1400175"/>
            <a:ext cx="4191000" cy="5114925"/>
          </a:xfrm>
        </p:spPr>
        <p:txBody>
          <a:bodyPr/>
          <a:lstStyle/>
          <a:p>
            <a:pPr>
              <a:buFont typeface="ZapfDingbats" pitchFamily="82" charset="2"/>
              <a:buNone/>
            </a:pPr>
            <a:r>
              <a:rPr lang="zh-Hans" altLang="en-US" sz="2400" dirty="0">
                <a:solidFill>
                  <a:srgbClr val="FF0000"/>
                </a:solidFill>
                <a:ea typeface="宋体" pitchFamily="2" charset="-122"/>
              </a:rPr>
              <a:t>编写一个程序</a:t>
            </a:r>
            <a:endParaRPr lang="en-US" altLang="zh-CN" sz="2400" dirty="0">
              <a:solidFill>
                <a:srgbClr val="FF0000"/>
              </a:solidFill>
              <a:ea typeface="宋体" pitchFamily="2" charset="-122"/>
            </a:endParaRPr>
          </a:p>
          <a:p>
            <a:pPr lvl="1"/>
            <a:r>
              <a:rPr lang="zh-Hans" altLang="en-US" sz="2000" dirty="0">
                <a:ea typeface="宋体" pitchFamily="2" charset="-122"/>
              </a:rPr>
              <a:t>运行在不同的终端系统</a:t>
            </a:r>
            <a:endParaRPr lang="en-US" altLang="zh-Hans" sz="2000" dirty="0">
              <a:ea typeface="宋体" pitchFamily="2" charset="-122"/>
            </a:endParaRPr>
          </a:p>
          <a:p>
            <a:pPr lvl="1"/>
            <a:r>
              <a:rPr lang="zh-Hans" altLang="en-US" sz="2000" dirty="0">
                <a:ea typeface="宋体" pitchFamily="2" charset="-122"/>
              </a:rPr>
              <a:t>通过网络进行通信</a:t>
            </a:r>
            <a:endParaRPr lang="en-US" altLang="zh-CN" sz="2000" dirty="0">
              <a:ea typeface="宋体" pitchFamily="2" charset="-122"/>
            </a:endParaRPr>
          </a:p>
          <a:p>
            <a:pPr lvl="2"/>
            <a:r>
              <a:rPr lang="zh-Hans" altLang="en-US" sz="1600" dirty="0">
                <a:ea typeface="宋体" pitchFamily="2" charset="-122"/>
              </a:rPr>
              <a:t>例如：</a:t>
            </a:r>
            <a:r>
              <a:rPr lang="en-US" altLang="zh-CN" sz="1600" dirty="0">
                <a:ea typeface="宋体" pitchFamily="2" charset="-122"/>
              </a:rPr>
              <a:t>Web:</a:t>
            </a:r>
            <a:r>
              <a:rPr lang="zh-Hans" altLang="en-US" sz="1600" dirty="0">
                <a:ea typeface="宋体" pitchFamily="2" charset="-122"/>
              </a:rPr>
              <a:t> </a:t>
            </a:r>
            <a:r>
              <a:rPr lang="en-US" altLang="zh-Hans" sz="1600" dirty="0">
                <a:ea typeface="宋体" pitchFamily="2" charset="-122"/>
              </a:rPr>
              <a:t>web</a:t>
            </a:r>
            <a:r>
              <a:rPr lang="zh-Hans" altLang="en-US" sz="1600" dirty="0">
                <a:ea typeface="宋体" pitchFamily="2" charset="-122"/>
              </a:rPr>
              <a:t>服务器和浏览器进行通信</a:t>
            </a:r>
            <a:endParaRPr lang="en-US" altLang="zh-CN" sz="1600" dirty="0">
              <a:ea typeface="宋体" pitchFamily="2" charset="-122"/>
            </a:endParaRPr>
          </a:p>
          <a:p>
            <a:pPr>
              <a:buFont typeface="ZapfDingbats" pitchFamily="82" charset="2"/>
              <a:buNone/>
            </a:pPr>
            <a:r>
              <a:rPr lang="zh-Hans" altLang="en-US" sz="2400" dirty="0">
                <a:solidFill>
                  <a:srgbClr val="FF0000"/>
                </a:solidFill>
                <a:ea typeface="宋体" pitchFamily="2" charset="-122"/>
              </a:rPr>
              <a:t>为网络核心中的设备编写软件</a:t>
            </a:r>
            <a:endParaRPr lang="en-US" altLang="zh-CN" sz="2400" dirty="0">
              <a:solidFill>
                <a:srgbClr val="FF0000"/>
              </a:solidFill>
              <a:ea typeface="宋体" pitchFamily="2" charset="-122"/>
            </a:endParaRPr>
          </a:p>
          <a:p>
            <a:pPr lvl="1"/>
            <a:r>
              <a:rPr lang="zh-CN" altLang="en-US" sz="2000" dirty="0">
                <a:ea typeface="宋体" pitchFamily="2" charset="-122"/>
              </a:rPr>
              <a:t>网络核心设备未运行用户应用程序代码</a:t>
            </a:r>
            <a:endParaRPr lang="en-US" altLang="zh-CN" sz="2000" dirty="0">
              <a:ea typeface="宋体" pitchFamily="2" charset="-122"/>
            </a:endParaRPr>
          </a:p>
          <a:p>
            <a:pPr lvl="1"/>
            <a:r>
              <a:rPr lang="zh-CN" altLang="en-US" sz="2000" dirty="0">
                <a:ea typeface="宋体" pitchFamily="2" charset="-122"/>
              </a:rPr>
              <a:t>终端系统上的应用程序允许快速开发和传播应用程序</a:t>
            </a:r>
            <a:endParaRPr lang="en-US" altLang="zh-CN" sz="2000" dirty="0">
              <a:solidFill>
                <a:srgbClr val="FF0000"/>
              </a:solidFill>
              <a:ea typeface="宋体" pitchFamily="2" charset="-122"/>
            </a:endParaRPr>
          </a:p>
        </p:txBody>
      </p:sp>
      <p:grpSp>
        <p:nvGrpSpPr>
          <p:cNvPr id="34820" name="Group 4"/>
          <p:cNvGrpSpPr/>
          <p:nvPr/>
        </p:nvGrpSpPr>
        <p:grpSpPr bwMode="auto">
          <a:xfrm>
            <a:off x="4908550" y="1876425"/>
            <a:ext cx="3678238" cy="3670300"/>
            <a:chOff x="3092" y="1182"/>
            <a:chExt cx="2317" cy="2312"/>
          </a:xfrm>
        </p:grpSpPr>
        <p:sp>
          <p:nvSpPr>
            <p:cNvPr id="34821" name="Freeform 5"/>
            <p:cNvSpPr/>
            <p:nvPr/>
          </p:nvSpPr>
          <p:spPr bwMode="auto">
            <a:xfrm>
              <a:off x="4276" y="1272"/>
              <a:ext cx="1133" cy="1055"/>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w="9525">
              <a:noFill/>
              <a:round/>
            </a:ln>
            <a:effectLst/>
          </p:spPr>
          <p:txBody>
            <a:bodyPr wrap="none" anchor="ctr"/>
            <a:lstStyle/>
            <a:p>
              <a:endParaRPr lang="zh-CN" altLang="en-US"/>
            </a:p>
          </p:txBody>
        </p:sp>
        <p:sp>
          <p:nvSpPr>
            <p:cNvPr id="34822" name="Freeform 6"/>
            <p:cNvSpPr/>
            <p:nvPr/>
          </p:nvSpPr>
          <p:spPr bwMode="auto">
            <a:xfrm>
              <a:off x="3092" y="1182"/>
              <a:ext cx="1176" cy="1001"/>
            </a:xfrm>
            <a:custGeom>
              <a:avLst/>
              <a:gdLst/>
              <a:ahLst/>
              <a:cxnLst>
                <a:cxn ang="0">
                  <a:pos x="550" y="42"/>
                </a:cxn>
                <a:cxn ang="0">
                  <a:pos x="82" y="60"/>
                </a:cxn>
                <a:cxn ang="0">
                  <a:pos x="58" y="402"/>
                </a:cxn>
                <a:cxn ang="0">
                  <a:pos x="28" y="720"/>
                </a:cxn>
                <a:cxn ang="0">
                  <a:pos x="112" y="870"/>
                </a:cxn>
                <a:cxn ang="0">
                  <a:pos x="538" y="876"/>
                </a:cxn>
                <a:cxn ang="0">
                  <a:pos x="640" y="1128"/>
                </a:cxn>
                <a:cxn ang="0">
                  <a:pos x="1234" y="1098"/>
                </a:cxn>
                <a:cxn ang="0">
                  <a:pos x="1276" y="570"/>
                </a:cxn>
                <a:cxn ang="0">
                  <a:pos x="1204" y="342"/>
                </a:cxn>
                <a:cxn ang="0">
                  <a:pos x="760" y="288"/>
                </a:cxn>
                <a:cxn ang="0">
                  <a:pos x="550" y="42"/>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ln>
            <a:effectLst/>
          </p:spPr>
          <p:txBody>
            <a:bodyPr wrap="none" anchor="ctr"/>
            <a:lstStyle/>
            <a:p>
              <a:endParaRPr lang="zh-CN" altLang="en-US"/>
            </a:p>
          </p:txBody>
        </p:sp>
        <p:sp>
          <p:nvSpPr>
            <p:cNvPr id="34823" name="Freeform 7"/>
            <p:cNvSpPr/>
            <p:nvPr/>
          </p:nvSpPr>
          <p:spPr bwMode="auto">
            <a:xfrm>
              <a:off x="3324" y="2096"/>
              <a:ext cx="1874" cy="1398"/>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34824" name="Group 8"/>
            <p:cNvGrpSpPr/>
            <p:nvPr/>
          </p:nvGrpSpPr>
          <p:grpSpPr bwMode="auto">
            <a:xfrm>
              <a:off x="3166" y="1267"/>
              <a:ext cx="462" cy="201"/>
              <a:chOff x="3552" y="246"/>
              <a:chExt cx="527" cy="248"/>
            </a:xfrm>
          </p:grpSpPr>
          <p:graphicFrame>
            <p:nvGraphicFramePr>
              <p:cNvPr id="34825"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5792" name="Clip" r:id="rId3" imgW="18192750" imgH="15087600" progId="">
                      <p:embed/>
                    </p:oleObj>
                  </mc:Choice>
                  <mc:Fallback>
                    <p:oleObj name="Clip" r:id="rId3" imgW="18192750" imgH="15087600" progId="">
                      <p:embed/>
                      <p:pic>
                        <p:nvPicPr>
                          <p:cNvPr id="0" name="图片 1024"/>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34826"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5793" name="Clip" r:id="rId5" imgW="9515475" imgH="6705600" progId="">
                      <p:embed/>
                    </p:oleObj>
                  </mc:Choice>
                  <mc:Fallback>
                    <p:oleObj name="Clip" r:id="rId5" imgW="9515475" imgH="6705600" progId="">
                      <p:embed/>
                      <p:pic>
                        <p:nvPicPr>
                          <p:cNvPr id="0" name="图片 1025"/>
                          <p:cNvPicPr>
                            <a:picLocks noChangeAspect="1"/>
                          </p:cNvPicPr>
                          <p:nvPr/>
                        </p:nvPicPr>
                        <p:blipFill>
                          <a:blip r:embed="rId6"/>
                          <a:stretch>
                            <a:fillRect/>
                          </a:stretch>
                        </p:blipFill>
                        <p:spPr>
                          <a:xfrm>
                            <a:off x="3878" y="338"/>
                            <a:ext cx="201" cy="144"/>
                          </a:xfrm>
                          <a:prstGeom prst="rect">
                            <a:avLst/>
                          </a:prstGeom>
                          <a:noFill/>
                          <a:ln w="9525">
                            <a:noFill/>
                          </a:ln>
                        </p:spPr>
                      </p:pic>
                    </p:oleObj>
                  </mc:Fallback>
                </mc:AlternateContent>
              </a:graphicData>
            </a:graphic>
          </p:graphicFrame>
          <p:sp>
            <p:nvSpPr>
              <p:cNvPr id="34827" name="Line 11"/>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34828" name="Group 12"/>
            <p:cNvGrpSpPr/>
            <p:nvPr/>
          </p:nvGrpSpPr>
          <p:grpSpPr bwMode="auto">
            <a:xfrm>
              <a:off x="3166" y="1642"/>
              <a:ext cx="462" cy="201"/>
              <a:chOff x="3552" y="246"/>
              <a:chExt cx="527" cy="248"/>
            </a:xfrm>
          </p:grpSpPr>
          <p:graphicFrame>
            <p:nvGraphicFramePr>
              <p:cNvPr id="34829"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5794" name="Clip" r:id="rId7" imgW="18192750" imgH="15087600" progId="">
                      <p:embed/>
                    </p:oleObj>
                  </mc:Choice>
                  <mc:Fallback>
                    <p:oleObj name="Clip" r:id="rId7" imgW="18192750" imgH="15087600" progId="">
                      <p:embed/>
                      <p:pic>
                        <p:nvPicPr>
                          <p:cNvPr id="0" name="图片 1026"/>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34830"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5795" name="Clip" r:id="rId8" imgW="9515475" imgH="6705600" progId="">
                      <p:embed/>
                    </p:oleObj>
                  </mc:Choice>
                  <mc:Fallback>
                    <p:oleObj name="Clip" r:id="rId8" imgW="9515475" imgH="6705600" progId="">
                      <p:embed/>
                      <p:pic>
                        <p:nvPicPr>
                          <p:cNvPr id="0" name="图片 1027"/>
                          <p:cNvPicPr>
                            <a:picLocks noChangeAspect="1"/>
                          </p:cNvPicPr>
                          <p:nvPr/>
                        </p:nvPicPr>
                        <p:blipFill>
                          <a:blip r:embed="rId6"/>
                          <a:stretch>
                            <a:fillRect/>
                          </a:stretch>
                        </p:blipFill>
                        <p:spPr>
                          <a:xfrm>
                            <a:off x="3878" y="338"/>
                            <a:ext cx="201" cy="144"/>
                          </a:xfrm>
                          <a:prstGeom prst="rect">
                            <a:avLst/>
                          </a:prstGeom>
                          <a:noFill/>
                          <a:ln w="9525">
                            <a:noFill/>
                          </a:ln>
                        </p:spPr>
                      </p:pic>
                    </p:oleObj>
                  </mc:Fallback>
                </mc:AlternateContent>
              </a:graphicData>
            </a:graphic>
          </p:graphicFrame>
          <p:sp>
            <p:nvSpPr>
              <p:cNvPr id="34831" name="Line 15"/>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34832" name="Group 16"/>
            <p:cNvGrpSpPr/>
            <p:nvPr/>
          </p:nvGrpSpPr>
          <p:grpSpPr bwMode="auto">
            <a:xfrm>
              <a:off x="3403" y="1508"/>
              <a:ext cx="44" cy="135"/>
              <a:chOff x="3842" y="406"/>
              <a:chExt cx="51" cy="167"/>
            </a:xfrm>
          </p:grpSpPr>
          <p:sp>
            <p:nvSpPr>
              <p:cNvPr id="34833" name="Oval 17"/>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34834" name="Oval 18"/>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34835" name="Oval 19"/>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grpSp>
          <p:nvGrpSpPr>
            <p:cNvPr id="34836" name="Group 20"/>
            <p:cNvGrpSpPr/>
            <p:nvPr/>
          </p:nvGrpSpPr>
          <p:grpSpPr bwMode="auto">
            <a:xfrm>
              <a:off x="3699" y="1825"/>
              <a:ext cx="132" cy="249"/>
              <a:chOff x="4180" y="783"/>
              <a:chExt cx="150" cy="307"/>
            </a:xfrm>
          </p:grpSpPr>
          <p:sp>
            <p:nvSpPr>
              <p:cNvPr id="34837" name="AutoShape 2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34838" name="Rectangle 22"/>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34839"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34840"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34841" name="Line 25"/>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34842" name="Line 26"/>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34843"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34844" name="Rectangle 28"/>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34845" name="Group 29"/>
            <p:cNvGrpSpPr/>
            <p:nvPr/>
          </p:nvGrpSpPr>
          <p:grpSpPr bwMode="auto">
            <a:xfrm rot="-5400000">
              <a:off x="3896" y="1874"/>
              <a:ext cx="51" cy="147"/>
              <a:chOff x="3842" y="406"/>
              <a:chExt cx="51" cy="167"/>
            </a:xfrm>
          </p:grpSpPr>
          <p:sp>
            <p:nvSpPr>
              <p:cNvPr id="34846" name="Oval 30"/>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34847" name="Oval 31"/>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34848" name="Oval 32"/>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34849" name="Line 33"/>
            <p:cNvSpPr>
              <a:spLocks noChangeShapeType="1"/>
            </p:cNvSpPr>
            <p:nvPr/>
          </p:nvSpPr>
          <p:spPr bwMode="auto">
            <a:xfrm>
              <a:off x="3785" y="1767"/>
              <a:ext cx="312" cy="1"/>
            </a:xfrm>
            <a:prstGeom prst="line">
              <a:avLst/>
            </a:prstGeom>
            <a:noFill/>
            <a:ln w="12700">
              <a:solidFill>
                <a:schemeClr val="tx1"/>
              </a:solidFill>
              <a:round/>
            </a:ln>
            <a:effectLst/>
          </p:spPr>
          <p:txBody>
            <a:bodyPr wrap="none" anchor="ctr"/>
            <a:lstStyle/>
            <a:p>
              <a:endParaRPr lang="zh-CN" altLang="en-US"/>
            </a:p>
          </p:txBody>
        </p:sp>
        <p:sp>
          <p:nvSpPr>
            <p:cNvPr id="34850" name="Line 34"/>
            <p:cNvSpPr>
              <a:spLocks noChangeShapeType="1"/>
            </p:cNvSpPr>
            <p:nvPr/>
          </p:nvSpPr>
          <p:spPr bwMode="auto">
            <a:xfrm>
              <a:off x="3787" y="1765"/>
              <a:ext cx="1" cy="60"/>
            </a:xfrm>
            <a:prstGeom prst="line">
              <a:avLst/>
            </a:prstGeom>
            <a:noFill/>
            <a:ln w="12700">
              <a:solidFill>
                <a:schemeClr val="tx1"/>
              </a:solidFill>
              <a:round/>
            </a:ln>
            <a:effectLst/>
          </p:spPr>
          <p:txBody>
            <a:bodyPr wrap="none" anchor="ctr"/>
            <a:lstStyle/>
            <a:p>
              <a:endParaRPr lang="zh-CN" altLang="en-US"/>
            </a:p>
          </p:txBody>
        </p:sp>
        <p:sp>
          <p:nvSpPr>
            <p:cNvPr id="34851" name="Line 35"/>
            <p:cNvSpPr>
              <a:spLocks noChangeShapeType="1"/>
            </p:cNvSpPr>
            <p:nvPr/>
          </p:nvSpPr>
          <p:spPr bwMode="auto">
            <a:xfrm>
              <a:off x="4099" y="1764"/>
              <a:ext cx="1" cy="52"/>
            </a:xfrm>
            <a:prstGeom prst="line">
              <a:avLst/>
            </a:prstGeom>
            <a:noFill/>
            <a:ln w="12700">
              <a:solidFill>
                <a:schemeClr val="tx1"/>
              </a:solidFill>
              <a:round/>
            </a:ln>
            <a:effectLst/>
          </p:spPr>
          <p:txBody>
            <a:bodyPr wrap="none" anchor="ctr"/>
            <a:lstStyle/>
            <a:p>
              <a:endParaRPr lang="zh-CN" altLang="en-US"/>
            </a:p>
          </p:txBody>
        </p:sp>
        <p:sp>
          <p:nvSpPr>
            <p:cNvPr id="34852" name="Line 36"/>
            <p:cNvSpPr>
              <a:spLocks noChangeShapeType="1"/>
            </p:cNvSpPr>
            <p:nvPr/>
          </p:nvSpPr>
          <p:spPr bwMode="auto">
            <a:xfrm>
              <a:off x="3596" y="1427"/>
              <a:ext cx="182" cy="167"/>
            </a:xfrm>
            <a:prstGeom prst="line">
              <a:avLst/>
            </a:prstGeom>
            <a:noFill/>
            <a:ln w="12700">
              <a:solidFill>
                <a:schemeClr val="tx1"/>
              </a:solidFill>
              <a:round/>
            </a:ln>
            <a:effectLst/>
          </p:spPr>
          <p:txBody>
            <a:bodyPr wrap="none" anchor="ctr"/>
            <a:lstStyle/>
            <a:p>
              <a:endParaRPr lang="zh-CN" altLang="en-US"/>
            </a:p>
          </p:txBody>
        </p:sp>
        <p:sp>
          <p:nvSpPr>
            <p:cNvPr id="34853" name="Line 37"/>
            <p:cNvSpPr>
              <a:spLocks noChangeShapeType="1"/>
            </p:cNvSpPr>
            <p:nvPr/>
          </p:nvSpPr>
          <p:spPr bwMode="auto">
            <a:xfrm flipV="1">
              <a:off x="3604" y="1607"/>
              <a:ext cx="174" cy="208"/>
            </a:xfrm>
            <a:prstGeom prst="line">
              <a:avLst/>
            </a:prstGeom>
            <a:noFill/>
            <a:ln w="12700">
              <a:solidFill>
                <a:schemeClr val="tx1"/>
              </a:solidFill>
              <a:round/>
            </a:ln>
            <a:effectLst/>
          </p:spPr>
          <p:txBody>
            <a:bodyPr wrap="none" anchor="ctr"/>
            <a:lstStyle/>
            <a:p>
              <a:endParaRPr lang="zh-CN" altLang="en-US"/>
            </a:p>
          </p:txBody>
        </p:sp>
        <p:sp>
          <p:nvSpPr>
            <p:cNvPr id="34854" name="Line 38"/>
            <p:cNvSpPr>
              <a:spLocks noChangeShapeType="1"/>
            </p:cNvSpPr>
            <p:nvPr/>
          </p:nvSpPr>
          <p:spPr bwMode="auto">
            <a:xfrm flipV="1">
              <a:off x="3936" y="1661"/>
              <a:ext cx="1" cy="103"/>
            </a:xfrm>
            <a:prstGeom prst="line">
              <a:avLst/>
            </a:prstGeom>
            <a:noFill/>
            <a:ln w="12700">
              <a:solidFill>
                <a:schemeClr val="tx1"/>
              </a:solidFill>
              <a:round/>
            </a:ln>
            <a:effectLst/>
          </p:spPr>
          <p:txBody>
            <a:bodyPr wrap="none" anchor="ctr"/>
            <a:lstStyle/>
            <a:p>
              <a:endParaRPr lang="zh-CN" altLang="en-US"/>
            </a:p>
          </p:txBody>
        </p:sp>
        <p:grpSp>
          <p:nvGrpSpPr>
            <p:cNvPr id="34855" name="Group 39"/>
            <p:cNvGrpSpPr/>
            <p:nvPr/>
          </p:nvGrpSpPr>
          <p:grpSpPr bwMode="auto">
            <a:xfrm>
              <a:off x="4011" y="1811"/>
              <a:ext cx="132" cy="249"/>
              <a:chOff x="4180" y="783"/>
              <a:chExt cx="150" cy="307"/>
            </a:xfrm>
          </p:grpSpPr>
          <p:sp>
            <p:nvSpPr>
              <p:cNvPr id="34856" name="AutoShape 4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34857" name="Rectangle 41"/>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34858"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34859"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34860" name="Line 44"/>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34861" name="Line 45"/>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34862"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34863" name="Rectangle 47"/>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34864" name="Group 48"/>
            <p:cNvGrpSpPr/>
            <p:nvPr/>
          </p:nvGrpSpPr>
          <p:grpSpPr bwMode="auto">
            <a:xfrm>
              <a:off x="3408" y="2201"/>
              <a:ext cx="302" cy="583"/>
              <a:chOff x="3314" y="1248"/>
              <a:chExt cx="344" cy="694"/>
            </a:xfrm>
          </p:grpSpPr>
          <p:graphicFrame>
            <p:nvGraphicFramePr>
              <p:cNvPr id="34865"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5796" name="Clip" r:id="rId9" imgW="18192750" imgH="15087600" progId="">
                      <p:embed/>
                    </p:oleObj>
                  </mc:Choice>
                  <mc:Fallback>
                    <p:oleObj name="Clip" r:id="rId9" imgW="18192750" imgH="15087600" progId="">
                      <p:embed/>
                      <p:pic>
                        <p:nvPicPr>
                          <p:cNvPr id="0" name="图片 1028"/>
                          <p:cNvPicPr>
                            <a:picLocks noChangeAspect="1"/>
                          </p:cNvPicPr>
                          <p:nvPr/>
                        </p:nvPicPr>
                        <p:blipFill>
                          <a:blip r:embed="rId4"/>
                          <a:stretch>
                            <a:fillRect/>
                          </a:stretch>
                        </p:blipFill>
                        <p:spPr>
                          <a:xfrm>
                            <a:off x="3314" y="1248"/>
                            <a:ext cx="299" cy="248"/>
                          </a:xfrm>
                          <a:prstGeom prst="rect">
                            <a:avLst/>
                          </a:prstGeom>
                          <a:noFill/>
                          <a:ln w="9525">
                            <a:noFill/>
                          </a:ln>
                        </p:spPr>
                      </p:pic>
                    </p:oleObj>
                  </mc:Fallback>
                </mc:AlternateContent>
              </a:graphicData>
            </a:graphic>
          </p:graphicFrame>
          <p:sp>
            <p:nvSpPr>
              <p:cNvPr id="34866" name="Line 50"/>
              <p:cNvSpPr>
                <a:spLocks noChangeShapeType="1"/>
              </p:cNvSpPr>
              <p:nvPr/>
            </p:nvSpPr>
            <p:spPr bwMode="auto">
              <a:xfrm flipV="1">
                <a:off x="3606" y="1433"/>
                <a:ext cx="52" cy="5"/>
              </a:xfrm>
              <a:prstGeom prst="line">
                <a:avLst/>
              </a:prstGeom>
              <a:noFill/>
              <a:ln w="19050">
                <a:solidFill>
                  <a:schemeClr val="tx1"/>
                </a:solidFill>
                <a:round/>
              </a:ln>
              <a:effectLst/>
            </p:spPr>
            <p:txBody>
              <a:bodyPr wrap="none" anchor="ctr"/>
              <a:lstStyle/>
              <a:p>
                <a:endParaRPr lang="zh-CN" altLang="en-US"/>
              </a:p>
            </p:txBody>
          </p:sp>
          <p:graphicFrame>
            <p:nvGraphicFramePr>
              <p:cNvPr id="34867"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5797" name="Clip" r:id="rId10" imgW="18192750" imgH="15087600" progId="">
                      <p:embed/>
                    </p:oleObj>
                  </mc:Choice>
                  <mc:Fallback>
                    <p:oleObj name="Clip" r:id="rId10" imgW="18192750" imgH="15087600" progId="">
                      <p:embed/>
                      <p:pic>
                        <p:nvPicPr>
                          <p:cNvPr id="0" name="图片 1029"/>
                          <p:cNvPicPr>
                            <a:picLocks noChangeAspect="1"/>
                          </p:cNvPicPr>
                          <p:nvPr/>
                        </p:nvPicPr>
                        <p:blipFill>
                          <a:blip r:embed="rId4"/>
                          <a:stretch>
                            <a:fillRect/>
                          </a:stretch>
                        </p:blipFill>
                        <p:spPr>
                          <a:xfrm>
                            <a:off x="3314" y="1694"/>
                            <a:ext cx="299" cy="248"/>
                          </a:xfrm>
                          <a:prstGeom prst="rect">
                            <a:avLst/>
                          </a:prstGeom>
                          <a:noFill/>
                          <a:ln w="9525">
                            <a:noFill/>
                          </a:ln>
                        </p:spPr>
                      </p:pic>
                    </p:oleObj>
                  </mc:Fallback>
                </mc:AlternateContent>
              </a:graphicData>
            </a:graphic>
          </p:graphicFrame>
          <p:sp>
            <p:nvSpPr>
              <p:cNvPr id="34868" name="Line 52"/>
              <p:cNvSpPr>
                <a:spLocks noChangeShapeType="1"/>
              </p:cNvSpPr>
              <p:nvPr/>
            </p:nvSpPr>
            <p:spPr bwMode="auto">
              <a:xfrm flipV="1">
                <a:off x="3606" y="1882"/>
                <a:ext cx="52" cy="2"/>
              </a:xfrm>
              <a:prstGeom prst="line">
                <a:avLst/>
              </a:prstGeom>
              <a:noFill/>
              <a:ln w="19050">
                <a:solidFill>
                  <a:schemeClr val="tx1"/>
                </a:solidFill>
                <a:round/>
              </a:ln>
              <a:effectLst/>
            </p:spPr>
            <p:txBody>
              <a:bodyPr wrap="none" anchor="ctr"/>
              <a:lstStyle/>
              <a:p>
                <a:endParaRPr lang="zh-CN" altLang="en-US"/>
              </a:p>
            </p:txBody>
          </p:sp>
          <p:grpSp>
            <p:nvGrpSpPr>
              <p:cNvPr id="34869" name="Group 53"/>
              <p:cNvGrpSpPr/>
              <p:nvPr/>
            </p:nvGrpSpPr>
            <p:grpSpPr bwMode="auto">
              <a:xfrm>
                <a:off x="3404" y="1504"/>
                <a:ext cx="51" cy="167"/>
                <a:chOff x="3842" y="406"/>
                <a:chExt cx="51" cy="167"/>
              </a:xfrm>
            </p:grpSpPr>
            <p:sp>
              <p:nvSpPr>
                <p:cNvPr id="34870" name="Oval 54"/>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34871" name="Oval 55"/>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34872" name="Oval 56"/>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34873" name="Line 57"/>
              <p:cNvSpPr>
                <a:spLocks noChangeShapeType="1"/>
              </p:cNvSpPr>
              <p:nvPr/>
            </p:nvSpPr>
            <p:spPr bwMode="auto">
              <a:xfrm>
                <a:off x="3654" y="1431"/>
                <a:ext cx="0" cy="450"/>
              </a:xfrm>
              <a:prstGeom prst="line">
                <a:avLst/>
              </a:prstGeom>
              <a:noFill/>
              <a:ln w="12700">
                <a:solidFill>
                  <a:schemeClr val="tx1"/>
                </a:solidFill>
                <a:round/>
              </a:ln>
              <a:effectLst/>
            </p:spPr>
            <p:txBody>
              <a:bodyPr wrap="none" anchor="ctr"/>
              <a:lstStyle/>
              <a:p>
                <a:endParaRPr lang="zh-CN" altLang="en-US"/>
              </a:p>
            </p:txBody>
          </p:sp>
        </p:grpSp>
        <p:graphicFrame>
          <p:nvGraphicFramePr>
            <p:cNvPr id="34874" name="Object 58"/>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25798" name="Clip" r:id="rId11" imgW="18192750" imgH="15087600" progId="">
                    <p:embed/>
                  </p:oleObj>
                </mc:Choice>
                <mc:Fallback>
                  <p:oleObj name="Clip" r:id="rId11" imgW="18192750" imgH="15087600" progId="">
                    <p:embed/>
                    <p:pic>
                      <p:nvPicPr>
                        <p:cNvPr id="0" name="图片 1030"/>
                        <p:cNvPicPr>
                          <a:picLocks noChangeAspect="1"/>
                        </p:cNvPicPr>
                        <p:nvPr/>
                      </p:nvPicPr>
                      <p:blipFill>
                        <a:blip r:embed="rId4"/>
                        <a:stretch>
                          <a:fillRect/>
                        </a:stretch>
                      </p:blipFill>
                      <p:spPr>
                        <a:xfrm>
                          <a:off x="3955" y="2837"/>
                          <a:ext cx="263" cy="209"/>
                        </a:xfrm>
                        <a:prstGeom prst="rect">
                          <a:avLst/>
                        </a:prstGeom>
                        <a:noFill/>
                        <a:ln w="9525">
                          <a:noFill/>
                        </a:ln>
                      </p:spPr>
                    </p:pic>
                  </p:oleObj>
                </mc:Fallback>
              </mc:AlternateContent>
            </a:graphicData>
          </a:graphic>
        </p:graphicFrame>
        <p:graphicFrame>
          <p:nvGraphicFramePr>
            <p:cNvPr id="34875" name="Object 59"/>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25799" name="Clip" r:id="rId12" imgW="18192750" imgH="15087600" progId="">
                    <p:embed/>
                  </p:oleObj>
                </mc:Choice>
                <mc:Fallback>
                  <p:oleObj name="Clip" r:id="rId12" imgW="18192750" imgH="15087600" progId="">
                    <p:embed/>
                    <p:pic>
                      <p:nvPicPr>
                        <p:cNvPr id="0" name="图片 1031"/>
                        <p:cNvPicPr>
                          <a:picLocks noChangeAspect="1"/>
                        </p:cNvPicPr>
                        <p:nvPr/>
                      </p:nvPicPr>
                      <p:blipFill>
                        <a:blip r:embed="rId4"/>
                        <a:stretch>
                          <a:fillRect/>
                        </a:stretch>
                      </p:blipFill>
                      <p:spPr>
                        <a:xfrm>
                          <a:off x="3568" y="2830"/>
                          <a:ext cx="262" cy="208"/>
                        </a:xfrm>
                        <a:prstGeom prst="rect">
                          <a:avLst/>
                        </a:prstGeom>
                        <a:noFill/>
                        <a:ln w="9525">
                          <a:noFill/>
                        </a:ln>
                      </p:spPr>
                    </p:pic>
                  </p:oleObj>
                </mc:Fallback>
              </mc:AlternateContent>
            </a:graphicData>
          </a:graphic>
        </p:graphicFrame>
        <p:sp>
          <p:nvSpPr>
            <p:cNvPr id="34876" name="Oval 60"/>
            <p:cNvSpPr>
              <a:spLocks noChangeArrowheads="1"/>
            </p:cNvSpPr>
            <p:nvPr/>
          </p:nvSpPr>
          <p:spPr bwMode="auto">
            <a:xfrm rot="-5400000">
              <a:off x="3831" y="2895"/>
              <a:ext cx="40" cy="41"/>
            </a:xfrm>
            <a:prstGeom prst="ellipse">
              <a:avLst/>
            </a:prstGeom>
            <a:solidFill>
              <a:schemeClr val="accent2"/>
            </a:solidFill>
            <a:ln w="9525">
              <a:noFill/>
              <a:round/>
            </a:ln>
            <a:effectLst/>
          </p:spPr>
          <p:txBody>
            <a:bodyPr wrap="none" anchor="ctr"/>
            <a:lstStyle/>
            <a:p>
              <a:endParaRPr lang="zh-CN" altLang="en-US"/>
            </a:p>
          </p:txBody>
        </p:sp>
        <p:sp>
          <p:nvSpPr>
            <p:cNvPr id="34877" name="Oval 61"/>
            <p:cNvSpPr>
              <a:spLocks noChangeArrowheads="1"/>
            </p:cNvSpPr>
            <p:nvPr/>
          </p:nvSpPr>
          <p:spPr bwMode="auto">
            <a:xfrm rot="-5400000">
              <a:off x="3884" y="2894"/>
              <a:ext cx="40" cy="42"/>
            </a:xfrm>
            <a:prstGeom prst="ellipse">
              <a:avLst/>
            </a:prstGeom>
            <a:solidFill>
              <a:schemeClr val="accent2"/>
            </a:solidFill>
            <a:ln w="9525">
              <a:noFill/>
              <a:round/>
            </a:ln>
            <a:effectLst/>
          </p:spPr>
          <p:txBody>
            <a:bodyPr wrap="none" anchor="ctr"/>
            <a:lstStyle/>
            <a:p>
              <a:endParaRPr lang="zh-CN" altLang="en-US"/>
            </a:p>
          </p:txBody>
        </p:sp>
        <p:sp>
          <p:nvSpPr>
            <p:cNvPr id="34878" name="Oval 62"/>
            <p:cNvSpPr>
              <a:spLocks noChangeArrowheads="1"/>
            </p:cNvSpPr>
            <p:nvPr/>
          </p:nvSpPr>
          <p:spPr bwMode="auto">
            <a:xfrm rot="-5400000">
              <a:off x="3933" y="2897"/>
              <a:ext cx="39" cy="41"/>
            </a:xfrm>
            <a:prstGeom prst="ellipse">
              <a:avLst/>
            </a:prstGeom>
            <a:solidFill>
              <a:schemeClr val="accent2"/>
            </a:solidFill>
            <a:ln w="9525">
              <a:noFill/>
              <a:round/>
            </a:ln>
            <a:effectLst/>
          </p:spPr>
          <p:txBody>
            <a:bodyPr wrap="none" anchor="ctr"/>
            <a:lstStyle/>
            <a:p>
              <a:endParaRPr lang="zh-CN" altLang="en-US"/>
            </a:p>
          </p:txBody>
        </p:sp>
        <p:sp>
          <p:nvSpPr>
            <p:cNvPr id="34879" name="Line 63"/>
            <p:cNvSpPr>
              <a:spLocks noChangeShapeType="1"/>
            </p:cNvSpPr>
            <p:nvPr/>
          </p:nvSpPr>
          <p:spPr bwMode="auto">
            <a:xfrm rot="-5400000">
              <a:off x="4097" y="2821"/>
              <a:ext cx="38" cy="1"/>
            </a:xfrm>
            <a:prstGeom prst="line">
              <a:avLst/>
            </a:prstGeom>
            <a:noFill/>
            <a:ln w="19050">
              <a:solidFill>
                <a:schemeClr val="tx1"/>
              </a:solidFill>
              <a:round/>
            </a:ln>
            <a:effectLst/>
          </p:spPr>
          <p:txBody>
            <a:bodyPr wrap="none" anchor="ctr"/>
            <a:lstStyle/>
            <a:p>
              <a:endParaRPr lang="zh-CN" altLang="en-US"/>
            </a:p>
          </p:txBody>
        </p:sp>
        <p:sp>
          <p:nvSpPr>
            <p:cNvPr id="34880" name="Line 64"/>
            <p:cNvSpPr>
              <a:spLocks noChangeShapeType="1"/>
            </p:cNvSpPr>
            <p:nvPr/>
          </p:nvSpPr>
          <p:spPr bwMode="auto">
            <a:xfrm rot="5400000" flipH="1">
              <a:off x="3702" y="2816"/>
              <a:ext cx="40" cy="0"/>
            </a:xfrm>
            <a:prstGeom prst="line">
              <a:avLst/>
            </a:prstGeom>
            <a:noFill/>
            <a:ln w="19050">
              <a:solidFill>
                <a:schemeClr val="tx1"/>
              </a:solidFill>
              <a:round/>
            </a:ln>
            <a:effectLst/>
          </p:spPr>
          <p:txBody>
            <a:bodyPr wrap="none" anchor="ctr"/>
            <a:lstStyle/>
            <a:p>
              <a:endParaRPr lang="zh-CN" altLang="en-US"/>
            </a:p>
          </p:txBody>
        </p:sp>
        <p:sp>
          <p:nvSpPr>
            <p:cNvPr id="34881" name="Line 65"/>
            <p:cNvSpPr>
              <a:spLocks noChangeShapeType="1"/>
            </p:cNvSpPr>
            <p:nvPr/>
          </p:nvSpPr>
          <p:spPr bwMode="auto">
            <a:xfrm rot="16200000" flipV="1">
              <a:off x="3921" y="2602"/>
              <a:ext cx="0" cy="395"/>
            </a:xfrm>
            <a:prstGeom prst="line">
              <a:avLst/>
            </a:prstGeom>
            <a:noFill/>
            <a:ln w="12700">
              <a:solidFill>
                <a:schemeClr val="tx1"/>
              </a:solidFill>
              <a:round/>
            </a:ln>
            <a:effectLst/>
          </p:spPr>
          <p:txBody>
            <a:bodyPr wrap="none" anchor="ctr"/>
            <a:lstStyle/>
            <a:p>
              <a:endParaRPr lang="zh-CN" altLang="en-US"/>
            </a:p>
          </p:txBody>
        </p:sp>
        <p:sp>
          <p:nvSpPr>
            <p:cNvPr id="34882" name="Line 66"/>
            <p:cNvSpPr>
              <a:spLocks noChangeShapeType="1"/>
            </p:cNvSpPr>
            <p:nvPr/>
          </p:nvSpPr>
          <p:spPr bwMode="auto">
            <a:xfrm flipV="1">
              <a:off x="3710" y="2564"/>
              <a:ext cx="59" cy="2"/>
            </a:xfrm>
            <a:prstGeom prst="line">
              <a:avLst/>
            </a:prstGeom>
            <a:noFill/>
            <a:ln w="12700">
              <a:solidFill>
                <a:schemeClr val="tx1"/>
              </a:solidFill>
              <a:round/>
            </a:ln>
            <a:effectLst/>
          </p:spPr>
          <p:txBody>
            <a:bodyPr wrap="none" anchor="ctr"/>
            <a:lstStyle/>
            <a:p>
              <a:endParaRPr lang="zh-CN" altLang="en-US"/>
            </a:p>
          </p:txBody>
        </p:sp>
        <p:sp>
          <p:nvSpPr>
            <p:cNvPr id="34883" name="Line 67"/>
            <p:cNvSpPr>
              <a:spLocks noChangeShapeType="1"/>
            </p:cNvSpPr>
            <p:nvPr/>
          </p:nvSpPr>
          <p:spPr bwMode="auto">
            <a:xfrm>
              <a:off x="4089" y="2593"/>
              <a:ext cx="191" cy="243"/>
            </a:xfrm>
            <a:prstGeom prst="line">
              <a:avLst/>
            </a:prstGeom>
            <a:noFill/>
            <a:ln w="12700">
              <a:solidFill>
                <a:schemeClr val="tx1"/>
              </a:solidFill>
              <a:round/>
            </a:ln>
            <a:effectLst/>
          </p:spPr>
          <p:txBody>
            <a:bodyPr wrap="none" anchor="ctr"/>
            <a:lstStyle/>
            <a:p>
              <a:endParaRPr lang="zh-CN" altLang="en-US"/>
            </a:p>
          </p:txBody>
        </p:sp>
        <p:sp>
          <p:nvSpPr>
            <p:cNvPr id="34884" name="Line 68"/>
            <p:cNvSpPr>
              <a:spLocks noChangeShapeType="1"/>
            </p:cNvSpPr>
            <p:nvPr/>
          </p:nvSpPr>
          <p:spPr bwMode="auto">
            <a:xfrm flipH="1">
              <a:off x="4590" y="2591"/>
              <a:ext cx="176" cy="247"/>
            </a:xfrm>
            <a:prstGeom prst="line">
              <a:avLst/>
            </a:prstGeom>
            <a:noFill/>
            <a:ln w="12700">
              <a:solidFill>
                <a:schemeClr val="tx1"/>
              </a:solidFill>
              <a:round/>
            </a:ln>
            <a:effectLst/>
          </p:spPr>
          <p:txBody>
            <a:bodyPr wrap="none" anchor="ctr"/>
            <a:lstStyle/>
            <a:p>
              <a:endParaRPr lang="zh-CN" altLang="en-US"/>
            </a:p>
          </p:txBody>
        </p:sp>
        <p:graphicFrame>
          <p:nvGraphicFramePr>
            <p:cNvPr id="34885" name="Object 69"/>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25800" name="Clip" r:id="rId13" imgW="13820775" imgH="16992600" progId="">
                    <p:embed/>
                  </p:oleObj>
                </mc:Choice>
                <mc:Fallback>
                  <p:oleObj name="Clip" r:id="rId13" imgW="13820775" imgH="16992600" progId="">
                    <p:embed/>
                    <p:pic>
                      <p:nvPicPr>
                        <p:cNvPr id="0" name="图片 1032"/>
                        <p:cNvPicPr>
                          <a:picLocks noChangeAspect="1"/>
                        </p:cNvPicPr>
                        <p:nvPr/>
                      </p:nvPicPr>
                      <p:blipFill>
                        <a:blip r:embed="rId14"/>
                        <a:stretch>
                          <a:fillRect/>
                        </a:stretch>
                      </p:blipFill>
                      <p:spPr>
                        <a:xfrm>
                          <a:off x="4702" y="2309"/>
                          <a:ext cx="128" cy="152"/>
                        </a:xfrm>
                        <a:prstGeom prst="rect">
                          <a:avLst/>
                        </a:prstGeom>
                        <a:noFill/>
                        <a:ln w="9525">
                          <a:noFill/>
                        </a:ln>
                      </p:spPr>
                    </p:pic>
                  </p:oleObj>
                </mc:Fallback>
              </mc:AlternateContent>
            </a:graphicData>
          </a:graphic>
        </p:graphicFrame>
        <p:graphicFrame>
          <p:nvGraphicFramePr>
            <p:cNvPr id="34886" name="Object 70"/>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25801" name="Clip" r:id="rId15" imgW="13820775" imgH="16992600" progId="">
                    <p:embed/>
                  </p:oleObj>
                </mc:Choice>
                <mc:Fallback>
                  <p:oleObj name="Clip" r:id="rId15" imgW="13820775" imgH="16992600" progId="">
                    <p:embed/>
                    <p:pic>
                      <p:nvPicPr>
                        <p:cNvPr id="0" name="图片 1033"/>
                        <p:cNvPicPr>
                          <a:picLocks noChangeAspect="1"/>
                        </p:cNvPicPr>
                        <p:nvPr/>
                      </p:nvPicPr>
                      <p:blipFill>
                        <a:blip r:embed="rId14"/>
                        <a:stretch>
                          <a:fillRect/>
                        </a:stretch>
                      </p:blipFill>
                      <p:spPr>
                        <a:xfrm>
                          <a:off x="3860" y="2360"/>
                          <a:ext cx="128" cy="151"/>
                        </a:xfrm>
                        <a:prstGeom prst="rect">
                          <a:avLst/>
                        </a:prstGeom>
                        <a:noFill/>
                        <a:ln w="9525">
                          <a:noFill/>
                        </a:ln>
                      </p:spPr>
                    </p:pic>
                  </p:oleObj>
                </mc:Fallback>
              </mc:AlternateContent>
            </a:graphicData>
          </a:graphic>
        </p:graphicFrame>
        <p:sp>
          <p:nvSpPr>
            <p:cNvPr id="34887" name="Freeform 71"/>
            <p:cNvSpPr/>
            <p:nvPr/>
          </p:nvSpPr>
          <p:spPr bwMode="auto">
            <a:xfrm>
              <a:off x="3911" y="2218"/>
              <a:ext cx="853" cy="192"/>
            </a:xfrm>
            <a:custGeom>
              <a:avLst/>
              <a:gdLst/>
              <a:ahLst/>
              <a:cxnLst>
                <a:cxn ang="0">
                  <a:pos x="0" y="228"/>
                </a:cxn>
                <a:cxn ang="0">
                  <a:pos x="432" y="9"/>
                </a:cxn>
                <a:cxn ang="0">
                  <a:pos x="972" y="171"/>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ln>
            <a:effectLst/>
          </p:spPr>
          <p:txBody>
            <a:bodyPr wrap="none" anchor="ctr"/>
            <a:lstStyle/>
            <a:p>
              <a:endParaRPr lang="zh-CN" altLang="en-US"/>
            </a:p>
          </p:txBody>
        </p:sp>
        <p:grpSp>
          <p:nvGrpSpPr>
            <p:cNvPr id="34888" name="Group 72"/>
            <p:cNvGrpSpPr/>
            <p:nvPr/>
          </p:nvGrpSpPr>
          <p:grpSpPr bwMode="auto">
            <a:xfrm>
              <a:off x="4079" y="3114"/>
              <a:ext cx="256" cy="269"/>
              <a:chOff x="2870" y="1518"/>
              <a:chExt cx="292" cy="320"/>
            </a:xfrm>
          </p:grpSpPr>
          <p:graphicFrame>
            <p:nvGraphicFramePr>
              <p:cNvPr id="34889" name="Object 7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5802" name="Clip" r:id="rId16" imgW="11601450" imgH="11791950" progId="">
                      <p:embed/>
                    </p:oleObj>
                  </mc:Choice>
                  <mc:Fallback>
                    <p:oleObj name="Clip" r:id="rId16" imgW="11601450" imgH="11791950" progId="">
                      <p:embed/>
                      <p:pic>
                        <p:nvPicPr>
                          <p:cNvPr id="0" name="图片 1034"/>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34890" name="Object 7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5803" name="Clip" r:id="rId18" imgW="17716500" imgH="16754475" progId="">
                      <p:embed/>
                    </p:oleObj>
                  </mc:Choice>
                  <mc:Fallback>
                    <p:oleObj name="Clip" r:id="rId18" imgW="17716500" imgH="16754475" progId="">
                      <p:embed/>
                      <p:pic>
                        <p:nvPicPr>
                          <p:cNvPr id="0" name="图片 1035"/>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34891" name="Group 75"/>
            <p:cNvGrpSpPr/>
            <p:nvPr/>
          </p:nvGrpSpPr>
          <p:grpSpPr bwMode="auto">
            <a:xfrm>
              <a:off x="4569" y="3134"/>
              <a:ext cx="256" cy="269"/>
              <a:chOff x="2870" y="1518"/>
              <a:chExt cx="292" cy="320"/>
            </a:xfrm>
          </p:grpSpPr>
          <p:graphicFrame>
            <p:nvGraphicFramePr>
              <p:cNvPr id="34892"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5804" name="Clip" r:id="rId20" imgW="11601450" imgH="11791950" progId="">
                      <p:embed/>
                    </p:oleObj>
                  </mc:Choice>
                  <mc:Fallback>
                    <p:oleObj name="Clip" r:id="rId20" imgW="11601450" imgH="11791950" progId="">
                      <p:embed/>
                      <p:pic>
                        <p:nvPicPr>
                          <p:cNvPr id="0" name="图片 1036"/>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34893"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5805" name="Clip" r:id="rId21" imgW="17716500" imgH="16754475" progId="">
                      <p:embed/>
                    </p:oleObj>
                  </mc:Choice>
                  <mc:Fallback>
                    <p:oleObj name="Clip" r:id="rId21" imgW="17716500" imgH="16754475" progId="">
                      <p:embed/>
                      <p:pic>
                        <p:nvPicPr>
                          <p:cNvPr id="0" name="图片 1037"/>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34894" name="Group 78"/>
            <p:cNvGrpSpPr/>
            <p:nvPr/>
          </p:nvGrpSpPr>
          <p:grpSpPr bwMode="auto">
            <a:xfrm>
              <a:off x="4308" y="2955"/>
              <a:ext cx="239" cy="237"/>
              <a:chOff x="4733" y="2082"/>
              <a:chExt cx="272" cy="282"/>
            </a:xfrm>
          </p:grpSpPr>
          <p:graphicFrame>
            <p:nvGraphicFramePr>
              <p:cNvPr id="34895" name="Object 79"/>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5806" name="Clip" r:id="rId22" imgW="11601450" imgH="11791950" progId="">
                      <p:embed/>
                    </p:oleObj>
                  </mc:Choice>
                  <mc:Fallback>
                    <p:oleObj name="Clip" r:id="rId22" imgW="11601450" imgH="11791950" progId="">
                      <p:embed/>
                      <p:pic>
                        <p:nvPicPr>
                          <p:cNvPr id="0" name="图片 1038"/>
                          <p:cNvPicPr>
                            <a:picLocks noChangeAspect="1"/>
                          </p:cNvPicPr>
                          <p:nvPr/>
                        </p:nvPicPr>
                        <p:blipFill>
                          <a:blip r:embed="rId17"/>
                          <a:stretch>
                            <a:fillRect/>
                          </a:stretch>
                        </p:blipFill>
                        <p:spPr>
                          <a:xfrm>
                            <a:off x="4733" y="2082"/>
                            <a:ext cx="272" cy="282"/>
                          </a:xfrm>
                          <a:prstGeom prst="rect">
                            <a:avLst/>
                          </a:prstGeom>
                          <a:noFill/>
                          <a:ln w="9525">
                            <a:noFill/>
                          </a:ln>
                        </p:spPr>
                      </p:pic>
                    </p:oleObj>
                  </mc:Fallback>
                </mc:AlternateContent>
              </a:graphicData>
            </a:graphic>
          </p:graphicFrame>
          <p:sp>
            <p:nvSpPr>
              <p:cNvPr id="34896" name="Rectangle 80"/>
              <p:cNvSpPr>
                <a:spLocks noChangeArrowheads="1"/>
              </p:cNvSpPr>
              <p:nvPr/>
            </p:nvSpPr>
            <p:spPr bwMode="auto">
              <a:xfrm>
                <a:off x="4812" y="2181"/>
                <a:ext cx="192" cy="183"/>
              </a:xfrm>
              <a:prstGeom prst="rect">
                <a:avLst/>
              </a:prstGeom>
              <a:solidFill>
                <a:srgbClr val="33CCCC"/>
              </a:solidFill>
              <a:ln w="9525">
                <a:solidFill>
                  <a:schemeClr val="tx1"/>
                </a:solidFill>
                <a:miter lim="800000"/>
              </a:ln>
              <a:effectLst/>
            </p:spPr>
            <p:txBody>
              <a:bodyPr wrap="none" anchor="ctr"/>
              <a:lstStyle/>
              <a:p>
                <a:endParaRPr lang="zh-CN" altLang="en-US"/>
              </a:p>
            </p:txBody>
          </p:sp>
        </p:grpSp>
        <p:sp>
          <p:nvSpPr>
            <p:cNvPr id="34897" name="Line 81"/>
            <p:cNvSpPr>
              <a:spLocks noChangeShapeType="1"/>
            </p:cNvSpPr>
            <p:nvPr/>
          </p:nvSpPr>
          <p:spPr bwMode="auto">
            <a:xfrm>
              <a:off x="4501" y="2894"/>
              <a:ext cx="0" cy="144"/>
            </a:xfrm>
            <a:prstGeom prst="line">
              <a:avLst/>
            </a:prstGeom>
            <a:noFill/>
            <a:ln w="12700">
              <a:solidFill>
                <a:schemeClr val="tx1"/>
              </a:solidFill>
              <a:round/>
            </a:ln>
            <a:effectLst/>
          </p:spPr>
          <p:txBody>
            <a:bodyPr wrap="none" anchor="ctr"/>
            <a:lstStyle/>
            <a:p>
              <a:endParaRPr lang="zh-CN" altLang="en-US"/>
            </a:p>
          </p:txBody>
        </p:sp>
        <p:grpSp>
          <p:nvGrpSpPr>
            <p:cNvPr id="34898" name="Group 82"/>
            <p:cNvGrpSpPr/>
            <p:nvPr/>
          </p:nvGrpSpPr>
          <p:grpSpPr bwMode="auto">
            <a:xfrm>
              <a:off x="4955" y="2531"/>
              <a:ext cx="131" cy="258"/>
              <a:chOff x="4180" y="783"/>
              <a:chExt cx="150" cy="307"/>
            </a:xfrm>
          </p:grpSpPr>
          <p:sp>
            <p:nvSpPr>
              <p:cNvPr id="34899" name="AutoShape 8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34900" name="Rectangle 8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34901" name="Rectangle 8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34902" name="AutoShape 8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34903" name="Line 8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34904" name="Line 8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34905" name="Rectangle 8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34906" name="Rectangle 9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34907" name="Group 91"/>
            <p:cNvGrpSpPr/>
            <p:nvPr/>
          </p:nvGrpSpPr>
          <p:grpSpPr bwMode="auto">
            <a:xfrm>
              <a:off x="4947" y="2811"/>
              <a:ext cx="131" cy="258"/>
              <a:chOff x="4180" y="783"/>
              <a:chExt cx="150" cy="307"/>
            </a:xfrm>
          </p:grpSpPr>
          <p:sp>
            <p:nvSpPr>
              <p:cNvPr id="34908" name="AutoShape 9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34909" name="Rectangle 9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34910" name="Rectangle 9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34911" name="AutoShape 9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34912" name="Line 9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34913" name="Line 9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34914" name="Rectangle 9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34915" name="Rectangle 9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34916" name="Line 100"/>
            <p:cNvSpPr>
              <a:spLocks noChangeShapeType="1"/>
            </p:cNvSpPr>
            <p:nvPr/>
          </p:nvSpPr>
          <p:spPr bwMode="auto">
            <a:xfrm rot="5400000" flipH="1">
              <a:off x="4711" y="2767"/>
              <a:ext cx="385" cy="0"/>
            </a:xfrm>
            <a:prstGeom prst="line">
              <a:avLst/>
            </a:prstGeom>
            <a:noFill/>
            <a:ln w="12700">
              <a:solidFill>
                <a:schemeClr val="tx1"/>
              </a:solidFill>
              <a:round/>
            </a:ln>
            <a:effectLst/>
          </p:spPr>
          <p:txBody>
            <a:bodyPr wrap="none" anchor="ctr"/>
            <a:lstStyle/>
            <a:p>
              <a:endParaRPr lang="zh-CN" altLang="en-US"/>
            </a:p>
          </p:txBody>
        </p:sp>
        <p:sp>
          <p:nvSpPr>
            <p:cNvPr id="34917" name="Line 101"/>
            <p:cNvSpPr>
              <a:spLocks noChangeShapeType="1"/>
            </p:cNvSpPr>
            <p:nvPr/>
          </p:nvSpPr>
          <p:spPr bwMode="auto">
            <a:xfrm rot="-5400000">
              <a:off x="4935" y="2925"/>
              <a:ext cx="0" cy="65"/>
            </a:xfrm>
            <a:prstGeom prst="line">
              <a:avLst/>
            </a:prstGeom>
            <a:noFill/>
            <a:ln w="12700">
              <a:solidFill>
                <a:schemeClr val="tx1"/>
              </a:solidFill>
              <a:round/>
            </a:ln>
            <a:effectLst/>
          </p:spPr>
          <p:txBody>
            <a:bodyPr wrap="none" anchor="ctr"/>
            <a:lstStyle/>
            <a:p>
              <a:endParaRPr lang="zh-CN" altLang="en-US"/>
            </a:p>
          </p:txBody>
        </p:sp>
        <p:sp>
          <p:nvSpPr>
            <p:cNvPr id="34918" name="Line 102"/>
            <p:cNvSpPr>
              <a:spLocks noChangeShapeType="1"/>
            </p:cNvSpPr>
            <p:nvPr/>
          </p:nvSpPr>
          <p:spPr bwMode="auto">
            <a:xfrm rot="-5400000">
              <a:off x="4928" y="2630"/>
              <a:ext cx="0" cy="56"/>
            </a:xfrm>
            <a:prstGeom prst="line">
              <a:avLst/>
            </a:prstGeom>
            <a:noFill/>
            <a:ln w="12700">
              <a:solidFill>
                <a:schemeClr val="tx1"/>
              </a:solidFill>
              <a:round/>
            </a:ln>
            <a:effectLst/>
          </p:spPr>
          <p:txBody>
            <a:bodyPr wrap="none" anchor="ctr"/>
            <a:lstStyle/>
            <a:p>
              <a:endParaRPr lang="zh-CN" altLang="en-US"/>
            </a:p>
          </p:txBody>
        </p:sp>
        <p:sp>
          <p:nvSpPr>
            <p:cNvPr id="34919" name="Line 103"/>
            <p:cNvSpPr>
              <a:spLocks noChangeShapeType="1"/>
            </p:cNvSpPr>
            <p:nvPr/>
          </p:nvSpPr>
          <p:spPr bwMode="auto">
            <a:xfrm flipV="1">
              <a:off x="4096" y="1459"/>
              <a:ext cx="289" cy="131"/>
            </a:xfrm>
            <a:prstGeom prst="line">
              <a:avLst/>
            </a:prstGeom>
            <a:noFill/>
            <a:ln w="12700">
              <a:solidFill>
                <a:schemeClr val="tx1"/>
              </a:solidFill>
              <a:round/>
            </a:ln>
            <a:effectLst/>
          </p:spPr>
          <p:txBody>
            <a:bodyPr wrap="none" anchor="ctr"/>
            <a:lstStyle/>
            <a:p>
              <a:endParaRPr lang="zh-CN" altLang="en-US"/>
            </a:p>
          </p:txBody>
        </p:sp>
        <p:sp>
          <p:nvSpPr>
            <p:cNvPr id="34920" name="Line 104"/>
            <p:cNvSpPr>
              <a:spLocks noChangeShapeType="1"/>
            </p:cNvSpPr>
            <p:nvPr/>
          </p:nvSpPr>
          <p:spPr bwMode="auto">
            <a:xfrm>
              <a:off x="4685" y="1449"/>
              <a:ext cx="306" cy="131"/>
            </a:xfrm>
            <a:prstGeom prst="line">
              <a:avLst/>
            </a:prstGeom>
            <a:noFill/>
            <a:ln w="12700">
              <a:solidFill>
                <a:schemeClr val="tx1"/>
              </a:solidFill>
              <a:round/>
            </a:ln>
            <a:effectLst/>
          </p:spPr>
          <p:txBody>
            <a:bodyPr wrap="none" anchor="ctr"/>
            <a:lstStyle/>
            <a:p>
              <a:endParaRPr lang="zh-CN" altLang="en-US"/>
            </a:p>
          </p:txBody>
        </p:sp>
        <p:sp>
          <p:nvSpPr>
            <p:cNvPr id="34921" name="Line 105"/>
            <p:cNvSpPr>
              <a:spLocks noChangeShapeType="1"/>
            </p:cNvSpPr>
            <p:nvPr/>
          </p:nvSpPr>
          <p:spPr bwMode="auto">
            <a:xfrm flipH="1">
              <a:off x="5012" y="1661"/>
              <a:ext cx="152" cy="429"/>
            </a:xfrm>
            <a:prstGeom prst="line">
              <a:avLst/>
            </a:prstGeom>
            <a:noFill/>
            <a:ln w="12700">
              <a:solidFill>
                <a:schemeClr val="tx1"/>
              </a:solidFill>
              <a:round/>
            </a:ln>
            <a:effectLst/>
          </p:spPr>
          <p:txBody>
            <a:bodyPr wrap="none" anchor="ctr"/>
            <a:lstStyle/>
            <a:p>
              <a:endParaRPr lang="zh-CN" altLang="en-US"/>
            </a:p>
          </p:txBody>
        </p:sp>
        <p:sp>
          <p:nvSpPr>
            <p:cNvPr id="34922" name="Line 106"/>
            <p:cNvSpPr>
              <a:spLocks noChangeShapeType="1"/>
            </p:cNvSpPr>
            <p:nvPr/>
          </p:nvSpPr>
          <p:spPr bwMode="auto">
            <a:xfrm>
              <a:off x="4527" y="1520"/>
              <a:ext cx="0" cy="272"/>
            </a:xfrm>
            <a:prstGeom prst="line">
              <a:avLst/>
            </a:prstGeom>
            <a:noFill/>
            <a:ln w="12700">
              <a:solidFill>
                <a:schemeClr val="tx1"/>
              </a:solidFill>
              <a:round/>
            </a:ln>
            <a:effectLst/>
          </p:spPr>
          <p:txBody>
            <a:bodyPr wrap="none" anchor="ctr"/>
            <a:lstStyle/>
            <a:p>
              <a:endParaRPr lang="zh-CN" altLang="en-US"/>
            </a:p>
          </p:txBody>
        </p:sp>
        <p:sp>
          <p:nvSpPr>
            <p:cNvPr id="34923" name="Line 107"/>
            <p:cNvSpPr>
              <a:spLocks noChangeShapeType="1"/>
            </p:cNvSpPr>
            <p:nvPr/>
          </p:nvSpPr>
          <p:spPr bwMode="auto">
            <a:xfrm>
              <a:off x="4543" y="1928"/>
              <a:ext cx="337" cy="232"/>
            </a:xfrm>
            <a:prstGeom prst="line">
              <a:avLst/>
            </a:prstGeom>
            <a:noFill/>
            <a:ln w="12700">
              <a:solidFill>
                <a:schemeClr val="tx1"/>
              </a:solidFill>
              <a:round/>
            </a:ln>
            <a:effectLst/>
          </p:spPr>
          <p:txBody>
            <a:bodyPr wrap="none" anchor="ctr"/>
            <a:lstStyle/>
            <a:p>
              <a:endParaRPr lang="zh-CN" altLang="en-US"/>
            </a:p>
          </p:txBody>
        </p:sp>
        <p:sp>
          <p:nvSpPr>
            <p:cNvPr id="34924" name="Line 108"/>
            <p:cNvSpPr>
              <a:spLocks noChangeShapeType="1"/>
            </p:cNvSpPr>
            <p:nvPr/>
          </p:nvSpPr>
          <p:spPr bwMode="auto">
            <a:xfrm flipH="1">
              <a:off x="4833" y="2221"/>
              <a:ext cx="168" cy="227"/>
            </a:xfrm>
            <a:prstGeom prst="line">
              <a:avLst/>
            </a:prstGeom>
            <a:noFill/>
            <a:ln w="12700">
              <a:solidFill>
                <a:schemeClr val="tx1"/>
              </a:solidFill>
              <a:round/>
            </a:ln>
            <a:effectLst/>
          </p:spPr>
          <p:txBody>
            <a:bodyPr wrap="none" anchor="ctr"/>
            <a:lstStyle/>
            <a:p>
              <a:endParaRPr lang="zh-CN" altLang="en-US"/>
            </a:p>
          </p:txBody>
        </p:sp>
        <p:sp>
          <p:nvSpPr>
            <p:cNvPr id="34925" name="Line 109"/>
            <p:cNvSpPr>
              <a:spLocks noChangeShapeType="1"/>
            </p:cNvSpPr>
            <p:nvPr/>
          </p:nvSpPr>
          <p:spPr bwMode="auto">
            <a:xfrm flipH="1">
              <a:off x="4690" y="1641"/>
              <a:ext cx="353" cy="242"/>
            </a:xfrm>
            <a:prstGeom prst="line">
              <a:avLst/>
            </a:prstGeom>
            <a:noFill/>
            <a:ln w="12700">
              <a:solidFill>
                <a:schemeClr val="tx1"/>
              </a:solidFill>
              <a:round/>
            </a:ln>
            <a:effectLst/>
          </p:spPr>
          <p:txBody>
            <a:bodyPr wrap="none" anchor="ctr"/>
            <a:lstStyle/>
            <a:p>
              <a:endParaRPr lang="zh-CN" altLang="en-US"/>
            </a:p>
          </p:txBody>
        </p:sp>
        <p:sp>
          <p:nvSpPr>
            <p:cNvPr id="34926" name="Line 110"/>
            <p:cNvSpPr>
              <a:spLocks noChangeShapeType="1"/>
            </p:cNvSpPr>
            <p:nvPr/>
          </p:nvSpPr>
          <p:spPr bwMode="auto">
            <a:xfrm flipH="1">
              <a:off x="4696" y="1288"/>
              <a:ext cx="221" cy="161"/>
            </a:xfrm>
            <a:prstGeom prst="line">
              <a:avLst/>
            </a:prstGeom>
            <a:noFill/>
            <a:ln w="12700">
              <a:solidFill>
                <a:schemeClr val="tx1"/>
              </a:solidFill>
              <a:round/>
            </a:ln>
            <a:effectLst/>
          </p:spPr>
          <p:txBody>
            <a:bodyPr wrap="none" anchor="ctr"/>
            <a:lstStyle/>
            <a:p>
              <a:endParaRPr lang="zh-CN" altLang="en-US"/>
            </a:p>
          </p:txBody>
        </p:sp>
        <p:sp>
          <p:nvSpPr>
            <p:cNvPr id="34927" name="Line 111"/>
            <p:cNvSpPr>
              <a:spLocks noChangeShapeType="1"/>
            </p:cNvSpPr>
            <p:nvPr/>
          </p:nvSpPr>
          <p:spPr bwMode="auto">
            <a:xfrm flipH="1">
              <a:off x="5148" y="1399"/>
              <a:ext cx="127" cy="111"/>
            </a:xfrm>
            <a:prstGeom prst="line">
              <a:avLst/>
            </a:prstGeom>
            <a:noFill/>
            <a:ln w="12700">
              <a:solidFill>
                <a:schemeClr val="tx1"/>
              </a:solidFill>
              <a:round/>
            </a:ln>
            <a:effectLst/>
          </p:spPr>
          <p:txBody>
            <a:bodyPr wrap="none" anchor="ctr"/>
            <a:lstStyle/>
            <a:p>
              <a:endParaRPr lang="zh-CN" altLang="en-US"/>
            </a:p>
          </p:txBody>
        </p:sp>
        <p:grpSp>
          <p:nvGrpSpPr>
            <p:cNvPr id="34928" name="Group 112"/>
            <p:cNvGrpSpPr/>
            <p:nvPr/>
          </p:nvGrpSpPr>
          <p:grpSpPr bwMode="auto">
            <a:xfrm>
              <a:off x="3769" y="1520"/>
              <a:ext cx="316" cy="147"/>
              <a:chOff x="3600" y="219"/>
              <a:chExt cx="360" cy="175"/>
            </a:xfrm>
          </p:grpSpPr>
          <p:sp>
            <p:nvSpPr>
              <p:cNvPr id="34929" name="Oval 113"/>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4930" name="Line 114"/>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4931" name="Line 115"/>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4932" name="Rectangle 116"/>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4933" name="Oval 117"/>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4934" name="Group 118"/>
              <p:cNvGrpSpPr/>
              <p:nvPr/>
            </p:nvGrpSpPr>
            <p:grpSpPr bwMode="auto">
              <a:xfrm>
                <a:off x="3686" y="244"/>
                <a:ext cx="177" cy="66"/>
                <a:chOff x="2848" y="848"/>
                <a:chExt cx="140" cy="98"/>
              </a:xfrm>
            </p:grpSpPr>
            <p:sp>
              <p:nvSpPr>
                <p:cNvPr id="34935" name="Line 119"/>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36" name="Line 120"/>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37" name="Line 121"/>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4938" name="Group 122"/>
              <p:cNvGrpSpPr/>
              <p:nvPr/>
            </p:nvGrpSpPr>
            <p:grpSpPr bwMode="auto">
              <a:xfrm flipV="1">
                <a:off x="3686" y="243"/>
                <a:ext cx="177" cy="66"/>
                <a:chOff x="2848" y="848"/>
                <a:chExt cx="140" cy="98"/>
              </a:xfrm>
            </p:grpSpPr>
            <p:sp>
              <p:nvSpPr>
                <p:cNvPr id="34939" name="Line 12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40" name="Line 12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41" name="Line 12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4942" name="Group 126"/>
            <p:cNvGrpSpPr/>
            <p:nvPr/>
          </p:nvGrpSpPr>
          <p:grpSpPr bwMode="auto">
            <a:xfrm>
              <a:off x="4369" y="1376"/>
              <a:ext cx="316" cy="147"/>
              <a:chOff x="3600" y="219"/>
              <a:chExt cx="360" cy="175"/>
            </a:xfrm>
          </p:grpSpPr>
          <p:sp>
            <p:nvSpPr>
              <p:cNvPr id="34943" name="Oval 127"/>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4944" name="Line 128"/>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4945" name="Line 129"/>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4946" name="Rectangle 130"/>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4947" name="Oval 131"/>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4948" name="Group 132"/>
              <p:cNvGrpSpPr/>
              <p:nvPr/>
            </p:nvGrpSpPr>
            <p:grpSpPr bwMode="auto">
              <a:xfrm>
                <a:off x="3686" y="244"/>
                <a:ext cx="177" cy="66"/>
                <a:chOff x="2848" y="848"/>
                <a:chExt cx="140" cy="98"/>
              </a:xfrm>
            </p:grpSpPr>
            <p:sp>
              <p:nvSpPr>
                <p:cNvPr id="34949" name="Line 13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50" name="Line 13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51" name="Line 13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4952" name="Group 136"/>
              <p:cNvGrpSpPr/>
              <p:nvPr/>
            </p:nvGrpSpPr>
            <p:grpSpPr bwMode="auto">
              <a:xfrm flipV="1">
                <a:off x="3686" y="243"/>
                <a:ext cx="177" cy="66"/>
                <a:chOff x="2848" y="848"/>
                <a:chExt cx="140" cy="98"/>
              </a:xfrm>
            </p:grpSpPr>
            <p:sp>
              <p:nvSpPr>
                <p:cNvPr id="34953" name="Line 13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54" name="Line 13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55" name="Line 13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4956" name="Group 140"/>
            <p:cNvGrpSpPr/>
            <p:nvPr/>
          </p:nvGrpSpPr>
          <p:grpSpPr bwMode="auto">
            <a:xfrm>
              <a:off x="4380" y="1790"/>
              <a:ext cx="316" cy="147"/>
              <a:chOff x="3600" y="219"/>
              <a:chExt cx="360" cy="175"/>
            </a:xfrm>
          </p:grpSpPr>
          <p:sp>
            <p:nvSpPr>
              <p:cNvPr id="34957" name="Oval 141"/>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4958" name="Line 142"/>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4959" name="Line 143"/>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4960" name="Rectangle 144"/>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4961" name="Oval 145"/>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4962" name="Group 146"/>
              <p:cNvGrpSpPr/>
              <p:nvPr/>
            </p:nvGrpSpPr>
            <p:grpSpPr bwMode="auto">
              <a:xfrm>
                <a:off x="3686" y="244"/>
                <a:ext cx="177" cy="66"/>
                <a:chOff x="2848" y="848"/>
                <a:chExt cx="140" cy="98"/>
              </a:xfrm>
            </p:grpSpPr>
            <p:sp>
              <p:nvSpPr>
                <p:cNvPr id="34963" name="Line 14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64" name="Line 14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65" name="Line 14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4966" name="Group 150"/>
              <p:cNvGrpSpPr/>
              <p:nvPr/>
            </p:nvGrpSpPr>
            <p:grpSpPr bwMode="auto">
              <a:xfrm flipV="1">
                <a:off x="3686" y="243"/>
                <a:ext cx="177" cy="66"/>
                <a:chOff x="2848" y="848"/>
                <a:chExt cx="140" cy="98"/>
              </a:xfrm>
            </p:grpSpPr>
            <p:sp>
              <p:nvSpPr>
                <p:cNvPr id="34967" name="Line 151"/>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68" name="Line 152"/>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69" name="Line 153"/>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4970" name="Group 154"/>
            <p:cNvGrpSpPr/>
            <p:nvPr/>
          </p:nvGrpSpPr>
          <p:grpSpPr bwMode="auto">
            <a:xfrm>
              <a:off x="4991" y="1507"/>
              <a:ext cx="315" cy="147"/>
              <a:chOff x="3600" y="219"/>
              <a:chExt cx="360" cy="175"/>
            </a:xfrm>
          </p:grpSpPr>
          <p:sp>
            <p:nvSpPr>
              <p:cNvPr id="34971" name="Oval 155"/>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4972" name="Line 156"/>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4973" name="Line 157"/>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4974" name="Rectangle 158"/>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4975" name="Oval 159"/>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4976" name="Group 160"/>
              <p:cNvGrpSpPr/>
              <p:nvPr/>
            </p:nvGrpSpPr>
            <p:grpSpPr bwMode="auto">
              <a:xfrm>
                <a:off x="3686" y="244"/>
                <a:ext cx="177" cy="66"/>
                <a:chOff x="2848" y="848"/>
                <a:chExt cx="140" cy="98"/>
              </a:xfrm>
            </p:grpSpPr>
            <p:sp>
              <p:nvSpPr>
                <p:cNvPr id="34977" name="Line 161"/>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78" name="Line 162"/>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79" name="Line 163"/>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4980" name="Group 164"/>
              <p:cNvGrpSpPr/>
              <p:nvPr/>
            </p:nvGrpSpPr>
            <p:grpSpPr bwMode="auto">
              <a:xfrm flipV="1">
                <a:off x="3686" y="243"/>
                <a:ext cx="177" cy="66"/>
                <a:chOff x="2848" y="848"/>
                <a:chExt cx="140" cy="98"/>
              </a:xfrm>
            </p:grpSpPr>
            <p:sp>
              <p:nvSpPr>
                <p:cNvPr id="34981" name="Line 165"/>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82" name="Line 166"/>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83" name="Line 167"/>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4984" name="Group 168"/>
            <p:cNvGrpSpPr/>
            <p:nvPr/>
          </p:nvGrpSpPr>
          <p:grpSpPr bwMode="auto">
            <a:xfrm>
              <a:off x="4869" y="2072"/>
              <a:ext cx="316" cy="147"/>
              <a:chOff x="3600" y="219"/>
              <a:chExt cx="360" cy="175"/>
            </a:xfrm>
          </p:grpSpPr>
          <p:sp>
            <p:nvSpPr>
              <p:cNvPr id="34985" name="Oval 169"/>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4986" name="Line 170"/>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4987" name="Line 171"/>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4988" name="Rectangle 172"/>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4989" name="Oval 173"/>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4990" name="Group 174"/>
              <p:cNvGrpSpPr/>
              <p:nvPr/>
            </p:nvGrpSpPr>
            <p:grpSpPr bwMode="auto">
              <a:xfrm>
                <a:off x="3686" y="244"/>
                <a:ext cx="177" cy="66"/>
                <a:chOff x="2848" y="848"/>
                <a:chExt cx="140" cy="98"/>
              </a:xfrm>
            </p:grpSpPr>
            <p:sp>
              <p:nvSpPr>
                <p:cNvPr id="34991" name="Line 175"/>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92" name="Line 176"/>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93" name="Line 177"/>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4994" name="Group 178"/>
              <p:cNvGrpSpPr/>
              <p:nvPr/>
            </p:nvGrpSpPr>
            <p:grpSpPr bwMode="auto">
              <a:xfrm flipV="1">
                <a:off x="3686" y="243"/>
                <a:ext cx="177" cy="66"/>
                <a:chOff x="2848" y="848"/>
                <a:chExt cx="140" cy="98"/>
              </a:xfrm>
            </p:grpSpPr>
            <p:sp>
              <p:nvSpPr>
                <p:cNvPr id="34995" name="Line 179"/>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4996" name="Line 180"/>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4997" name="Line 181"/>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4998" name="Group 182"/>
            <p:cNvGrpSpPr/>
            <p:nvPr/>
          </p:nvGrpSpPr>
          <p:grpSpPr bwMode="auto">
            <a:xfrm>
              <a:off x="4659" y="2440"/>
              <a:ext cx="316" cy="148"/>
              <a:chOff x="3600" y="219"/>
              <a:chExt cx="360" cy="175"/>
            </a:xfrm>
          </p:grpSpPr>
          <p:sp>
            <p:nvSpPr>
              <p:cNvPr id="34999" name="Oval 183"/>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5000" name="Line 184"/>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5001" name="Line 185"/>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5002" name="Rectangle 186"/>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5003" name="Oval 187"/>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5004" name="Group 188"/>
              <p:cNvGrpSpPr/>
              <p:nvPr/>
            </p:nvGrpSpPr>
            <p:grpSpPr bwMode="auto">
              <a:xfrm>
                <a:off x="3686" y="244"/>
                <a:ext cx="177" cy="66"/>
                <a:chOff x="2848" y="848"/>
                <a:chExt cx="140" cy="98"/>
              </a:xfrm>
            </p:grpSpPr>
            <p:sp>
              <p:nvSpPr>
                <p:cNvPr id="35005" name="Line 189"/>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06" name="Line 190"/>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07" name="Line 191"/>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5008" name="Group 192"/>
              <p:cNvGrpSpPr/>
              <p:nvPr/>
            </p:nvGrpSpPr>
            <p:grpSpPr bwMode="auto">
              <a:xfrm flipV="1">
                <a:off x="3686" y="243"/>
                <a:ext cx="177" cy="66"/>
                <a:chOff x="2848" y="848"/>
                <a:chExt cx="140" cy="98"/>
              </a:xfrm>
            </p:grpSpPr>
            <p:sp>
              <p:nvSpPr>
                <p:cNvPr id="35009" name="Line 19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10" name="Line 19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11" name="Line 19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5012" name="Group 196"/>
            <p:cNvGrpSpPr/>
            <p:nvPr/>
          </p:nvGrpSpPr>
          <p:grpSpPr bwMode="auto">
            <a:xfrm>
              <a:off x="4275" y="2748"/>
              <a:ext cx="315" cy="147"/>
              <a:chOff x="3600" y="219"/>
              <a:chExt cx="360" cy="175"/>
            </a:xfrm>
          </p:grpSpPr>
          <p:sp>
            <p:nvSpPr>
              <p:cNvPr id="35013" name="Oval 197"/>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5014" name="Line 198"/>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5015" name="Line 199"/>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5016" name="Rectangle 200"/>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5017" name="Oval 201"/>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5018" name="Group 202"/>
              <p:cNvGrpSpPr/>
              <p:nvPr/>
            </p:nvGrpSpPr>
            <p:grpSpPr bwMode="auto">
              <a:xfrm>
                <a:off x="3686" y="244"/>
                <a:ext cx="177" cy="66"/>
                <a:chOff x="2848" y="848"/>
                <a:chExt cx="140" cy="98"/>
              </a:xfrm>
            </p:grpSpPr>
            <p:sp>
              <p:nvSpPr>
                <p:cNvPr id="35019" name="Line 20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20" name="Line 20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21" name="Line 20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5022" name="Group 206"/>
              <p:cNvGrpSpPr/>
              <p:nvPr/>
            </p:nvGrpSpPr>
            <p:grpSpPr bwMode="auto">
              <a:xfrm flipV="1">
                <a:off x="3686" y="243"/>
                <a:ext cx="177" cy="66"/>
                <a:chOff x="2848" y="848"/>
                <a:chExt cx="140" cy="98"/>
              </a:xfrm>
            </p:grpSpPr>
            <p:sp>
              <p:nvSpPr>
                <p:cNvPr id="35023" name="Line 20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24" name="Line 20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25" name="Line 20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35026" name="Group 210"/>
            <p:cNvGrpSpPr/>
            <p:nvPr/>
          </p:nvGrpSpPr>
          <p:grpSpPr bwMode="auto">
            <a:xfrm>
              <a:off x="3769" y="2511"/>
              <a:ext cx="316" cy="147"/>
              <a:chOff x="3600" y="219"/>
              <a:chExt cx="360" cy="175"/>
            </a:xfrm>
          </p:grpSpPr>
          <p:sp>
            <p:nvSpPr>
              <p:cNvPr id="35027" name="Oval 211"/>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35028" name="Line 212"/>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35029" name="Line 213"/>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35030" name="Rectangle 214"/>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35031" name="Oval 215"/>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35032" name="Group 216"/>
              <p:cNvGrpSpPr/>
              <p:nvPr/>
            </p:nvGrpSpPr>
            <p:grpSpPr bwMode="auto">
              <a:xfrm>
                <a:off x="3686" y="244"/>
                <a:ext cx="177" cy="66"/>
                <a:chOff x="2848" y="848"/>
                <a:chExt cx="140" cy="98"/>
              </a:xfrm>
            </p:grpSpPr>
            <p:sp>
              <p:nvSpPr>
                <p:cNvPr id="35033" name="Line 21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34" name="Line 21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35" name="Line 21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35036" name="Group 220"/>
              <p:cNvGrpSpPr/>
              <p:nvPr/>
            </p:nvGrpSpPr>
            <p:grpSpPr bwMode="auto">
              <a:xfrm flipV="1">
                <a:off x="3686" y="243"/>
                <a:ext cx="177" cy="66"/>
                <a:chOff x="2848" y="848"/>
                <a:chExt cx="140" cy="98"/>
              </a:xfrm>
            </p:grpSpPr>
            <p:sp>
              <p:nvSpPr>
                <p:cNvPr id="35037" name="Line 221"/>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35038" name="Line 222"/>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35039" name="Line 223"/>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35040" name="Line 224"/>
            <p:cNvSpPr>
              <a:spLocks noChangeShapeType="1"/>
            </p:cNvSpPr>
            <p:nvPr/>
          </p:nvSpPr>
          <p:spPr bwMode="auto">
            <a:xfrm flipV="1">
              <a:off x="3930" y="2645"/>
              <a:ext cx="1" cy="157"/>
            </a:xfrm>
            <a:prstGeom prst="line">
              <a:avLst/>
            </a:prstGeom>
            <a:noFill/>
            <a:ln w="12700">
              <a:solidFill>
                <a:schemeClr val="tx1"/>
              </a:solidFill>
              <a:round/>
            </a:ln>
            <a:effectLst/>
          </p:spPr>
          <p:txBody>
            <a:bodyPr wrap="none" anchor="ctr"/>
            <a:lstStyle/>
            <a:p>
              <a:endParaRPr lang="zh-CN" altLang="en-US"/>
            </a:p>
          </p:txBody>
        </p:sp>
      </p:grpSp>
      <p:grpSp>
        <p:nvGrpSpPr>
          <p:cNvPr id="35041" name="Group 225"/>
          <p:cNvGrpSpPr/>
          <p:nvPr/>
        </p:nvGrpSpPr>
        <p:grpSpPr bwMode="auto">
          <a:xfrm>
            <a:off x="4740275" y="1500188"/>
            <a:ext cx="3738563" cy="3830637"/>
            <a:chOff x="2986" y="945"/>
            <a:chExt cx="2355" cy="2413"/>
          </a:xfrm>
        </p:grpSpPr>
        <p:grpSp>
          <p:nvGrpSpPr>
            <p:cNvPr id="35042" name="Group 226"/>
            <p:cNvGrpSpPr/>
            <p:nvPr/>
          </p:nvGrpSpPr>
          <p:grpSpPr bwMode="auto">
            <a:xfrm>
              <a:off x="2986" y="945"/>
              <a:ext cx="513" cy="541"/>
              <a:chOff x="2938" y="2925"/>
              <a:chExt cx="513" cy="541"/>
            </a:xfrm>
          </p:grpSpPr>
          <p:sp>
            <p:nvSpPr>
              <p:cNvPr id="35043" name="Rectangle 227"/>
              <p:cNvSpPr>
                <a:spLocks noChangeArrowheads="1"/>
              </p:cNvSpPr>
              <p:nvPr/>
            </p:nvSpPr>
            <p:spPr bwMode="auto">
              <a:xfrm>
                <a:off x="3000" y="2925"/>
                <a:ext cx="426" cy="489"/>
              </a:xfrm>
              <a:prstGeom prst="rect">
                <a:avLst/>
              </a:prstGeom>
              <a:solidFill>
                <a:schemeClr val="accent2"/>
              </a:solidFill>
              <a:ln w="9525">
                <a:noFill/>
                <a:miter lim="800000"/>
              </a:ln>
              <a:effectLst/>
            </p:spPr>
            <p:txBody>
              <a:bodyPr wrap="none" anchor="ctr"/>
              <a:lstStyle/>
              <a:p>
                <a:endParaRPr lang="zh-CN" altLang="en-US"/>
              </a:p>
            </p:txBody>
          </p:sp>
          <p:sp>
            <p:nvSpPr>
              <p:cNvPr id="35044" name="Rectangle 228"/>
              <p:cNvSpPr>
                <a:spLocks noChangeArrowheads="1"/>
              </p:cNvSpPr>
              <p:nvPr/>
            </p:nvSpPr>
            <p:spPr bwMode="auto">
              <a:xfrm>
                <a:off x="2979" y="2940"/>
                <a:ext cx="435" cy="504"/>
              </a:xfrm>
              <a:prstGeom prst="rect">
                <a:avLst/>
              </a:prstGeom>
              <a:solidFill>
                <a:schemeClr val="bg1"/>
              </a:solidFill>
              <a:ln w="12700">
                <a:solidFill>
                  <a:schemeClr val="tx1"/>
                </a:solidFill>
                <a:miter lim="800000"/>
              </a:ln>
              <a:effectLst/>
            </p:spPr>
            <p:txBody>
              <a:bodyPr wrap="none" anchor="ctr"/>
              <a:lstStyle/>
              <a:p>
                <a:endParaRPr lang="zh-CN" altLang="en-US"/>
              </a:p>
            </p:txBody>
          </p:sp>
          <p:sp>
            <p:nvSpPr>
              <p:cNvPr id="35045" name="Rectangle 229"/>
              <p:cNvSpPr>
                <a:spLocks noChangeArrowheads="1"/>
              </p:cNvSpPr>
              <p:nvPr/>
            </p:nvSpPr>
            <p:spPr bwMode="auto">
              <a:xfrm>
                <a:off x="2982" y="2943"/>
                <a:ext cx="426" cy="126"/>
              </a:xfrm>
              <a:prstGeom prst="rect">
                <a:avLst/>
              </a:prstGeom>
              <a:solidFill>
                <a:srgbClr val="FF0000"/>
              </a:solidFill>
              <a:ln w="9525">
                <a:noFill/>
                <a:miter lim="800000"/>
              </a:ln>
              <a:effectLst/>
            </p:spPr>
            <p:txBody>
              <a:bodyPr wrap="none" anchor="ctr"/>
              <a:lstStyle/>
              <a:p>
                <a:endParaRPr lang="zh-CN" altLang="en-US"/>
              </a:p>
            </p:txBody>
          </p:sp>
          <p:sp>
            <p:nvSpPr>
              <p:cNvPr id="35046" name="Text Box 230"/>
              <p:cNvSpPr txBox="1">
                <a:spLocks noChangeArrowheads="1"/>
              </p:cNvSpPr>
              <p:nvPr/>
            </p:nvSpPr>
            <p:spPr bwMode="auto">
              <a:xfrm>
                <a:off x="2938" y="2928"/>
                <a:ext cx="513" cy="538"/>
              </a:xfrm>
              <a:prstGeom prst="rect">
                <a:avLst/>
              </a:prstGeom>
              <a:noFill/>
              <a:ln w="9525">
                <a:noFill/>
                <a:miter lim="800000"/>
              </a:ln>
              <a:effectLst/>
            </p:spPr>
            <p:txBody>
              <a:bodyPr>
                <a:spAutoFit/>
              </a:bodyPr>
              <a:lstStyle/>
              <a:p>
                <a:pPr algn="ctr">
                  <a:spcBef>
                    <a:spcPct val="0"/>
                  </a:spcBef>
                  <a:buClrTx/>
                  <a:buSzTx/>
                  <a:buFontTx/>
                  <a:buNone/>
                </a:pPr>
                <a:r>
                  <a:rPr lang="en-US" altLang="zh-CN" sz="1000" dirty="0">
                    <a:solidFill>
                      <a:schemeClr val="bg1"/>
                    </a:solidFill>
                    <a:ea typeface="宋体" pitchFamily="2" charset="-122"/>
                  </a:rPr>
                  <a:t>application</a:t>
                </a:r>
                <a:endParaRPr lang="en-US" altLang="zh-CN" sz="1000" dirty="0">
                  <a:ea typeface="宋体" pitchFamily="2" charset="-122"/>
                </a:endParaRPr>
              </a:p>
              <a:p>
                <a:pPr algn="ctr">
                  <a:spcBef>
                    <a:spcPct val="0"/>
                  </a:spcBef>
                  <a:buClrTx/>
                  <a:buSzTx/>
                  <a:buFontTx/>
                  <a:buNone/>
                </a:pPr>
                <a:r>
                  <a:rPr lang="en-US" altLang="zh-CN" sz="1000" dirty="0">
                    <a:ea typeface="宋体" pitchFamily="2" charset="-122"/>
                  </a:rPr>
                  <a:t>transport</a:t>
                </a:r>
              </a:p>
              <a:p>
                <a:pPr algn="ctr">
                  <a:spcBef>
                    <a:spcPct val="0"/>
                  </a:spcBef>
                  <a:buClrTx/>
                  <a:buSzTx/>
                  <a:buFontTx/>
                  <a:buNone/>
                </a:pPr>
                <a:r>
                  <a:rPr lang="en-US" altLang="zh-CN" sz="1000" dirty="0">
                    <a:ea typeface="宋体" pitchFamily="2" charset="-122"/>
                  </a:rPr>
                  <a:t>network</a:t>
                </a:r>
              </a:p>
              <a:p>
                <a:pPr algn="ctr">
                  <a:spcBef>
                    <a:spcPct val="0"/>
                  </a:spcBef>
                  <a:buClrTx/>
                  <a:buSzTx/>
                  <a:buFontTx/>
                  <a:buNone/>
                </a:pPr>
                <a:r>
                  <a:rPr lang="en-US" altLang="zh-CN" sz="1000" dirty="0">
                    <a:ea typeface="宋体" pitchFamily="2" charset="-122"/>
                  </a:rPr>
                  <a:t>data link</a:t>
                </a:r>
              </a:p>
              <a:p>
                <a:pPr algn="ctr">
                  <a:spcBef>
                    <a:spcPct val="0"/>
                  </a:spcBef>
                  <a:buClrTx/>
                  <a:buSzTx/>
                  <a:buFontTx/>
                  <a:buNone/>
                </a:pPr>
                <a:r>
                  <a:rPr lang="en-US" altLang="zh-CN" sz="1000" dirty="0">
                    <a:ea typeface="宋体" pitchFamily="2" charset="-122"/>
                  </a:rPr>
                  <a:t>physical</a:t>
                </a:r>
                <a:endParaRPr lang="en-US" altLang="zh-CN" dirty="0">
                  <a:latin typeface="Comic Sans MS Regular" panose="030F0702030302020204" pitchFamily="66" charset="0"/>
                  <a:ea typeface="宋体" pitchFamily="2" charset="-122"/>
                </a:endParaRPr>
              </a:p>
            </p:txBody>
          </p:sp>
          <p:sp>
            <p:nvSpPr>
              <p:cNvPr id="35047" name="Line 231"/>
              <p:cNvSpPr>
                <a:spLocks noChangeShapeType="1"/>
              </p:cNvSpPr>
              <p:nvPr/>
            </p:nvSpPr>
            <p:spPr bwMode="auto">
              <a:xfrm>
                <a:off x="2979" y="3156"/>
                <a:ext cx="435" cy="3"/>
              </a:xfrm>
              <a:prstGeom prst="line">
                <a:avLst/>
              </a:prstGeom>
              <a:noFill/>
              <a:ln w="12700">
                <a:solidFill>
                  <a:schemeClr val="tx1"/>
                </a:solidFill>
                <a:round/>
              </a:ln>
              <a:effectLst/>
            </p:spPr>
            <p:txBody>
              <a:bodyPr wrap="none" anchor="ctr"/>
              <a:lstStyle/>
              <a:p>
                <a:endParaRPr lang="zh-CN" altLang="en-US"/>
              </a:p>
            </p:txBody>
          </p:sp>
          <p:sp>
            <p:nvSpPr>
              <p:cNvPr id="35048" name="Line 232"/>
              <p:cNvSpPr>
                <a:spLocks noChangeShapeType="1"/>
              </p:cNvSpPr>
              <p:nvPr/>
            </p:nvSpPr>
            <p:spPr bwMode="auto">
              <a:xfrm>
                <a:off x="2985" y="3243"/>
                <a:ext cx="435" cy="3"/>
              </a:xfrm>
              <a:prstGeom prst="line">
                <a:avLst/>
              </a:prstGeom>
              <a:noFill/>
              <a:ln w="12700">
                <a:solidFill>
                  <a:schemeClr val="tx1"/>
                </a:solidFill>
                <a:round/>
              </a:ln>
              <a:effectLst/>
            </p:spPr>
            <p:txBody>
              <a:bodyPr wrap="none" anchor="ctr"/>
              <a:lstStyle/>
              <a:p>
                <a:endParaRPr lang="zh-CN" altLang="en-US"/>
              </a:p>
            </p:txBody>
          </p:sp>
          <p:sp>
            <p:nvSpPr>
              <p:cNvPr id="35049" name="Line 233"/>
              <p:cNvSpPr>
                <a:spLocks noChangeShapeType="1"/>
              </p:cNvSpPr>
              <p:nvPr/>
            </p:nvSpPr>
            <p:spPr bwMode="auto">
              <a:xfrm>
                <a:off x="2985" y="3330"/>
                <a:ext cx="435" cy="3"/>
              </a:xfrm>
              <a:prstGeom prst="line">
                <a:avLst/>
              </a:prstGeom>
              <a:noFill/>
              <a:ln w="12700">
                <a:solidFill>
                  <a:schemeClr val="tx1"/>
                </a:solidFill>
                <a:round/>
              </a:ln>
              <a:effectLst/>
            </p:spPr>
            <p:txBody>
              <a:bodyPr wrap="none" anchor="ctr"/>
              <a:lstStyle/>
              <a:p>
                <a:endParaRPr lang="zh-CN" altLang="en-US"/>
              </a:p>
            </p:txBody>
          </p:sp>
        </p:grpSp>
        <p:grpSp>
          <p:nvGrpSpPr>
            <p:cNvPr id="35050" name="Group 234"/>
            <p:cNvGrpSpPr/>
            <p:nvPr/>
          </p:nvGrpSpPr>
          <p:grpSpPr bwMode="auto">
            <a:xfrm>
              <a:off x="4828" y="2751"/>
              <a:ext cx="513" cy="541"/>
              <a:chOff x="2938" y="2925"/>
              <a:chExt cx="513" cy="541"/>
            </a:xfrm>
          </p:grpSpPr>
          <p:sp>
            <p:nvSpPr>
              <p:cNvPr id="35051" name="Rectangle 235"/>
              <p:cNvSpPr>
                <a:spLocks noChangeArrowheads="1"/>
              </p:cNvSpPr>
              <p:nvPr/>
            </p:nvSpPr>
            <p:spPr bwMode="auto">
              <a:xfrm>
                <a:off x="3000" y="2925"/>
                <a:ext cx="426" cy="489"/>
              </a:xfrm>
              <a:prstGeom prst="rect">
                <a:avLst/>
              </a:prstGeom>
              <a:solidFill>
                <a:schemeClr val="accent2"/>
              </a:solidFill>
              <a:ln w="9525">
                <a:noFill/>
                <a:miter lim="800000"/>
              </a:ln>
              <a:effectLst/>
            </p:spPr>
            <p:txBody>
              <a:bodyPr wrap="none" anchor="ctr"/>
              <a:lstStyle/>
              <a:p>
                <a:endParaRPr lang="zh-CN" altLang="en-US"/>
              </a:p>
            </p:txBody>
          </p:sp>
          <p:sp>
            <p:nvSpPr>
              <p:cNvPr id="35052" name="Rectangle 236"/>
              <p:cNvSpPr>
                <a:spLocks noChangeArrowheads="1"/>
              </p:cNvSpPr>
              <p:nvPr/>
            </p:nvSpPr>
            <p:spPr bwMode="auto">
              <a:xfrm>
                <a:off x="2979" y="2940"/>
                <a:ext cx="435" cy="504"/>
              </a:xfrm>
              <a:prstGeom prst="rect">
                <a:avLst/>
              </a:prstGeom>
              <a:solidFill>
                <a:schemeClr val="bg1"/>
              </a:solidFill>
              <a:ln w="12700">
                <a:solidFill>
                  <a:schemeClr val="tx1"/>
                </a:solidFill>
                <a:miter lim="800000"/>
              </a:ln>
              <a:effectLst/>
            </p:spPr>
            <p:txBody>
              <a:bodyPr wrap="none" anchor="ctr"/>
              <a:lstStyle/>
              <a:p>
                <a:endParaRPr lang="zh-CN" altLang="en-US"/>
              </a:p>
            </p:txBody>
          </p:sp>
          <p:sp>
            <p:nvSpPr>
              <p:cNvPr id="35053" name="Rectangle 237"/>
              <p:cNvSpPr>
                <a:spLocks noChangeArrowheads="1"/>
              </p:cNvSpPr>
              <p:nvPr/>
            </p:nvSpPr>
            <p:spPr bwMode="auto">
              <a:xfrm>
                <a:off x="2982" y="2943"/>
                <a:ext cx="426" cy="126"/>
              </a:xfrm>
              <a:prstGeom prst="rect">
                <a:avLst/>
              </a:prstGeom>
              <a:solidFill>
                <a:srgbClr val="FF0000"/>
              </a:solidFill>
              <a:ln w="9525">
                <a:noFill/>
                <a:miter lim="800000"/>
              </a:ln>
              <a:effectLst/>
            </p:spPr>
            <p:txBody>
              <a:bodyPr wrap="none" anchor="ctr"/>
              <a:lstStyle/>
              <a:p>
                <a:endParaRPr lang="zh-CN" altLang="en-US"/>
              </a:p>
            </p:txBody>
          </p:sp>
          <p:sp>
            <p:nvSpPr>
              <p:cNvPr id="35054" name="Text Box 238"/>
              <p:cNvSpPr txBox="1">
                <a:spLocks noChangeArrowheads="1"/>
              </p:cNvSpPr>
              <p:nvPr/>
            </p:nvSpPr>
            <p:spPr bwMode="auto">
              <a:xfrm>
                <a:off x="2938" y="2928"/>
                <a:ext cx="513" cy="538"/>
              </a:xfrm>
              <a:prstGeom prst="rect">
                <a:avLst/>
              </a:prstGeom>
              <a:noFill/>
              <a:ln w="9525">
                <a:noFill/>
                <a:miter lim="800000"/>
              </a:ln>
              <a:effectLst/>
            </p:spPr>
            <p:txBody>
              <a:bodyPr>
                <a:spAutoFit/>
              </a:bodyPr>
              <a:lstStyle/>
              <a:p>
                <a:pPr algn="ctr">
                  <a:spcBef>
                    <a:spcPct val="0"/>
                  </a:spcBef>
                  <a:buClrTx/>
                  <a:buSzTx/>
                  <a:buFontTx/>
                  <a:buNone/>
                </a:pPr>
                <a:r>
                  <a:rPr lang="en-US" altLang="zh-CN" sz="1000" dirty="0">
                    <a:solidFill>
                      <a:schemeClr val="bg1"/>
                    </a:solidFill>
                    <a:ea typeface="宋体" pitchFamily="2" charset="-122"/>
                  </a:rPr>
                  <a:t>application</a:t>
                </a:r>
                <a:endParaRPr lang="en-US" altLang="zh-CN" sz="1000" dirty="0">
                  <a:ea typeface="宋体" pitchFamily="2" charset="-122"/>
                </a:endParaRPr>
              </a:p>
              <a:p>
                <a:pPr algn="ctr">
                  <a:spcBef>
                    <a:spcPct val="0"/>
                  </a:spcBef>
                  <a:buClrTx/>
                  <a:buSzTx/>
                  <a:buFontTx/>
                  <a:buNone/>
                </a:pPr>
                <a:r>
                  <a:rPr lang="en-US" altLang="zh-CN" sz="1000" dirty="0">
                    <a:ea typeface="宋体" pitchFamily="2" charset="-122"/>
                  </a:rPr>
                  <a:t>transport</a:t>
                </a:r>
              </a:p>
              <a:p>
                <a:pPr algn="ctr">
                  <a:spcBef>
                    <a:spcPct val="0"/>
                  </a:spcBef>
                  <a:buClrTx/>
                  <a:buSzTx/>
                  <a:buFontTx/>
                  <a:buNone/>
                </a:pPr>
                <a:r>
                  <a:rPr lang="en-US" altLang="zh-CN" sz="1000" dirty="0">
                    <a:ea typeface="宋体" pitchFamily="2" charset="-122"/>
                  </a:rPr>
                  <a:t>network</a:t>
                </a:r>
              </a:p>
              <a:p>
                <a:pPr algn="ctr">
                  <a:spcBef>
                    <a:spcPct val="0"/>
                  </a:spcBef>
                  <a:buClrTx/>
                  <a:buSzTx/>
                  <a:buFontTx/>
                  <a:buNone/>
                </a:pPr>
                <a:r>
                  <a:rPr lang="en-US" altLang="zh-CN" sz="1000" dirty="0">
                    <a:ea typeface="宋体" pitchFamily="2" charset="-122"/>
                  </a:rPr>
                  <a:t>data link</a:t>
                </a:r>
              </a:p>
              <a:p>
                <a:pPr algn="ctr">
                  <a:spcBef>
                    <a:spcPct val="0"/>
                  </a:spcBef>
                  <a:buClrTx/>
                  <a:buSzTx/>
                  <a:buFontTx/>
                  <a:buNone/>
                </a:pPr>
                <a:r>
                  <a:rPr lang="en-US" altLang="zh-CN" sz="1000" dirty="0">
                    <a:ea typeface="宋体" pitchFamily="2" charset="-122"/>
                  </a:rPr>
                  <a:t>physical</a:t>
                </a:r>
                <a:endParaRPr lang="en-US" altLang="zh-CN" dirty="0">
                  <a:latin typeface="Comic Sans MS Regular" panose="030F0702030302020204" pitchFamily="66" charset="0"/>
                  <a:ea typeface="宋体" pitchFamily="2" charset="-122"/>
                </a:endParaRPr>
              </a:p>
            </p:txBody>
          </p:sp>
          <p:sp>
            <p:nvSpPr>
              <p:cNvPr id="35055" name="Line 239"/>
              <p:cNvSpPr>
                <a:spLocks noChangeShapeType="1"/>
              </p:cNvSpPr>
              <p:nvPr/>
            </p:nvSpPr>
            <p:spPr bwMode="auto">
              <a:xfrm>
                <a:off x="2979" y="3156"/>
                <a:ext cx="435" cy="3"/>
              </a:xfrm>
              <a:prstGeom prst="line">
                <a:avLst/>
              </a:prstGeom>
              <a:noFill/>
              <a:ln w="12700">
                <a:solidFill>
                  <a:schemeClr val="tx1"/>
                </a:solidFill>
                <a:round/>
              </a:ln>
              <a:effectLst/>
            </p:spPr>
            <p:txBody>
              <a:bodyPr wrap="none" anchor="ctr"/>
              <a:lstStyle/>
              <a:p>
                <a:endParaRPr lang="zh-CN" altLang="en-US"/>
              </a:p>
            </p:txBody>
          </p:sp>
          <p:sp>
            <p:nvSpPr>
              <p:cNvPr id="35056" name="Line 240"/>
              <p:cNvSpPr>
                <a:spLocks noChangeShapeType="1"/>
              </p:cNvSpPr>
              <p:nvPr/>
            </p:nvSpPr>
            <p:spPr bwMode="auto">
              <a:xfrm>
                <a:off x="2985" y="3243"/>
                <a:ext cx="435" cy="3"/>
              </a:xfrm>
              <a:prstGeom prst="line">
                <a:avLst/>
              </a:prstGeom>
              <a:noFill/>
              <a:ln w="12700">
                <a:solidFill>
                  <a:schemeClr val="tx1"/>
                </a:solidFill>
                <a:round/>
              </a:ln>
              <a:effectLst/>
            </p:spPr>
            <p:txBody>
              <a:bodyPr wrap="none" anchor="ctr"/>
              <a:lstStyle/>
              <a:p>
                <a:endParaRPr lang="zh-CN" altLang="en-US"/>
              </a:p>
            </p:txBody>
          </p:sp>
          <p:sp>
            <p:nvSpPr>
              <p:cNvPr id="35057" name="Line 241"/>
              <p:cNvSpPr>
                <a:spLocks noChangeShapeType="1"/>
              </p:cNvSpPr>
              <p:nvPr/>
            </p:nvSpPr>
            <p:spPr bwMode="auto">
              <a:xfrm>
                <a:off x="2985" y="3330"/>
                <a:ext cx="435" cy="3"/>
              </a:xfrm>
              <a:prstGeom prst="line">
                <a:avLst/>
              </a:prstGeom>
              <a:noFill/>
              <a:ln w="12700">
                <a:solidFill>
                  <a:schemeClr val="tx1"/>
                </a:solidFill>
                <a:round/>
              </a:ln>
              <a:effectLst/>
            </p:spPr>
            <p:txBody>
              <a:bodyPr wrap="none" anchor="ctr"/>
              <a:lstStyle/>
              <a:p>
                <a:endParaRPr lang="zh-CN" altLang="en-US"/>
              </a:p>
            </p:txBody>
          </p:sp>
        </p:grpSp>
        <p:grpSp>
          <p:nvGrpSpPr>
            <p:cNvPr id="35058" name="Group 242"/>
            <p:cNvGrpSpPr/>
            <p:nvPr/>
          </p:nvGrpSpPr>
          <p:grpSpPr bwMode="auto">
            <a:xfrm>
              <a:off x="3352" y="2817"/>
              <a:ext cx="513" cy="541"/>
              <a:chOff x="2938" y="2925"/>
              <a:chExt cx="513" cy="541"/>
            </a:xfrm>
          </p:grpSpPr>
          <p:sp>
            <p:nvSpPr>
              <p:cNvPr id="35059" name="Rectangle 243"/>
              <p:cNvSpPr>
                <a:spLocks noChangeArrowheads="1"/>
              </p:cNvSpPr>
              <p:nvPr/>
            </p:nvSpPr>
            <p:spPr bwMode="auto">
              <a:xfrm>
                <a:off x="3000" y="2925"/>
                <a:ext cx="426" cy="489"/>
              </a:xfrm>
              <a:prstGeom prst="rect">
                <a:avLst/>
              </a:prstGeom>
              <a:solidFill>
                <a:schemeClr val="accent2"/>
              </a:solidFill>
              <a:ln w="9525">
                <a:noFill/>
                <a:miter lim="800000"/>
              </a:ln>
              <a:effectLst/>
            </p:spPr>
            <p:txBody>
              <a:bodyPr wrap="none" anchor="ctr"/>
              <a:lstStyle/>
              <a:p>
                <a:endParaRPr lang="zh-CN" altLang="en-US"/>
              </a:p>
            </p:txBody>
          </p:sp>
          <p:sp>
            <p:nvSpPr>
              <p:cNvPr id="35060" name="Rectangle 244"/>
              <p:cNvSpPr>
                <a:spLocks noChangeArrowheads="1"/>
              </p:cNvSpPr>
              <p:nvPr/>
            </p:nvSpPr>
            <p:spPr bwMode="auto">
              <a:xfrm>
                <a:off x="2979" y="2940"/>
                <a:ext cx="435" cy="504"/>
              </a:xfrm>
              <a:prstGeom prst="rect">
                <a:avLst/>
              </a:prstGeom>
              <a:solidFill>
                <a:schemeClr val="bg1"/>
              </a:solidFill>
              <a:ln w="12700">
                <a:solidFill>
                  <a:schemeClr val="tx1"/>
                </a:solidFill>
                <a:miter lim="800000"/>
              </a:ln>
              <a:effectLst/>
            </p:spPr>
            <p:txBody>
              <a:bodyPr wrap="none" anchor="ctr"/>
              <a:lstStyle/>
              <a:p>
                <a:endParaRPr lang="zh-CN" altLang="en-US"/>
              </a:p>
            </p:txBody>
          </p:sp>
          <p:sp>
            <p:nvSpPr>
              <p:cNvPr id="35061" name="Rectangle 245"/>
              <p:cNvSpPr>
                <a:spLocks noChangeArrowheads="1"/>
              </p:cNvSpPr>
              <p:nvPr/>
            </p:nvSpPr>
            <p:spPr bwMode="auto">
              <a:xfrm>
                <a:off x="2982" y="2943"/>
                <a:ext cx="426" cy="126"/>
              </a:xfrm>
              <a:prstGeom prst="rect">
                <a:avLst/>
              </a:prstGeom>
              <a:solidFill>
                <a:srgbClr val="FF0000"/>
              </a:solidFill>
              <a:ln w="9525">
                <a:noFill/>
                <a:miter lim="800000"/>
              </a:ln>
              <a:effectLst/>
            </p:spPr>
            <p:txBody>
              <a:bodyPr wrap="none" anchor="ctr"/>
              <a:lstStyle/>
              <a:p>
                <a:endParaRPr lang="zh-CN" altLang="en-US"/>
              </a:p>
            </p:txBody>
          </p:sp>
          <p:sp>
            <p:nvSpPr>
              <p:cNvPr id="35062" name="Text Box 246"/>
              <p:cNvSpPr txBox="1">
                <a:spLocks noChangeArrowheads="1"/>
              </p:cNvSpPr>
              <p:nvPr/>
            </p:nvSpPr>
            <p:spPr bwMode="auto">
              <a:xfrm>
                <a:off x="2938" y="2928"/>
                <a:ext cx="513" cy="538"/>
              </a:xfrm>
              <a:prstGeom prst="rect">
                <a:avLst/>
              </a:prstGeom>
              <a:noFill/>
              <a:ln w="9525">
                <a:noFill/>
                <a:miter lim="800000"/>
              </a:ln>
              <a:effectLst/>
            </p:spPr>
            <p:txBody>
              <a:bodyPr>
                <a:spAutoFit/>
              </a:bodyPr>
              <a:lstStyle/>
              <a:p>
                <a:pPr algn="ctr">
                  <a:spcBef>
                    <a:spcPct val="0"/>
                  </a:spcBef>
                  <a:buClrTx/>
                  <a:buSzTx/>
                  <a:buFontTx/>
                  <a:buNone/>
                </a:pPr>
                <a:r>
                  <a:rPr lang="en-US" altLang="zh-CN" sz="1000" dirty="0">
                    <a:solidFill>
                      <a:schemeClr val="bg1"/>
                    </a:solidFill>
                    <a:ea typeface="宋体" pitchFamily="2" charset="-122"/>
                  </a:rPr>
                  <a:t>application</a:t>
                </a:r>
                <a:endParaRPr lang="en-US" altLang="zh-CN" sz="1000" dirty="0">
                  <a:ea typeface="宋体" pitchFamily="2" charset="-122"/>
                </a:endParaRPr>
              </a:p>
              <a:p>
                <a:pPr algn="ctr">
                  <a:spcBef>
                    <a:spcPct val="0"/>
                  </a:spcBef>
                  <a:buClrTx/>
                  <a:buSzTx/>
                  <a:buFontTx/>
                  <a:buNone/>
                </a:pPr>
                <a:r>
                  <a:rPr lang="en-US" altLang="zh-CN" sz="1000" dirty="0">
                    <a:ea typeface="宋体" pitchFamily="2" charset="-122"/>
                  </a:rPr>
                  <a:t>transport</a:t>
                </a:r>
              </a:p>
              <a:p>
                <a:pPr algn="ctr">
                  <a:spcBef>
                    <a:spcPct val="0"/>
                  </a:spcBef>
                  <a:buClrTx/>
                  <a:buSzTx/>
                  <a:buFontTx/>
                  <a:buNone/>
                </a:pPr>
                <a:r>
                  <a:rPr lang="en-US" altLang="zh-CN" sz="1000" dirty="0">
                    <a:ea typeface="宋体" pitchFamily="2" charset="-122"/>
                  </a:rPr>
                  <a:t>network</a:t>
                </a:r>
              </a:p>
              <a:p>
                <a:pPr algn="ctr">
                  <a:spcBef>
                    <a:spcPct val="0"/>
                  </a:spcBef>
                  <a:buClrTx/>
                  <a:buSzTx/>
                  <a:buFontTx/>
                  <a:buNone/>
                </a:pPr>
                <a:r>
                  <a:rPr lang="en-US" altLang="zh-CN" sz="1000" dirty="0">
                    <a:ea typeface="宋体" pitchFamily="2" charset="-122"/>
                  </a:rPr>
                  <a:t>data link</a:t>
                </a:r>
              </a:p>
              <a:p>
                <a:pPr algn="ctr">
                  <a:spcBef>
                    <a:spcPct val="0"/>
                  </a:spcBef>
                  <a:buClrTx/>
                  <a:buSzTx/>
                  <a:buFontTx/>
                  <a:buNone/>
                </a:pPr>
                <a:r>
                  <a:rPr lang="en-US" altLang="zh-CN" sz="1000" dirty="0">
                    <a:ea typeface="宋体" pitchFamily="2" charset="-122"/>
                  </a:rPr>
                  <a:t>physical</a:t>
                </a:r>
                <a:endParaRPr lang="en-US" altLang="zh-CN" dirty="0">
                  <a:latin typeface="Comic Sans MS Regular" panose="030F0702030302020204" pitchFamily="66" charset="0"/>
                  <a:ea typeface="宋体" pitchFamily="2" charset="-122"/>
                </a:endParaRPr>
              </a:p>
            </p:txBody>
          </p:sp>
          <p:sp>
            <p:nvSpPr>
              <p:cNvPr id="35063" name="Line 247"/>
              <p:cNvSpPr>
                <a:spLocks noChangeShapeType="1"/>
              </p:cNvSpPr>
              <p:nvPr/>
            </p:nvSpPr>
            <p:spPr bwMode="auto">
              <a:xfrm>
                <a:off x="2979" y="3156"/>
                <a:ext cx="435" cy="3"/>
              </a:xfrm>
              <a:prstGeom prst="line">
                <a:avLst/>
              </a:prstGeom>
              <a:noFill/>
              <a:ln w="12700">
                <a:solidFill>
                  <a:schemeClr val="tx1"/>
                </a:solidFill>
                <a:round/>
              </a:ln>
              <a:effectLst/>
            </p:spPr>
            <p:txBody>
              <a:bodyPr wrap="none" anchor="ctr"/>
              <a:lstStyle/>
              <a:p>
                <a:endParaRPr lang="zh-CN" altLang="en-US"/>
              </a:p>
            </p:txBody>
          </p:sp>
          <p:sp>
            <p:nvSpPr>
              <p:cNvPr id="35064" name="Line 248"/>
              <p:cNvSpPr>
                <a:spLocks noChangeShapeType="1"/>
              </p:cNvSpPr>
              <p:nvPr/>
            </p:nvSpPr>
            <p:spPr bwMode="auto">
              <a:xfrm>
                <a:off x="2985" y="3243"/>
                <a:ext cx="435" cy="3"/>
              </a:xfrm>
              <a:prstGeom prst="line">
                <a:avLst/>
              </a:prstGeom>
              <a:noFill/>
              <a:ln w="12700">
                <a:solidFill>
                  <a:schemeClr val="tx1"/>
                </a:solidFill>
                <a:round/>
              </a:ln>
              <a:effectLst/>
            </p:spPr>
            <p:txBody>
              <a:bodyPr wrap="none" anchor="ctr"/>
              <a:lstStyle/>
              <a:p>
                <a:endParaRPr lang="zh-CN" altLang="en-US"/>
              </a:p>
            </p:txBody>
          </p:sp>
          <p:sp>
            <p:nvSpPr>
              <p:cNvPr id="35065" name="Line 249"/>
              <p:cNvSpPr>
                <a:spLocks noChangeShapeType="1"/>
              </p:cNvSpPr>
              <p:nvPr/>
            </p:nvSpPr>
            <p:spPr bwMode="auto">
              <a:xfrm>
                <a:off x="2985" y="3330"/>
                <a:ext cx="435" cy="3"/>
              </a:xfrm>
              <a:prstGeom prst="line">
                <a:avLst/>
              </a:prstGeom>
              <a:noFill/>
              <a:ln w="12700">
                <a:solidFill>
                  <a:schemeClr val="tx1"/>
                </a:solidFill>
                <a:round/>
              </a:ln>
              <a:effectLst/>
            </p:spPr>
            <p:txBody>
              <a:bodyPr wrap="none" anchor="ctr"/>
              <a:lstStyle/>
              <a:p>
                <a:endParaRPr lang="zh-CN" altLang="en-US"/>
              </a:p>
            </p:txBody>
          </p:sp>
        </p:grpSp>
        <p:sp>
          <p:nvSpPr>
            <p:cNvPr id="35066" name="Line 250"/>
            <p:cNvSpPr>
              <a:spLocks noChangeShapeType="1"/>
            </p:cNvSpPr>
            <p:nvPr/>
          </p:nvSpPr>
          <p:spPr bwMode="auto">
            <a:xfrm>
              <a:off x="3480" y="1020"/>
              <a:ext cx="1380" cy="1794"/>
            </a:xfrm>
            <a:prstGeom prst="line">
              <a:avLst/>
            </a:prstGeom>
            <a:noFill/>
            <a:ln w="57150">
              <a:solidFill>
                <a:srgbClr val="FF0000"/>
              </a:solidFill>
              <a:round/>
              <a:headEnd type="triangle" w="med" len="med"/>
              <a:tailEnd type="triangle" w="med" len="med"/>
            </a:ln>
            <a:effectLst/>
          </p:spPr>
          <p:txBody>
            <a:bodyPr wrap="none" anchor="ctr"/>
            <a:lstStyle/>
            <a:p>
              <a:endParaRPr lang="zh-CN" altLang="en-US"/>
            </a:p>
          </p:txBody>
        </p:sp>
        <p:sp>
          <p:nvSpPr>
            <p:cNvPr id="35067" name="Line 251"/>
            <p:cNvSpPr>
              <a:spLocks noChangeShapeType="1"/>
            </p:cNvSpPr>
            <p:nvPr/>
          </p:nvSpPr>
          <p:spPr bwMode="auto">
            <a:xfrm flipV="1">
              <a:off x="3846" y="2850"/>
              <a:ext cx="1002" cy="36"/>
            </a:xfrm>
            <a:prstGeom prst="line">
              <a:avLst/>
            </a:prstGeom>
            <a:noFill/>
            <a:ln w="57150">
              <a:solidFill>
                <a:srgbClr val="FF0000"/>
              </a:solidFill>
              <a:round/>
              <a:headEnd type="triangle" w="med" len="med"/>
              <a:tailEnd type="triangle" w="med" len="med"/>
            </a:ln>
            <a:effec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041"/>
                                        </p:tgtEl>
                                        <p:attrNameLst>
                                          <p:attrName>style.visibility</p:attrName>
                                        </p:attrNameLst>
                                      </p:cBhvr>
                                      <p:to>
                                        <p:strVal val="visible"/>
                                      </p:to>
                                    </p:set>
                                    <p:animEffect transition="in" filter="dissolve">
                                      <p:cBhvr>
                                        <p:cTn id="7" dur="500"/>
                                        <p:tgtEl>
                                          <p:spTgt spid="35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16DAE728-35AF-49DF-8761-CFF9AAE5E5AD}" type="slidenum">
              <a:rPr lang="en-US" altLang="zh-CN"/>
              <a:t>40</a:t>
            </a:fld>
            <a:endParaRPr lang="en-US" altLang="zh-CN" dirty="0"/>
          </a:p>
        </p:txBody>
      </p:sp>
      <p:sp>
        <p:nvSpPr>
          <p:cNvPr id="172034" name="Rectangle 2"/>
          <p:cNvSpPr>
            <a:spLocks noGrp="1" noChangeArrowheads="1"/>
          </p:cNvSpPr>
          <p:nvPr>
            <p:ph type="title"/>
          </p:nvPr>
        </p:nvSpPr>
        <p:spPr/>
        <p:txBody>
          <a:bodyPr/>
          <a:lstStyle/>
          <a:p>
            <a:r>
              <a:rPr lang="en-US" altLang="zh-CN" dirty="0">
                <a:ea typeface="宋体" pitchFamily="2" charset="-122"/>
              </a:rPr>
              <a:t>We</a:t>
            </a:r>
            <a:r>
              <a:rPr lang="zh-Hans" altLang="en-US" dirty="0">
                <a:ea typeface="宋体" pitchFamily="2" charset="-122"/>
              </a:rPr>
              <a:t>缓存</a:t>
            </a:r>
            <a:endParaRPr lang="en-US" altLang="zh-CN" dirty="0">
              <a:ea typeface="宋体" pitchFamily="2" charset="-122"/>
            </a:endParaRPr>
          </a:p>
        </p:txBody>
      </p:sp>
      <p:sp>
        <p:nvSpPr>
          <p:cNvPr id="172035" name="Rectangle 3"/>
          <p:cNvSpPr>
            <a:spLocks noGrp="1" noChangeArrowheads="1"/>
          </p:cNvSpPr>
          <p:nvPr>
            <p:ph type="body" sz="half" idx="1"/>
          </p:nvPr>
        </p:nvSpPr>
        <p:spPr>
          <a:xfrm>
            <a:off x="457200" y="1871980"/>
            <a:ext cx="3810000" cy="4648200"/>
          </a:xfrm>
        </p:spPr>
        <p:txBody>
          <a:bodyPr/>
          <a:lstStyle/>
          <a:p>
            <a:pPr>
              <a:lnSpc>
                <a:spcPct val="150000"/>
              </a:lnSpc>
            </a:pPr>
            <a:r>
              <a:rPr lang="en-US" altLang="zh-CN" sz="2400" dirty="0" err="1">
                <a:ea typeface="宋体" pitchFamily="2" charset="-122"/>
              </a:rPr>
              <a:t>缓存既充当客户端又充当服务器</a:t>
            </a:r>
            <a:endParaRPr lang="en-US" altLang="zh-CN" sz="2400" dirty="0">
              <a:ea typeface="宋体" pitchFamily="2" charset="-122"/>
            </a:endParaRPr>
          </a:p>
          <a:p>
            <a:pPr>
              <a:lnSpc>
                <a:spcPct val="150000"/>
              </a:lnSpc>
            </a:pPr>
            <a:r>
              <a:rPr lang="en-US" altLang="zh-CN" sz="2400" dirty="0" err="1">
                <a:ea typeface="宋体" pitchFamily="2" charset="-122"/>
              </a:rPr>
              <a:t>通常，缓存是由ISP（大学，公司</a:t>
            </a:r>
            <a:r>
              <a:rPr lang="en-US" altLang="zh-CN" sz="2400" dirty="0">
                <a:ea typeface="宋体" pitchFamily="2" charset="-122"/>
              </a:rPr>
              <a:t>，</a:t>
            </a:r>
            <a:r>
              <a:rPr lang="zh-CN" altLang="en-US" sz="2400" dirty="0">
                <a:ea typeface="宋体" pitchFamily="2" charset="-122"/>
              </a:rPr>
              <a:t>住所</a:t>
            </a:r>
            <a:r>
              <a:rPr lang="en-US" altLang="zh-CN" sz="2400" dirty="0" err="1">
                <a:ea typeface="宋体" pitchFamily="2" charset="-122"/>
              </a:rPr>
              <a:t>ISP）安装的</a:t>
            </a:r>
            <a:endParaRPr lang="en-US" altLang="zh-CN" sz="2400" dirty="0">
              <a:ea typeface="宋体" pitchFamily="2" charset="-122"/>
            </a:endParaRPr>
          </a:p>
        </p:txBody>
      </p:sp>
      <p:sp>
        <p:nvSpPr>
          <p:cNvPr id="3" name="文本框 2"/>
          <p:cNvSpPr txBox="1"/>
          <p:nvPr/>
        </p:nvSpPr>
        <p:spPr>
          <a:xfrm>
            <a:off x="4826000" y="1871980"/>
            <a:ext cx="3937000" cy="3575851"/>
          </a:xfrm>
          <a:prstGeom prst="rect">
            <a:avLst/>
          </a:prstGeom>
          <a:noFill/>
        </p:spPr>
        <p:txBody>
          <a:bodyPr wrap="square" rtlCol="0" anchor="t">
            <a:spAutoFit/>
          </a:bodyPr>
          <a:lstStyle/>
          <a:p>
            <a:pPr>
              <a:lnSpc>
                <a:spcPct val="150000"/>
              </a:lnSpc>
              <a:tabLst>
                <a:tab pos="406400" algn="l"/>
                <a:tab pos="2108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为什么要发明这种技术？</a:t>
            </a:r>
            <a:endParaRPr lang="en-US" altLang="zh-CN" dirty="0">
              <a:solidFill>
                <a:srgbClr val="163794"/>
              </a:solidFill>
              <a:latin typeface="Comic Sans MS Regular" panose="030F0702030302020204" pitchFamily="66" charset="0"/>
              <a:cs typeface="Times New Roman" pitchFamily="18" charset="0"/>
            </a:endParaRPr>
          </a:p>
          <a:p>
            <a:pPr>
              <a:lnSpc>
                <a:spcPct val="150000"/>
              </a:lnSpc>
              <a:tabLst>
                <a:tab pos="406400" algn="l"/>
                <a:tab pos="2108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缩短客户请求的响应时间</a:t>
            </a:r>
            <a:endParaRPr lang="en-US" altLang="zh-CN" dirty="0">
              <a:solidFill>
                <a:srgbClr val="FF0000"/>
              </a:solidFill>
              <a:latin typeface="Comic Sans MS Regular" panose="030F0702030302020204" pitchFamily="66" charset="0"/>
              <a:cs typeface="MS Shell Dlg" pitchFamily="18" charset="0"/>
            </a:endParaRPr>
          </a:p>
          <a:p>
            <a:pPr>
              <a:lnSpc>
                <a:spcPct val="150000"/>
              </a:lnSpc>
              <a:tabLst>
                <a:tab pos="406400" algn="l"/>
                <a:tab pos="2108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减少机构</a:t>
            </a:r>
            <a:r>
              <a:rPr lang="en-US" altLang="zh-CN" dirty="0">
                <a:solidFill>
                  <a:srgbClr val="FF0000"/>
                </a:solidFill>
                <a:latin typeface="Comic Sans MS Regular" panose="030F0702030302020204" pitchFamily="66" charset="0"/>
                <a:cs typeface="Times New Roman" pitchFamily="18" charset="0"/>
                <a:sym typeface="+mn-ea"/>
              </a:rPr>
              <a:t>/</a:t>
            </a:r>
            <a:r>
              <a:rPr lang="en-US" altLang="zh-CN" dirty="0">
                <a:solidFill>
                  <a:srgbClr val="FF0000"/>
                </a:solidFill>
                <a:latin typeface="Comic Sans MS Regular" panose="030F0702030302020204" pitchFamily="66" charset="0"/>
                <a:cs typeface="MS Shell Dlg" pitchFamily="18" charset="0"/>
                <a:sym typeface="+mn-ea"/>
              </a:rPr>
              <a:t>组织的流量</a:t>
            </a:r>
            <a:endParaRPr lang="en-US" altLang="zh-CN" dirty="0">
              <a:solidFill>
                <a:srgbClr val="FF0000"/>
              </a:solidFill>
              <a:latin typeface="Comic Sans MS Regular" panose="030F0702030302020204" pitchFamily="66" charset="0"/>
              <a:cs typeface="MS Shell Dlg" pitchFamily="18" charset="0"/>
            </a:endParaRPr>
          </a:p>
          <a:p>
            <a:pPr>
              <a:lnSpc>
                <a:spcPct val="150000"/>
              </a:lnSpc>
              <a:tabLst>
                <a:tab pos="406400" algn="l"/>
                <a:tab pos="2108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在大范围内</a:t>
            </a:r>
            <a:r>
              <a:rPr lang="en-US" altLang="zh-CN" dirty="0">
                <a:solidFill>
                  <a:srgbClr val="FF0000"/>
                </a:solidFill>
                <a:latin typeface="Comic Sans MS Regular" panose="030F0702030302020204" pitchFamily="66" charset="0"/>
                <a:cs typeface="Times New Roman" pitchFamily="18" charset="0"/>
                <a:sym typeface="+mn-ea"/>
              </a:rPr>
              <a:t>(Internet)</a:t>
            </a:r>
            <a:r>
              <a:rPr lang="en-US" altLang="zh-CN" dirty="0">
                <a:solidFill>
                  <a:srgbClr val="FF0000"/>
                </a:solidFill>
                <a:latin typeface="Comic Sans MS Regular" panose="030F0702030302020204" pitchFamily="66" charset="0"/>
                <a:cs typeface="MS Shell Dlg" pitchFamily="18" charset="0"/>
                <a:sym typeface="+mn-ea"/>
              </a:rPr>
              <a:t>实现有效的内容分发</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02" name="灯片编号占位符 6"/>
          <p:cNvSpPr>
            <a:spLocks noGrp="1"/>
          </p:cNvSpPr>
          <p:nvPr>
            <p:ph type="sldNum" sz="quarter" idx="12"/>
          </p:nvPr>
        </p:nvSpPr>
        <p:spPr/>
        <p:txBody>
          <a:bodyPr/>
          <a:lstStyle/>
          <a:p>
            <a:fld id="{1F3CB50C-8A1C-4A9D-8B0F-DF002CF0C6FD}" type="slidenum">
              <a:rPr lang="en-US" altLang="zh-CN"/>
              <a:t>41</a:t>
            </a:fld>
            <a:endParaRPr lang="en-US" altLang="zh-CN" dirty="0"/>
          </a:p>
        </p:txBody>
      </p:sp>
      <p:sp>
        <p:nvSpPr>
          <p:cNvPr id="173058" name="Line 2"/>
          <p:cNvSpPr>
            <a:spLocks noChangeShapeType="1"/>
          </p:cNvSpPr>
          <p:nvPr/>
        </p:nvSpPr>
        <p:spPr bwMode="auto">
          <a:xfrm>
            <a:off x="5067300" y="2076450"/>
            <a:ext cx="285750" cy="114300"/>
          </a:xfrm>
          <a:prstGeom prst="line">
            <a:avLst/>
          </a:prstGeom>
          <a:noFill/>
          <a:ln w="28575">
            <a:solidFill>
              <a:schemeClr val="accent2"/>
            </a:solidFill>
            <a:round/>
          </a:ln>
          <a:effectLst/>
        </p:spPr>
        <p:txBody>
          <a:bodyPr wrap="none" anchor="ctr"/>
          <a:lstStyle/>
          <a:p>
            <a:endParaRPr lang="zh-CN" altLang="en-US"/>
          </a:p>
        </p:txBody>
      </p:sp>
      <p:sp>
        <p:nvSpPr>
          <p:cNvPr id="173059" name="Rectangle 3"/>
          <p:cNvSpPr>
            <a:spLocks noGrp="1" noChangeArrowheads="1"/>
          </p:cNvSpPr>
          <p:nvPr>
            <p:ph type="title"/>
          </p:nvPr>
        </p:nvSpPr>
        <p:spPr/>
        <p:txBody>
          <a:bodyPr/>
          <a:lstStyle/>
          <a:p>
            <a:r>
              <a:rPr lang="en-US" altLang="zh-CN" sz="3600" dirty="0">
                <a:ea typeface="宋体" pitchFamily="2" charset="-122"/>
              </a:rPr>
              <a:t>Web</a:t>
            </a:r>
            <a:r>
              <a:rPr lang="zh-CN" altLang="en-US" sz="3600" dirty="0">
                <a:ea typeface="宋体" pitchFamily="2" charset="-122"/>
              </a:rPr>
              <a:t>缓存示例</a:t>
            </a:r>
            <a:r>
              <a:rPr lang="en-US" altLang="zh-CN" sz="3600" dirty="0">
                <a:ea typeface="宋体" pitchFamily="2" charset="-122"/>
              </a:rPr>
              <a:t> </a:t>
            </a:r>
            <a:endParaRPr lang="en-US" altLang="zh-CN" dirty="0">
              <a:ea typeface="宋体" pitchFamily="2" charset="-122"/>
            </a:endParaRPr>
          </a:p>
        </p:txBody>
      </p:sp>
      <p:sp>
        <p:nvSpPr>
          <p:cNvPr id="173060" name="Rectangle 4"/>
          <p:cNvSpPr>
            <a:spLocks noGrp="1" noChangeArrowheads="1"/>
          </p:cNvSpPr>
          <p:nvPr>
            <p:ph type="body" sz="half" idx="1"/>
          </p:nvPr>
        </p:nvSpPr>
        <p:spPr>
          <a:xfrm>
            <a:off x="520700" y="1379538"/>
            <a:ext cx="4164013" cy="4648200"/>
          </a:xfrm>
        </p:spPr>
        <p:txBody>
          <a:bodyPr/>
          <a:lstStyle/>
          <a:p>
            <a:pPr>
              <a:buFont typeface="ZapfDingbats" pitchFamily="82" charset="2"/>
              <a:buNone/>
            </a:pPr>
            <a:r>
              <a:rPr lang="zh-CN" altLang="en-US" sz="2000" u="sng" dirty="0">
                <a:solidFill>
                  <a:srgbClr val="FF0000"/>
                </a:solidFill>
                <a:ea typeface="宋体" pitchFamily="2" charset="-122"/>
              </a:rPr>
              <a:t>假定：</a:t>
            </a:r>
            <a:endParaRPr lang="en-US" altLang="zh-CN" sz="2000" dirty="0">
              <a:ea typeface="宋体" pitchFamily="2" charset="-122"/>
            </a:endParaRPr>
          </a:p>
          <a:p>
            <a:r>
              <a:rPr lang="en-US" altLang="zh-CN" sz="2000" dirty="0">
                <a:solidFill>
                  <a:schemeClr val="tx1"/>
                </a:solidFill>
                <a:latin typeface="Comic Sans MS Regular" panose="030F0702030302020204" pitchFamily="66" charset="0"/>
                <a:cs typeface="MS Shell Dlg" pitchFamily="18" charset="0"/>
                <a:sym typeface="+mn-ea"/>
              </a:rPr>
              <a:t>对象的平均大小</a:t>
            </a:r>
            <a:r>
              <a:rPr lang="en-US" altLang="zh-CN" sz="2000" dirty="0">
                <a:solidFill>
                  <a:schemeClr val="tx1"/>
                </a:solidFill>
                <a:latin typeface="Comic Sans MS Regular" panose="030F0702030302020204" pitchFamily="66" charset="0"/>
                <a:cs typeface="Times New Roman" pitchFamily="18" charset="0"/>
                <a:sym typeface="+mn-ea"/>
              </a:rPr>
              <a:t>=100,000</a:t>
            </a:r>
            <a:r>
              <a:rPr lang="en-US" altLang="zh-CN" sz="2000" dirty="0">
                <a:solidFill>
                  <a:schemeClr val="tx1"/>
                </a:solidFill>
                <a:latin typeface="Comic Sans MS Regular" panose="030F0702030302020204" pitchFamily="66" charset="0"/>
                <a:cs typeface="MS Shell Dlg" pitchFamily="18" charset="0"/>
                <a:sym typeface="+mn-ea"/>
              </a:rPr>
              <a:t>比特</a:t>
            </a:r>
            <a:endParaRPr lang="en-US" altLang="zh-CN" sz="2000" dirty="0">
              <a:solidFill>
                <a:schemeClr val="tx1"/>
              </a:solidFill>
              <a:ea typeface="宋体" pitchFamily="2" charset="-122"/>
            </a:endParaRPr>
          </a:p>
          <a:p>
            <a:pPr>
              <a:lnSpc>
                <a:spcPts val="3200"/>
              </a:lnSpc>
              <a:tabLst>
                <a:tab pos="241300" algn="l"/>
              </a:tabLst>
            </a:pPr>
            <a:r>
              <a:rPr lang="en-US" altLang="zh-CN" sz="2000" dirty="0">
                <a:solidFill>
                  <a:schemeClr val="tx1"/>
                </a:solidFill>
                <a:latin typeface="Comic Sans MS Regular" panose="030F0702030302020204" pitchFamily="66" charset="0"/>
                <a:cs typeface="MS Shell Dlg" pitchFamily="18" charset="0"/>
                <a:sym typeface="+mn-ea"/>
              </a:rPr>
              <a:t>机构网络中的浏览器平均每秒有</a:t>
            </a:r>
            <a:r>
              <a:rPr lang="en-US" altLang="zh-CN" sz="2000" dirty="0">
                <a:solidFill>
                  <a:schemeClr val="tx1"/>
                </a:solidFill>
                <a:latin typeface="Comic Sans MS Regular" panose="030F0702030302020204" pitchFamily="66" charset="0"/>
                <a:cs typeface="Times New Roman" pitchFamily="18" charset="0"/>
                <a:sym typeface="+mn-ea"/>
              </a:rPr>
              <a:t>15</a:t>
            </a:r>
            <a:r>
              <a:rPr lang="en-US" altLang="zh-CN" sz="2000" dirty="0">
                <a:solidFill>
                  <a:schemeClr val="tx1"/>
                </a:solidFill>
                <a:latin typeface="Comic Sans MS Regular" panose="030F0702030302020204" pitchFamily="66" charset="0"/>
                <a:cs typeface="MS Shell Dlg" pitchFamily="18" charset="0"/>
                <a:sym typeface="+mn-ea"/>
              </a:rPr>
              <a:t>个到原始服务器的请求</a:t>
            </a:r>
          </a:p>
          <a:p>
            <a:pPr>
              <a:lnSpc>
                <a:spcPts val="3200"/>
              </a:lnSpc>
              <a:tabLst>
                <a:tab pos="241300" algn="l"/>
              </a:tabLst>
            </a:pPr>
            <a:r>
              <a:rPr lang="en-US" altLang="zh-CN" sz="2000" dirty="0">
                <a:solidFill>
                  <a:schemeClr val="tx1"/>
                </a:solidFill>
                <a:latin typeface="Comic Sans MS Regular" panose="030F0702030302020204" pitchFamily="66" charset="0"/>
                <a:cs typeface="MS Shell Dlg" pitchFamily="18" charset="0"/>
                <a:sym typeface="+mn-ea"/>
              </a:rPr>
              <a:t>从机构路由器到原始服务器的往返延迟</a:t>
            </a:r>
            <a:r>
              <a:rPr lang="en-US" altLang="zh-CN" sz="2000" dirty="0">
                <a:solidFill>
                  <a:schemeClr val="tx1"/>
                </a:solidFill>
                <a:latin typeface="Comic Sans MS Regular" panose="030F0702030302020204" pitchFamily="66" charset="0"/>
                <a:cs typeface="Times New Roman" pitchFamily="18" charset="0"/>
                <a:sym typeface="+mn-ea"/>
              </a:rPr>
              <a:t>=2</a:t>
            </a:r>
            <a:r>
              <a:rPr lang="en-US" altLang="zh-CN" sz="2000" dirty="0">
                <a:solidFill>
                  <a:schemeClr val="tx1"/>
                </a:solidFill>
                <a:latin typeface="Comic Sans MS Regular" panose="030F0702030302020204" pitchFamily="66" charset="0"/>
                <a:cs typeface="MS Shell Dlg" pitchFamily="18" charset="0"/>
                <a:sym typeface="+mn-ea"/>
              </a:rPr>
              <a:t>秒</a:t>
            </a:r>
            <a:endParaRPr lang="en-US" altLang="zh-CN" sz="2000" dirty="0">
              <a:ea typeface="宋体" pitchFamily="2" charset="-122"/>
            </a:endParaRPr>
          </a:p>
          <a:p>
            <a:pPr>
              <a:buFont typeface="ZapfDingbats" pitchFamily="82" charset="2"/>
              <a:buNone/>
            </a:pPr>
            <a:r>
              <a:rPr lang="zh-CN" altLang="en-US" sz="2000" u="sng" dirty="0">
                <a:solidFill>
                  <a:srgbClr val="FF0000"/>
                </a:solidFill>
                <a:ea typeface="宋体" pitchFamily="2" charset="-122"/>
              </a:rPr>
              <a:t>网络性能分析：</a:t>
            </a:r>
            <a:endParaRPr lang="en-US" altLang="zh-CN" sz="2000" dirty="0">
              <a:ea typeface="宋体" pitchFamily="2" charset="-122"/>
            </a:endParaRPr>
          </a:p>
          <a:p>
            <a:r>
              <a:rPr lang="en-US" altLang="zh-CN" sz="1800" dirty="0">
                <a:solidFill>
                  <a:schemeClr val="tx1"/>
                </a:solidFill>
                <a:latin typeface="Comic Sans MS Regular" panose="030F0702030302020204" pitchFamily="66" charset="0"/>
                <a:cs typeface="MS Shell Dlg" pitchFamily="18" charset="0"/>
                <a:sym typeface="+mn-ea"/>
              </a:rPr>
              <a:t>局域网</a:t>
            </a:r>
            <a:r>
              <a:rPr lang="en-US" altLang="zh-CN" sz="1800" dirty="0">
                <a:solidFill>
                  <a:schemeClr val="tx1"/>
                </a:solidFill>
                <a:latin typeface="Comic Sans MS Regular" panose="030F0702030302020204" pitchFamily="66" charset="0"/>
                <a:cs typeface="Times New Roman" pitchFamily="18" charset="0"/>
                <a:sym typeface="+mn-ea"/>
              </a:rPr>
              <a:t>(LAN)</a:t>
            </a:r>
            <a:r>
              <a:rPr lang="en-US" altLang="zh-CN" sz="1800" dirty="0">
                <a:solidFill>
                  <a:schemeClr val="tx1"/>
                </a:solidFill>
                <a:latin typeface="Comic Sans MS Regular" panose="030F0702030302020204" pitchFamily="66" charset="0"/>
                <a:cs typeface="MS Shell Dlg" pitchFamily="18" charset="0"/>
                <a:sym typeface="+mn-ea"/>
              </a:rPr>
              <a:t>的利用率</a:t>
            </a:r>
            <a:r>
              <a:rPr lang="en-US" altLang="zh-CN" sz="1800" dirty="0">
                <a:solidFill>
                  <a:schemeClr val="tx1"/>
                </a:solidFill>
                <a:latin typeface="Comic Sans MS Regular" panose="030F0702030302020204" pitchFamily="66" charset="0"/>
                <a:cs typeface="Times New Roman" pitchFamily="18" charset="0"/>
                <a:sym typeface="+mn-ea"/>
              </a:rPr>
              <a:t>=15%</a:t>
            </a:r>
            <a:endParaRPr lang="en-US" altLang="zh-CN" sz="1800" dirty="0">
              <a:solidFill>
                <a:schemeClr val="tx1"/>
              </a:solidFill>
              <a:latin typeface="Comic Sans MS Regular" panose="030F0702030302020204" pitchFamily="66" charset="0"/>
              <a:cs typeface="Times New Roman" pitchFamily="18" charset="0"/>
            </a:endParaRPr>
          </a:p>
          <a:p>
            <a:r>
              <a:rPr lang="en-US" altLang="zh-CN" sz="1800" dirty="0">
                <a:solidFill>
                  <a:schemeClr val="tx1"/>
                </a:solidFill>
                <a:latin typeface="Comic Sans MS Regular" panose="030F0702030302020204" pitchFamily="66" charset="0"/>
                <a:cs typeface="MS Shell Dlg" pitchFamily="18" charset="0"/>
                <a:sym typeface="+mn-ea"/>
              </a:rPr>
              <a:t>接入互联网的链路的利用率</a:t>
            </a:r>
            <a:r>
              <a:rPr lang="en-US" altLang="zh-CN" sz="1800" dirty="0">
                <a:solidFill>
                  <a:schemeClr val="tx1"/>
                </a:solidFill>
                <a:latin typeface="Comic Sans MS Regular" panose="030F0702030302020204" pitchFamily="66" charset="0"/>
                <a:cs typeface="Times New Roman" pitchFamily="18" charset="0"/>
                <a:sym typeface="+mn-ea"/>
              </a:rPr>
              <a:t>=100%</a:t>
            </a:r>
            <a:endParaRPr lang="en-US" altLang="zh-CN" sz="1800" dirty="0">
              <a:solidFill>
                <a:schemeClr val="tx1"/>
              </a:solidFill>
              <a:ea typeface="宋体" pitchFamily="2" charset="-122"/>
            </a:endParaRPr>
          </a:p>
          <a:p>
            <a:pPr>
              <a:lnSpc>
                <a:spcPts val="3200"/>
              </a:lnSpc>
              <a:tabLst>
                <a:tab pos="406400" algn="l"/>
                <a:tab pos="647700" algn="l"/>
              </a:tabLst>
            </a:pPr>
            <a:r>
              <a:rPr lang="en-US" altLang="zh-CN" sz="1800" dirty="0">
                <a:solidFill>
                  <a:schemeClr val="tx1"/>
                </a:solidFill>
                <a:latin typeface="Comic Sans MS Regular" panose="030F0702030302020204" pitchFamily="66" charset="0"/>
                <a:cs typeface="MS Shell Dlg" pitchFamily="18" charset="0"/>
                <a:sym typeface="+mn-ea"/>
              </a:rPr>
              <a:t>总的延迟</a:t>
            </a:r>
            <a:r>
              <a:rPr lang="en-US" altLang="zh-CN" sz="1800" dirty="0">
                <a:solidFill>
                  <a:schemeClr val="tx1"/>
                </a:solidFill>
                <a:latin typeface="Comic Sans MS Regular" panose="030F0702030302020204" pitchFamily="66" charset="0"/>
                <a:cs typeface="Times New Roman" pitchFamily="18" charset="0"/>
                <a:sym typeface="+mn-ea"/>
              </a:rPr>
              <a:t>=</a:t>
            </a:r>
            <a:r>
              <a:rPr lang="en-US" altLang="zh-CN" sz="1800" dirty="0">
                <a:solidFill>
                  <a:schemeClr val="tx1"/>
                </a:solidFill>
                <a:latin typeface="Comic Sans MS Regular" panose="030F0702030302020204" pitchFamily="66" charset="0"/>
                <a:cs typeface="MS Shell Dlg" pitchFamily="18" charset="0"/>
                <a:sym typeface="+mn-ea"/>
              </a:rPr>
              <a:t>互联网上的延迟</a:t>
            </a:r>
            <a:r>
              <a:rPr lang="en-US" altLang="zh-CN" sz="1800" dirty="0">
                <a:solidFill>
                  <a:schemeClr val="tx1"/>
                </a:solidFill>
                <a:latin typeface="Comic Sans MS Regular" panose="030F0702030302020204" pitchFamily="66" charset="0"/>
                <a:cs typeface="Times New Roman" pitchFamily="18" charset="0"/>
                <a:sym typeface="+mn-ea"/>
              </a:rPr>
              <a:t>+</a:t>
            </a:r>
            <a:r>
              <a:rPr lang="en-US" altLang="zh-CN" sz="1800" dirty="0">
                <a:solidFill>
                  <a:schemeClr val="tx1"/>
                </a:solidFill>
                <a:latin typeface="Comic Sans MS Regular" panose="030F0702030302020204" pitchFamily="66" charset="0"/>
                <a:cs typeface="MS Shell Dlg" pitchFamily="18" charset="0"/>
                <a:sym typeface="+mn-ea"/>
              </a:rPr>
              <a:t>访问延迟</a:t>
            </a:r>
            <a:r>
              <a:rPr lang="en-US" altLang="zh-CN" sz="1800" dirty="0">
                <a:solidFill>
                  <a:schemeClr val="tx1"/>
                </a:solidFill>
                <a:latin typeface="Comic Sans MS Regular" panose="030F0702030302020204" pitchFamily="66" charset="0"/>
                <a:cs typeface="Times New Roman" pitchFamily="18" charset="0"/>
                <a:sym typeface="+mn-ea"/>
              </a:rPr>
              <a:t>+</a:t>
            </a:r>
            <a:r>
              <a:rPr lang="en-US" altLang="zh-CN" sz="1800" dirty="0">
                <a:solidFill>
                  <a:schemeClr val="tx1"/>
                </a:solidFill>
                <a:latin typeface="Comic Sans MS Regular" panose="030F0702030302020204" pitchFamily="66" charset="0"/>
                <a:cs typeface="MS Shell Dlg" pitchFamily="18" charset="0"/>
                <a:sym typeface="+mn-ea"/>
              </a:rPr>
              <a:t>局域网延迟</a:t>
            </a:r>
            <a:r>
              <a:rPr lang="en-US" altLang="zh-CN" sz="1800" dirty="0">
                <a:solidFill>
                  <a:schemeClr val="tx1"/>
                </a:solidFill>
                <a:latin typeface="Comic Sans MS Regular" panose="030F0702030302020204" pitchFamily="66" charset="0"/>
                <a:cs typeface="Times New Roman" pitchFamily="18" charset="0"/>
                <a:sym typeface="+mn-ea"/>
              </a:rPr>
              <a:t>=2</a:t>
            </a:r>
            <a:r>
              <a:rPr lang="en-US" altLang="zh-CN" sz="1800" dirty="0">
                <a:solidFill>
                  <a:schemeClr val="tx1"/>
                </a:solidFill>
                <a:latin typeface="Comic Sans MS Regular" panose="030F0702030302020204" pitchFamily="66" charset="0"/>
                <a:cs typeface="MS Shell Dlg" pitchFamily="18" charset="0"/>
                <a:sym typeface="+mn-ea"/>
              </a:rPr>
              <a:t>秒</a:t>
            </a:r>
            <a:r>
              <a:rPr lang="en-US" altLang="zh-CN" sz="1800" dirty="0">
                <a:solidFill>
                  <a:schemeClr val="tx1"/>
                </a:solidFill>
                <a:latin typeface="Comic Sans MS Regular" panose="030F0702030302020204" pitchFamily="66" charset="0"/>
                <a:cs typeface="Times New Roman" pitchFamily="18" charset="0"/>
                <a:sym typeface="+mn-ea"/>
              </a:rPr>
              <a:t>+</a:t>
            </a:r>
            <a:r>
              <a:rPr lang="en-US" altLang="zh-CN" sz="1800" dirty="0">
                <a:solidFill>
                  <a:schemeClr val="tx1"/>
                </a:solidFill>
                <a:latin typeface="Comic Sans MS Regular" panose="030F0702030302020204" pitchFamily="66" charset="0"/>
                <a:cs typeface="MS Shell Dlg" pitchFamily="18" charset="0"/>
                <a:sym typeface="+mn-ea"/>
              </a:rPr>
              <a:t>几分钟</a:t>
            </a:r>
            <a:r>
              <a:rPr lang="en-US" altLang="zh-CN" sz="1800" dirty="0">
                <a:solidFill>
                  <a:schemeClr val="tx1"/>
                </a:solidFill>
                <a:latin typeface="Comic Sans MS Regular" panose="030F0702030302020204" pitchFamily="66" charset="0"/>
                <a:cs typeface="Times New Roman" pitchFamily="18" charset="0"/>
                <a:sym typeface="+mn-ea"/>
              </a:rPr>
              <a:t>+</a:t>
            </a:r>
            <a:r>
              <a:rPr lang="en-US" altLang="zh-CN" sz="1800" dirty="0">
                <a:solidFill>
                  <a:schemeClr val="tx1"/>
                </a:solidFill>
                <a:latin typeface="Comic Sans MS Regular" panose="030F0702030302020204" pitchFamily="66" charset="0"/>
                <a:cs typeface="MS Shell Dlg" pitchFamily="18" charset="0"/>
                <a:sym typeface="+mn-ea"/>
              </a:rPr>
              <a:t>几微秒</a:t>
            </a:r>
            <a:endParaRPr lang="en-US" altLang="zh-CN" sz="1800" dirty="0">
              <a:solidFill>
                <a:srgbClr val="FF0000"/>
              </a:solidFill>
              <a:latin typeface="Comic Sans MS Regular" panose="030F0702030302020204" pitchFamily="66" charset="0"/>
              <a:cs typeface="MS Shell Dlg" pitchFamily="18" charset="0"/>
            </a:endParaRPr>
          </a:p>
          <a:p>
            <a:endParaRPr lang="en-US" altLang="zh-CN" sz="1800" dirty="0">
              <a:ea typeface="宋体" pitchFamily="2" charset="-122"/>
            </a:endParaRPr>
          </a:p>
          <a:p>
            <a:endParaRPr lang="en-US" altLang="zh-CN" sz="2000" dirty="0">
              <a:ea typeface="宋体" pitchFamily="2" charset="-122"/>
            </a:endParaRPr>
          </a:p>
          <a:p>
            <a:endParaRPr lang="en-US" altLang="zh-CN" sz="2000" dirty="0">
              <a:ea typeface="宋体" pitchFamily="2" charset="-122"/>
            </a:endParaRPr>
          </a:p>
        </p:txBody>
      </p:sp>
      <p:grpSp>
        <p:nvGrpSpPr>
          <p:cNvPr id="173061" name="Group 5"/>
          <p:cNvGrpSpPr/>
          <p:nvPr/>
        </p:nvGrpSpPr>
        <p:grpSpPr bwMode="auto">
          <a:xfrm>
            <a:off x="4878388" y="1698625"/>
            <a:ext cx="184150" cy="542925"/>
            <a:chOff x="4180" y="783"/>
            <a:chExt cx="150" cy="307"/>
          </a:xfrm>
        </p:grpSpPr>
        <p:sp>
          <p:nvSpPr>
            <p:cNvPr id="173062"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3063" name="Rectangle 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3064"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3065"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3066" name="Line 1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3067" name="Line 1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3068"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3069" name="Rectangle 1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3070" name="Group 14"/>
          <p:cNvGrpSpPr/>
          <p:nvPr/>
        </p:nvGrpSpPr>
        <p:grpSpPr bwMode="auto">
          <a:xfrm>
            <a:off x="5802313" y="1155700"/>
            <a:ext cx="184150" cy="542925"/>
            <a:chOff x="4180" y="783"/>
            <a:chExt cx="150" cy="307"/>
          </a:xfrm>
        </p:grpSpPr>
        <p:sp>
          <p:nvSpPr>
            <p:cNvPr id="173071"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3072" name="Rectangle 16"/>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3073"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3074"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3075" name="Line 19"/>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3076" name="Line 20"/>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3077"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3078" name="Rectangle 22"/>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3079" name="Group 23"/>
          <p:cNvGrpSpPr/>
          <p:nvPr/>
        </p:nvGrpSpPr>
        <p:grpSpPr bwMode="auto">
          <a:xfrm>
            <a:off x="6478588" y="1184275"/>
            <a:ext cx="184150" cy="542925"/>
            <a:chOff x="4180" y="783"/>
            <a:chExt cx="150" cy="307"/>
          </a:xfrm>
        </p:grpSpPr>
        <p:sp>
          <p:nvSpPr>
            <p:cNvPr id="173080" name="AutoShape 2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3081" name="Rectangle 25"/>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3082"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3083"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3084" name="Line 28"/>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3085" name="Line 29"/>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3086"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3087" name="Rectangle 31"/>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3088" name="Group 32"/>
          <p:cNvGrpSpPr/>
          <p:nvPr/>
        </p:nvGrpSpPr>
        <p:grpSpPr bwMode="auto">
          <a:xfrm>
            <a:off x="7059613" y="1365250"/>
            <a:ext cx="184150" cy="542925"/>
            <a:chOff x="4180" y="783"/>
            <a:chExt cx="150" cy="307"/>
          </a:xfrm>
        </p:grpSpPr>
        <p:sp>
          <p:nvSpPr>
            <p:cNvPr id="173089" name="AutoShape 3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3090" name="Rectangle 3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3091" name="Rectangle 3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3092" name="AutoShape 3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3093" name="Line 3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3094" name="Line 3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3095" name="Rectangle 3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3096" name="Rectangle 4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3097" name="Group 41"/>
          <p:cNvGrpSpPr/>
          <p:nvPr/>
        </p:nvGrpSpPr>
        <p:grpSpPr bwMode="auto">
          <a:xfrm>
            <a:off x="7373938" y="2155825"/>
            <a:ext cx="184150" cy="542925"/>
            <a:chOff x="4180" y="783"/>
            <a:chExt cx="150" cy="307"/>
          </a:xfrm>
        </p:grpSpPr>
        <p:sp>
          <p:nvSpPr>
            <p:cNvPr id="173098" name="AutoShape 4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3099" name="Rectangle 4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3100"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3101"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3102" name="Line 4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3103" name="Line 4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3104"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3105" name="Rectangle 4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73106" name="Text Box 50"/>
          <p:cNvSpPr txBox="1">
            <a:spLocks noChangeArrowheads="1"/>
          </p:cNvSpPr>
          <p:nvPr/>
        </p:nvSpPr>
        <p:spPr bwMode="auto">
          <a:xfrm>
            <a:off x="7811770" y="1208088"/>
            <a:ext cx="868680" cy="645160"/>
          </a:xfrm>
          <a:prstGeom prst="rect">
            <a:avLst/>
          </a:prstGeom>
          <a:noFill/>
          <a:ln w="9525">
            <a:noFill/>
            <a:miter lim="800000"/>
          </a:ln>
          <a:effectLst/>
        </p:spPr>
        <p:txBody>
          <a:bodyPr wrap="none">
            <a:spAutoFit/>
          </a:bodyPr>
          <a:lstStyle/>
          <a:p>
            <a:pPr algn="r">
              <a:spcBef>
                <a:spcPct val="0"/>
              </a:spcBef>
              <a:buClrTx/>
              <a:buSzTx/>
              <a:buFontTx/>
              <a:buNone/>
            </a:pPr>
            <a:r>
              <a:rPr lang="zh-CN" altLang="en-US" sz="1800" dirty="0">
                <a:ea typeface="宋体" pitchFamily="2" charset="-122"/>
              </a:rPr>
              <a:t>原始</a:t>
            </a:r>
          </a:p>
          <a:p>
            <a:pPr algn="r">
              <a:spcBef>
                <a:spcPct val="0"/>
              </a:spcBef>
              <a:buClrTx/>
              <a:buSzTx/>
              <a:buFontTx/>
              <a:buNone/>
            </a:pPr>
            <a:r>
              <a:rPr lang="zh-CN" altLang="en-US" sz="1800" dirty="0">
                <a:ea typeface="宋体" pitchFamily="2" charset="-122"/>
              </a:rPr>
              <a:t>服务器</a:t>
            </a:r>
            <a:endParaRPr lang="zh-CN" altLang="en-US" sz="1800" dirty="0">
              <a:latin typeface="Comic Sans MS Regular" panose="030F0702030302020204" pitchFamily="66" charset="0"/>
              <a:ea typeface="宋体" pitchFamily="2" charset="-122"/>
            </a:endParaRPr>
          </a:p>
        </p:txBody>
      </p:sp>
      <p:sp>
        <p:nvSpPr>
          <p:cNvPr id="173107" name="Line 51"/>
          <p:cNvSpPr>
            <a:spLocks noChangeShapeType="1"/>
          </p:cNvSpPr>
          <p:nvPr/>
        </p:nvSpPr>
        <p:spPr bwMode="auto">
          <a:xfrm>
            <a:off x="5876925" y="1695450"/>
            <a:ext cx="66675" cy="276225"/>
          </a:xfrm>
          <a:prstGeom prst="line">
            <a:avLst/>
          </a:prstGeom>
          <a:noFill/>
          <a:ln w="28575">
            <a:solidFill>
              <a:schemeClr val="accent2"/>
            </a:solidFill>
            <a:round/>
          </a:ln>
          <a:effectLst/>
        </p:spPr>
        <p:txBody>
          <a:bodyPr wrap="none" anchor="ctr"/>
          <a:lstStyle/>
          <a:p>
            <a:endParaRPr lang="zh-CN" altLang="en-US"/>
          </a:p>
        </p:txBody>
      </p:sp>
      <p:sp>
        <p:nvSpPr>
          <p:cNvPr id="173108" name="Line 52"/>
          <p:cNvSpPr>
            <a:spLocks noChangeShapeType="1"/>
          </p:cNvSpPr>
          <p:nvPr/>
        </p:nvSpPr>
        <p:spPr bwMode="auto">
          <a:xfrm flipH="1">
            <a:off x="6505575" y="1733550"/>
            <a:ext cx="9525" cy="238125"/>
          </a:xfrm>
          <a:prstGeom prst="line">
            <a:avLst/>
          </a:prstGeom>
          <a:noFill/>
          <a:ln w="28575">
            <a:solidFill>
              <a:schemeClr val="accent2"/>
            </a:solidFill>
            <a:round/>
          </a:ln>
          <a:effectLst/>
        </p:spPr>
        <p:txBody>
          <a:bodyPr wrap="none" anchor="ctr"/>
          <a:lstStyle/>
          <a:p>
            <a:endParaRPr lang="zh-CN" altLang="en-US"/>
          </a:p>
        </p:txBody>
      </p:sp>
      <p:sp>
        <p:nvSpPr>
          <p:cNvPr id="173109" name="Line 53"/>
          <p:cNvSpPr>
            <a:spLocks noChangeShapeType="1"/>
          </p:cNvSpPr>
          <p:nvPr/>
        </p:nvSpPr>
        <p:spPr bwMode="auto">
          <a:xfrm flipH="1">
            <a:off x="6962775" y="1895475"/>
            <a:ext cx="133350" cy="209550"/>
          </a:xfrm>
          <a:prstGeom prst="line">
            <a:avLst/>
          </a:prstGeom>
          <a:noFill/>
          <a:ln w="28575">
            <a:solidFill>
              <a:schemeClr val="accent2"/>
            </a:solidFill>
            <a:round/>
          </a:ln>
          <a:effectLst/>
        </p:spPr>
        <p:txBody>
          <a:bodyPr wrap="none" anchor="ctr"/>
          <a:lstStyle/>
          <a:p>
            <a:endParaRPr lang="zh-CN" altLang="en-US"/>
          </a:p>
        </p:txBody>
      </p:sp>
      <p:sp>
        <p:nvSpPr>
          <p:cNvPr id="173110" name="Line 54"/>
          <p:cNvSpPr>
            <a:spLocks noChangeShapeType="1"/>
          </p:cNvSpPr>
          <p:nvPr/>
        </p:nvSpPr>
        <p:spPr bwMode="auto">
          <a:xfrm flipH="1" flipV="1">
            <a:off x="7124700" y="2657475"/>
            <a:ext cx="247650" cy="0"/>
          </a:xfrm>
          <a:prstGeom prst="line">
            <a:avLst/>
          </a:prstGeom>
          <a:noFill/>
          <a:ln w="28575">
            <a:solidFill>
              <a:schemeClr val="accent2"/>
            </a:solidFill>
            <a:round/>
          </a:ln>
          <a:effectLst/>
        </p:spPr>
        <p:txBody>
          <a:bodyPr wrap="none" anchor="ctr"/>
          <a:lstStyle/>
          <a:p>
            <a:endParaRPr lang="zh-CN" altLang="en-US"/>
          </a:p>
        </p:txBody>
      </p:sp>
      <p:sp>
        <p:nvSpPr>
          <p:cNvPr id="173111" name="Freeform 55"/>
          <p:cNvSpPr/>
          <p:nvPr/>
        </p:nvSpPr>
        <p:spPr bwMode="auto">
          <a:xfrm>
            <a:off x="5162550" y="1689100"/>
            <a:ext cx="2174875" cy="1581150"/>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73112" name="Group 56"/>
          <p:cNvGrpSpPr/>
          <p:nvPr/>
        </p:nvGrpSpPr>
        <p:grpSpPr bwMode="auto">
          <a:xfrm>
            <a:off x="6145213" y="2890838"/>
            <a:ext cx="501650" cy="233362"/>
            <a:chOff x="3600" y="219"/>
            <a:chExt cx="360" cy="175"/>
          </a:xfrm>
        </p:grpSpPr>
        <p:sp>
          <p:nvSpPr>
            <p:cNvPr id="173113" name="Oval 57"/>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3114" name="Line 58"/>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3115" name="Line 59"/>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3116" name="Rectangle 60"/>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3117" name="Oval 61"/>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3118" name="Group 62"/>
            <p:cNvGrpSpPr/>
            <p:nvPr/>
          </p:nvGrpSpPr>
          <p:grpSpPr bwMode="auto">
            <a:xfrm>
              <a:off x="3686" y="244"/>
              <a:ext cx="177" cy="66"/>
              <a:chOff x="2848" y="848"/>
              <a:chExt cx="140" cy="98"/>
            </a:xfrm>
          </p:grpSpPr>
          <p:sp>
            <p:nvSpPr>
              <p:cNvPr id="173119" name="Line 6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3120" name="Line 6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3121" name="Line 6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3122" name="Group 66"/>
            <p:cNvGrpSpPr/>
            <p:nvPr/>
          </p:nvGrpSpPr>
          <p:grpSpPr bwMode="auto">
            <a:xfrm flipV="1">
              <a:off x="3686" y="243"/>
              <a:ext cx="177" cy="66"/>
              <a:chOff x="2848" y="848"/>
              <a:chExt cx="140" cy="98"/>
            </a:xfrm>
          </p:grpSpPr>
          <p:sp>
            <p:nvSpPr>
              <p:cNvPr id="173123" name="Line 6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3124" name="Line 6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3125" name="Line 6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3126" name="Text Box 70"/>
          <p:cNvSpPr txBox="1">
            <a:spLocks noChangeArrowheads="1"/>
          </p:cNvSpPr>
          <p:nvPr/>
        </p:nvSpPr>
        <p:spPr bwMode="auto">
          <a:xfrm>
            <a:off x="5595938" y="1998663"/>
            <a:ext cx="1079500"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public</a:t>
            </a:r>
          </a:p>
          <a:p>
            <a:pPr algn="ctr">
              <a:spcBef>
                <a:spcPct val="0"/>
              </a:spcBef>
              <a:buClrTx/>
              <a:buSzTx/>
              <a:buFontTx/>
              <a:buNone/>
            </a:pPr>
            <a:r>
              <a:rPr lang="en-US" altLang="zh-CN" sz="1600" dirty="0">
                <a:ea typeface="宋体" pitchFamily="2" charset="-122"/>
              </a:rPr>
              <a:t> Internet</a:t>
            </a:r>
            <a:endParaRPr lang="en-US" altLang="zh-CN" dirty="0">
              <a:solidFill>
                <a:schemeClr val="accent2"/>
              </a:solidFill>
              <a:latin typeface="Comic Sans MS Regular" panose="030F0702030302020204" pitchFamily="66" charset="0"/>
              <a:ea typeface="宋体" pitchFamily="2" charset="-122"/>
            </a:endParaRPr>
          </a:p>
        </p:txBody>
      </p:sp>
      <p:sp>
        <p:nvSpPr>
          <p:cNvPr id="173127" name="Freeform 71"/>
          <p:cNvSpPr/>
          <p:nvPr/>
        </p:nvSpPr>
        <p:spPr bwMode="auto">
          <a:xfrm>
            <a:off x="4732338" y="4059238"/>
            <a:ext cx="2965450" cy="1390650"/>
          </a:xfrm>
          <a:custGeom>
            <a:avLst/>
            <a:gdLst/>
            <a:ahLst/>
            <a:cxnLst>
              <a:cxn ang="0">
                <a:pos x="31" y="327"/>
              </a:cxn>
              <a:cxn ang="0">
                <a:pos x="103" y="137"/>
              </a:cxn>
              <a:cxn ang="0">
                <a:pos x="649" y="17"/>
              </a:cxn>
              <a:cxn ang="0">
                <a:pos x="1141" y="35"/>
              </a:cxn>
              <a:cxn ang="0">
                <a:pos x="1763" y="121"/>
              </a:cxn>
              <a:cxn ang="0">
                <a:pos x="1774" y="741"/>
              </a:cxn>
              <a:cxn ang="0">
                <a:pos x="1369" y="845"/>
              </a:cxn>
              <a:cxn ang="0">
                <a:pos x="781" y="851"/>
              </a:cxn>
              <a:cxn ang="0">
                <a:pos x="447" y="847"/>
              </a:cxn>
              <a:cxn ang="0">
                <a:pos x="168" y="676"/>
              </a:cxn>
              <a:cxn ang="0">
                <a:pos x="31" y="327"/>
              </a:cxn>
            </a:cxnLst>
            <a:rect l="0" t="0" r="r" b="b"/>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w="9525">
            <a:noFill/>
            <a:round/>
          </a:ln>
          <a:effectLst/>
        </p:spPr>
        <p:txBody>
          <a:bodyPr wrap="none" anchor="ctr"/>
          <a:lstStyle/>
          <a:p>
            <a:endParaRPr lang="zh-CN" altLang="en-US"/>
          </a:p>
        </p:txBody>
      </p:sp>
      <p:graphicFrame>
        <p:nvGraphicFramePr>
          <p:cNvPr id="173128" name="Object 72"/>
          <p:cNvGraphicFramePr>
            <a:graphicFrameLocks noChangeAspect="1"/>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8517" name="Clip" r:id="rId3" imgW="18192750" imgH="15087600" progId="">
                  <p:embed/>
                </p:oleObj>
              </mc:Choice>
              <mc:Fallback>
                <p:oleObj name="Clip" r:id="rId3" imgW="18192750" imgH="15087600" progId="">
                  <p:embed/>
                  <p:pic>
                    <p:nvPicPr>
                      <p:cNvPr id="0" name="图片 8192"/>
                      <p:cNvPicPr>
                        <a:picLocks noChangeAspect="1"/>
                      </p:cNvPicPr>
                      <p:nvPr/>
                    </p:nvPicPr>
                    <p:blipFill>
                      <a:blip r:embed="rId4"/>
                      <a:stretch>
                        <a:fillRect/>
                      </a:stretch>
                    </p:blipFill>
                    <p:spPr>
                      <a:xfrm>
                        <a:off x="4979988" y="4803775"/>
                        <a:ext cx="444500" cy="357188"/>
                      </a:xfrm>
                      <a:prstGeom prst="rect">
                        <a:avLst/>
                      </a:prstGeom>
                      <a:noFill/>
                      <a:ln w="9525">
                        <a:noFill/>
                      </a:ln>
                    </p:spPr>
                  </p:pic>
                </p:oleObj>
              </mc:Fallback>
            </mc:AlternateContent>
          </a:graphicData>
        </a:graphic>
      </p:graphicFrame>
      <p:graphicFrame>
        <p:nvGraphicFramePr>
          <p:cNvPr id="173129" name="Object 73"/>
          <p:cNvGraphicFramePr>
            <a:graphicFrameLocks noChangeAspect="1"/>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8518" name="Clip" r:id="rId5" imgW="18192750" imgH="15087600" progId="">
                  <p:embed/>
                </p:oleObj>
              </mc:Choice>
              <mc:Fallback>
                <p:oleObj name="Clip" r:id="rId5" imgW="18192750" imgH="15087600" progId="">
                  <p:embed/>
                  <p:pic>
                    <p:nvPicPr>
                      <p:cNvPr id="0" name="图片 8193"/>
                      <p:cNvPicPr>
                        <a:picLocks noChangeAspect="1"/>
                      </p:cNvPicPr>
                      <p:nvPr/>
                    </p:nvPicPr>
                    <p:blipFill>
                      <a:blip r:embed="rId4"/>
                      <a:stretch>
                        <a:fillRect/>
                      </a:stretch>
                    </p:blipFill>
                    <p:spPr>
                      <a:xfrm>
                        <a:off x="5484813" y="4803775"/>
                        <a:ext cx="444500" cy="357188"/>
                      </a:xfrm>
                      <a:prstGeom prst="rect">
                        <a:avLst/>
                      </a:prstGeom>
                      <a:noFill/>
                      <a:ln w="9525">
                        <a:noFill/>
                      </a:ln>
                    </p:spPr>
                  </p:pic>
                </p:oleObj>
              </mc:Fallback>
            </mc:AlternateContent>
          </a:graphicData>
        </a:graphic>
      </p:graphicFrame>
      <p:graphicFrame>
        <p:nvGraphicFramePr>
          <p:cNvPr id="173130" name="Object 74"/>
          <p:cNvGraphicFramePr>
            <a:graphicFrameLocks noChangeAspect="1"/>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8519" name="Clip" r:id="rId6" imgW="18192750" imgH="15087600" progId="">
                  <p:embed/>
                </p:oleObj>
              </mc:Choice>
              <mc:Fallback>
                <p:oleObj name="Clip" r:id="rId6" imgW="18192750" imgH="15087600" progId="">
                  <p:embed/>
                  <p:pic>
                    <p:nvPicPr>
                      <p:cNvPr id="0" name="图片 8194"/>
                      <p:cNvPicPr>
                        <a:picLocks noChangeAspect="1"/>
                      </p:cNvPicPr>
                      <p:nvPr/>
                    </p:nvPicPr>
                    <p:blipFill>
                      <a:blip r:embed="rId4"/>
                      <a:stretch>
                        <a:fillRect/>
                      </a:stretch>
                    </p:blipFill>
                    <p:spPr>
                      <a:xfrm>
                        <a:off x="6018213" y="4794250"/>
                        <a:ext cx="444500" cy="357188"/>
                      </a:xfrm>
                      <a:prstGeom prst="rect">
                        <a:avLst/>
                      </a:prstGeom>
                      <a:noFill/>
                      <a:ln w="9525">
                        <a:noFill/>
                      </a:ln>
                    </p:spPr>
                  </p:pic>
                </p:oleObj>
              </mc:Fallback>
            </mc:AlternateContent>
          </a:graphicData>
        </a:graphic>
      </p:graphicFrame>
      <p:graphicFrame>
        <p:nvGraphicFramePr>
          <p:cNvPr id="173131" name="Object 75"/>
          <p:cNvGraphicFramePr>
            <a:graphicFrameLocks noChangeAspect="1"/>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8520" name="Clip" r:id="rId7" imgW="18192750" imgH="15087600" progId="">
                  <p:embed/>
                </p:oleObj>
              </mc:Choice>
              <mc:Fallback>
                <p:oleObj name="Clip" r:id="rId7" imgW="18192750" imgH="15087600" progId="">
                  <p:embed/>
                  <p:pic>
                    <p:nvPicPr>
                      <p:cNvPr id="0" name="图片 8195"/>
                      <p:cNvPicPr>
                        <a:picLocks noChangeAspect="1"/>
                      </p:cNvPicPr>
                      <p:nvPr/>
                    </p:nvPicPr>
                    <p:blipFill>
                      <a:blip r:embed="rId4"/>
                      <a:stretch>
                        <a:fillRect/>
                      </a:stretch>
                    </p:blipFill>
                    <p:spPr>
                      <a:xfrm>
                        <a:off x="6532563" y="4803775"/>
                        <a:ext cx="444500" cy="357188"/>
                      </a:xfrm>
                      <a:prstGeom prst="rect">
                        <a:avLst/>
                      </a:prstGeom>
                      <a:noFill/>
                      <a:ln w="9525">
                        <a:noFill/>
                      </a:ln>
                    </p:spPr>
                  </p:pic>
                </p:oleObj>
              </mc:Fallback>
            </mc:AlternateContent>
          </a:graphicData>
        </a:graphic>
      </p:graphicFrame>
      <p:sp>
        <p:nvSpPr>
          <p:cNvPr id="173132" name="Line 76"/>
          <p:cNvSpPr>
            <a:spLocks noChangeShapeType="1"/>
          </p:cNvSpPr>
          <p:nvPr/>
        </p:nvSpPr>
        <p:spPr bwMode="auto">
          <a:xfrm flipV="1">
            <a:off x="5172075" y="4592638"/>
            <a:ext cx="1557338" cy="12700"/>
          </a:xfrm>
          <a:prstGeom prst="line">
            <a:avLst/>
          </a:prstGeom>
          <a:noFill/>
          <a:ln w="28575">
            <a:solidFill>
              <a:schemeClr val="tx1"/>
            </a:solidFill>
            <a:round/>
          </a:ln>
          <a:effectLst/>
        </p:spPr>
        <p:txBody>
          <a:bodyPr wrap="none" anchor="ctr"/>
          <a:lstStyle/>
          <a:p>
            <a:endParaRPr lang="zh-CN" altLang="en-US"/>
          </a:p>
        </p:txBody>
      </p:sp>
      <p:sp>
        <p:nvSpPr>
          <p:cNvPr id="173133" name="Line 77"/>
          <p:cNvSpPr>
            <a:spLocks noChangeShapeType="1"/>
          </p:cNvSpPr>
          <p:nvPr/>
        </p:nvSpPr>
        <p:spPr bwMode="auto">
          <a:xfrm>
            <a:off x="5181600" y="4605338"/>
            <a:ext cx="0" cy="195262"/>
          </a:xfrm>
          <a:prstGeom prst="line">
            <a:avLst/>
          </a:prstGeom>
          <a:noFill/>
          <a:ln w="28575">
            <a:solidFill>
              <a:schemeClr val="tx1"/>
            </a:solidFill>
            <a:round/>
          </a:ln>
          <a:effectLst/>
        </p:spPr>
        <p:txBody>
          <a:bodyPr wrap="none" anchor="ctr"/>
          <a:lstStyle/>
          <a:p>
            <a:endParaRPr lang="zh-CN" altLang="en-US"/>
          </a:p>
        </p:txBody>
      </p:sp>
      <p:sp>
        <p:nvSpPr>
          <p:cNvPr id="173134" name="Line 78"/>
          <p:cNvSpPr>
            <a:spLocks noChangeShapeType="1"/>
          </p:cNvSpPr>
          <p:nvPr/>
        </p:nvSpPr>
        <p:spPr bwMode="auto">
          <a:xfrm>
            <a:off x="5691188" y="4614863"/>
            <a:ext cx="0" cy="195262"/>
          </a:xfrm>
          <a:prstGeom prst="line">
            <a:avLst/>
          </a:prstGeom>
          <a:noFill/>
          <a:ln w="28575">
            <a:solidFill>
              <a:schemeClr val="tx1"/>
            </a:solidFill>
            <a:round/>
          </a:ln>
          <a:effectLst/>
        </p:spPr>
        <p:txBody>
          <a:bodyPr wrap="none" anchor="ctr"/>
          <a:lstStyle/>
          <a:p>
            <a:endParaRPr lang="zh-CN" altLang="en-US"/>
          </a:p>
        </p:txBody>
      </p:sp>
      <p:sp>
        <p:nvSpPr>
          <p:cNvPr id="173135" name="Line 79"/>
          <p:cNvSpPr>
            <a:spLocks noChangeShapeType="1"/>
          </p:cNvSpPr>
          <p:nvPr/>
        </p:nvSpPr>
        <p:spPr bwMode="auto">
          <a:xfrm>
            <a:off x="6229350" y="4610100"/>
            <a:ext cx="0" cy="195263"/>
          </a:xfrm>
          <a:prstGeom prst="line">
            <a:avLst/>
          </a:prstGeom>
          <a:noFill/>
          <a:ln w="28575">
            <a:solidFill>
              <a:schemeClr val="tx1"/>
            </a:solidFill>
            <a:round/>
          </a:ln>
          <a:effectLst/>
        </p:spPr>
        <p:txBody>
          <a:bodyPr wrap="none" anchor="ctr"/>
          <a:lstStyle/>
          <a:p>
            <a:endParaRPr lang="zh-CN" altLang="en-US"/>
          </a:p>
        </p:txBody>
      </p:sp>
      <p:sp>
        <p:nvSpPr>
          <p:cNvPr id="173136" name="Line 80"/>
          <p:cNvSpPr>
            <a:spLocks noChangeShapeType="1"/>
          </p:cNvSpPr>
          <p:nvPr/>
        </p:nvSpPr>
        <p:spPr bwMode="auto">
          <a:xfrm>
            <a:off x="6729413" y="4610100"/>
            <a:ext cx="0" cy="223838"/>
          </a:xfrm>
          <a:prstGeom prst="line">
            <a:avLst/>
          </a:prstGeom>
          <a:noFill/>
          <a:ln w="28575">
            <a:solidFill>
              <a:schemeClr val="tx1"/>
            </a:solidFill>
            <a:round/>
          </a:ln>
          <a:effectLst/>
        </p:spPr>
        <p:txBody>
          <a:bodyPr wrap="none" anchor="ctr"/>
          <a:lstStyle/>
          <a:p>
            <a:endParaRPr lang="zh-CN" altLang="en-US"/>
          </a:p>
        </p:txBody>
      </p:sp>
      <p:grpSp>
        <p:nvGrpSpPr>
          <p:cNvPr id="173137" name="Group 81"/>
          <p:cNvGrpSpPr/>
          <p:nvPr/>
        </p:nvGrpSpPr>
        <p:grpSpPr bwMode="auto">
          <a:xfrm>
            <a:off x="6145213" y="4181475"/>
            <a:ext cx="501650" cy="233363"/>
            <a:chOff x="3600" y="219"/>
            <a:chExt cx="360" cy="175"/>
          </a:xfrm>
        </p:grpSpPr>
        <p:sp>
          <p:nvSpPr>
            <p:cNvPr id="173138" name="Oval 8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3139" name="Line 8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3140" name="Line 8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3141" name="Rectangle 8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3142" name="Oval 8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3143" name="Group 87"/>
            <p:cNvGrpSpPr/>
            <p:nvPr/>
          </p:nvGrpSpPr>
          <p:grpSpPr bwMode="auto">
            <a:xfrm>
              <a:off x="3686" y="244"/>
              <a:ext cx="177" cy="66"/>
              <a:chOff x="2848" y="848"/>
              <a:chExt cx="140" cy="98"/>
            </a:xfrm>
          </p:grpSpPr>
          <p:sp>
            <p:nvSpPr>
              <p:cNvPr id="173144" name="Line 8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3145" name="Line 8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3146" name="Line 9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3147" name="Group 91"/>
            <p:cNvGrpSpPr/>
            <p:nvPr/>
          </p:nvGrpSpPr>
          <p:grpSpPr bwMode="auto">
            <a:xfrm flipV="1">
              <a:off x="3686" y="243"/>
              <a:ext cx="177" cy="66"/>
              <a:chOff x="2848" y="848"/>
              <a:chExt cx="140" cy="98"/>
            </a:xfrm>
          </p:grpSpPr>
          <p:sp>
            <p:nvSpPr>
              <p:cNvPr id="173148" name="Line 9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3149" name="Line 9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3150" name="Line 9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3151" name="Line 95"/>
          <p:cNvSpPr>
            <a:spLocks noChangeShapeType="1"/>
          </p:cNvSpPr>
          <p:nvPr/>
        </p:nvSpPr>
        <p:spPr bwMode="auto">
          <a:xfrm>
            <a:off x="6391275" y="3133725"/>
            <a:ext cx="0" cy="1062038"/>
          </a:xfrm>
          <a:prstGeom prst="line">
            <a:avLst/>
          </a:prstGeom>
          <a:noFill/>
          <a:ln w="28575">
            <a:solidFill>
              <a:schemeClr val="tx1"/>
            </a:solidFill>
            <a:round/>
          </a:ln>
          <a:effectLst/>
        </p:spPr>
        <p:txBody>
          <a:bodyPr wrap="none" anchor="ctr"/>
          <a:lstStyle/>
          <a:p>
            <a:endParaRPr lang="zh-CN" altLang="en-US"/>
          </a:p>
        </p:txBody>
      </p:sp>
      <p:sp>
        <p:nvSpPr>
          <p:cNvPr id="173152" name="Line 96"/>
          <p:cNvSpPr>
            <a:spLocks noChangeShapeType="1"/>
          </p:cNvSpPr>
          <p:nvPr/>
        </p:nvSpPr>
        <p:spPr bwMode="auto">
          <a:xfrm>
            <a:off x="6396038" y="4419600"/>
            <a:ext cx="0" cy="166688"/>
          </a:xfrm>
          <a:prstGeom prst="line">
            <a:avLst/>
          </a:prstGeom>
          <a:noFill/>
          <a:ln w="28575">
            <a:solidFill>
              <a:schemeClr val="tx1"/>
            </a:solidFill>
            <a:round/>
          </a:ln>
          <a:effectLst/>
        </p:spPr>
        <p:txBody>
          <a:bodyPr wrap="none" anchor="ctr"/>
          <a:lstStyle/>
          <a:p>
            <a:endParaRPr lang="zh-CN" altLang="en-US"/>
          </a:p>
        </p:txBody>
      </p:sp>
      <p:sp>
        <p:nvSpPr>
          <p:cNvPr id="173153" name="Text Box 97"/>
          <p:cNvSpPr txBox="1">
            <a:spLocks noChangeArrowheads="1"/>
          </p:cNvSpPr>
          <p:nvPr/>
        </p:nvSpPr>
        <p:spPr bwMode="auto">
          <a:xfrm>
            <a:off x="4860766" y="3946525"/>
            <a:ext cx="995680" cy="337185"/>
          </a:xfrm>
          <a:prstGeom prst="rect">
            <a:avLst/>
          </a:prstGeom>
          <a:noFill/>
          <a:ln w="9525">
            <a:noFill/>
            <a:miter lim="800000"/>
          </a:ln>
          <a:effectLst/>
        </p:spPr>
        <p:txBody>
          <a:bodyPr wrap="none">
            <a:spAutoFit/>
          </a:bodyPr>
          <a:lstStyle/>
          <a:p>
            <a:pPr algn="ctr">
              <a:spcBef>
                <a:spcPct val="0"/>
              </a:spcBef>
              <a:buClrTx/>
              <a:buSzTx/>
              <a:buFontTx/>
              <a:buNone/>
            </a:pPr>
            <a:r>
              <a:rPr lang="zh-CN" altLang="en-US" sz="1600" dirty="0">
                <a:ea typeface="宋体" pitchFamily="2" charset="-122"/>
              </a:rPr>
              <a:t>机构网络</a:t>
            </a:r>
            <a:endParaRPr lang="zh-CN" altLang="en-US" dirty="0">
              <a:solidFill>
                <a:schemeClr val="accent2"/>
              </a:solidFill>
              <a:latin typeface="Comic Sans MS Regular" panose="030F0702030302020204" pitchFamily="66" charset="0"/>
              <a:ea typeface="宋体" pitchFamily="2" charset="-122"/>
            </a:endParaRPr>
          </a:p>
        </p:txBody>
      </p:sp>
      <p:sp>
        <p:nvSpPr>
          <p:cNvPr id="173154" name="Text Box 98"/>
          <p:cNvSpPr txBox="1">
            <a:spLocks noChangeArrowheads="1"/>
          </p:cNvSpPr>
          <p:nvPr/>
        </p:nvSpPr>
        <p:spPr bwMode="auto">
          <a:xfrm>
            <a:off x="6630988" y="4294188"/>
            <a:ext cx="1450975"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10 Mbps LAN</a:t>
            </a:r>
            <a:endParaRPr lang="en-US" altLang="zh-CN" dirty="0">
              <a:solidFill>
                <a:schemeClr val="accent2"/>
              </a:solidFill>
              <a:latin typeface="Comic Sans MS Regular" panose="030F0702030302020204" pitchFamily="66" charset="0"/>
              <a:ea typeface="宋体" pitchFamily="2" charset="-122"/>
            </a:endParaRPr>
          </a:p>
        </p:txBody>
      </p:sp>
      <p:sp>
        <p:nvSpPr>
          <p:cNvPr id="173155" name="Text Box 99"/>
          <p:cNvSpPr txBox="1">
            <a:spLocks noChangeArrowheads="1"/>
          </p:cNvSpPr>
          <p:nvPr/>
        </p:nvSpPr>
        <p:spPr bwMode="auto">
          <a:xfrm>
            <a:off x="6392863" y="3322638"/>
            <a:ext cx="1195387" cy="581025"/>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ea typeface="宋体" pitchFamily="2" charset="-122"/>
              </a:rPr>
              <a:t>1.5 Mbps </a:t>
            </a:r>
          </a:p>
          <a:p>
            <a:pPr>
              <a:spcBef>
                <a:spcPct val="0"/>
              </a:spcBef>
              <a:buClrTx/>
              <a:buSzTx/>
              <a:buFontTx/>
              <a:buNone/>
            </a:pPr>
            <a:r>
              <a:rPr lang="en-US" altLang="zh-CN" sz="1600" dirty="0">
                <a:ea typeface="宋体" pitchFamily="2" charset="-122"/>
              </a:rPr>
              <a:t>access link</a:t>
            </a:r>
            <a:endParaRPr lang="en-US" altLang="zh-CN" dirty="0">
              <a:solidFill>
                <a:schemeClr val="accent2"/>
              </a:solidFill>
              <a:latin typeface="Comic Sans MS Regular" panose="030F0702030302020204" pitchFamily="66" charset="0"/>
              <a:ea typeface="宋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02" name="灯片编号占位符 6"/>
          <p:cNvSpPr>
            <a:spLocks noGrp="1"/>
          </p:cNvSpPr>
          <p:nvPr>
            <p:ph type="sldNum" sz="quarter" idx="12"/>
          </p:nvPr>
        </p:nvSpPr>
        <p:spPr/>
        <p:txBody>
          <a:bodyPr/>
          <a:lstStyle/>
          <a:p>
            <a:fld id="{EF5C41F5-F1C5-4038-BBCC-3BAE9F8A0FD3}" type="slidenum">
              <a:rPr lang="en-US" altLang="zh-CN"/>
              <a:t>42</a:t>
            </a:fld>
            <a:endParaRPr lang="en-US" altLang="zh-CN" dirty="0"/>
          </a:p>
        </p:txBody>
      </p:sp>
      <p:sp>
        <p:nvSpPr>
          <p:cNvPr id="174082" name="Line 2"/>
          <p:cNvSpPr>
            <a:spLocks noChangeShapeType="1"/>
          </p:cNvSpPr>
          <p:nvPr/>
        </p:nvSpPr>
        <p:spPr bwMode="auto">
          <a:xfrm>
            <a:off x="5067300" y="2076450"/>
            <a:ext cx="285750" cy="114300"/>
          </a:xfrm>
          <a:prstGeom prst="line">
            <a:avLst/>
          </a:prstGeom>
          <a:noFill/>
          <a:ln w="28575">
            <a:solidFill>
              <a:schemeClr val="accent2"/>
            </a:solidFill>
            <a:round/>
          </a:ln>
          <a:effectLst/>
        </p:spPr>
        <p:txBody>
          <a:bodyPr wrap="none" anchor="ctr"/>
          <a:lstStyle/>
          <a:p>
            <a:endParaRPr lang="zh-CN" altLang="en-US"/>
          </a:p>
        </p:txBody>
      </p:sp>
      <p:sp>
        <p:nvSpPr>
          <p:cNvPr id="174083" name="Rectangle 3"/>
          <p:cNvSpPr>
            <a:spLocks noGrp="1" noChangeArrowheads="1"/>
          </p:cNvSpPr>
          <p:nvPr>
            <p:ph type="title"/>
          </p:nvPr>
        </p:nvSpPr>
        <p:spPr/>
        <p:txBody>
          <a:bodyPr/>
          <a:lstStyle/>
          <a:p>
            <a:r>
              <a:rPr lang="en-US" altLang="zh-CN" sz="3600" dirty="0">
                <a:ea typeface="宋体" pitchFamily="2" charset="-122"/>
              </a:rPr>
              <a:t>Caching example (</a:t>
            </a:r>
            <a:r>
              <a:rPr lang="en-US" altLang="zh-CN" sz="3600" dirty="0" err="1">
                <a:ea typeface="宋体" pitchFamily="2" charset="-122"/>
              </a:rPr>
              <a:t>cont</a:t>
            </a:r>
            <a:r>
              <a:rPr lang="en-US" altLang="zh-CN" sz="3600" dirty="0">
                <a:ea typeface="宋体" pitchFamily="2" charset="-122"/>
              </a:rPr>
              <a:t>)</a:t>
            </a:r>
            <a:endParaRPr lang="en-US" altLang="zh-CN" dirty="0">
              <a:ea typeface="宋体" pitchFamily="2" charset="-122"/>
            </a:endParaRPr>
          </a:p>
        </p:txBody>
      </p:sp>
      <p:sp>
        <p:nvSpPr>
          <p:cNvPr id="174084" name="Rectangle 4"/>
          <p:cNvSpPr>
            <a:spLocks noGrp="1" noChangeArrowheads="1"/>
          </p:cNvSpPr>
          <p:nvPr>
            <p:ph type="body" sz="half" idx="1"/>
          </p:nvPr>
        </p:nvSpPr>
        <p:spPr>
          <a:xfrm>
            <a:off x="520700" y="1379538"/>
            <a:ext cx="4164013" cy="4648200"/>
          </a:xfrm>
        </p:spPr>
        <p:txBody>
          <a:bodyPr/>
          <a:lstStyle/>
          <a:p>
            <a:pPr>
              <a:buFont typeface="ZapfDingbats" pitchFamily="82" charset="2"/>
              <a:buNone/>
            </a:pPr>
            <a:r>
              <a:rPr lang="en-US" altLang="zh-CN" sz="2000" dirty="0">
                <a:solidFill>
                  <a:srgbClr val="163794"/>
                </a:solidFill>
                <a:latin typeface="Comic Sans MS" panose="030F0902030302020204" pitchFamily="66" charset="0"/>
                <a:cs typeface="Times New Roman" pitchFamily="18" charset="0"/>
                <a:sym typeface="+mn-ea"/>
              </a:rPr>
              <a:t>解决方案1：</a:t>
            </a:r>
            <a:endParaRPr lang="en-US" altLang="zh-CN" sz="2000" dirty="0">
              <a:latin typeface="Comic Sans MS" panose="030F0902030302020204" pitchFamily="66" charset="0"/>
              <a:ea typeface="宋体" pitchFamily="2" charset="-122"/>
            </a:endParaRPr>
          </a:p>
          <a:p>
            <a:r>
              <a:rPr lang="en-US" altLang="zh-CN" sz="2000" dirty="0">
                <a:solidFill>
                  <a:srgbClr val="FF0000"/>
                </a:solidFill>
                <a:latin typeface="Comic Sans MS" panose="030F0902030302020204" pitchFamily="66" charset="0"/>
                <a:cs typeface="MS Shell Dlg" pitchFamily="18" charset="0"/>
                <a:sym typeface="+mn-ea"/>
              </a:rPr>
              <a:t>提升互联网接入带宽</a:t>
            </a:r>
            <a:r>
              <a:rPr lang="en-US" altLang="zh-CN" sz="2000" dirty="0">
                <a:solidFill>
                  <a:srgbClr val="FF0000"/>
                </a:solidFill>
                <a:latin typeface="Comic Sans MS" panose="030F0902030302020204" pitchFamily="66" charset="0"/>
                <a:cs typeface="Times New Roman" pitchFamily="18" charset="0"/>
                <a:sym typeface="+mn-ea"/>
              </a:rPr>
              <a:t>=10Mbps</a:t>
            </a:r>
            <a:endParaRPr lang="en-US" altLang="zh-CN" sz="2000" dirty="0">
              <a:solidFill>
                <a:srgbClr val="FF0000"/>
              </a:solidFill>
              <a:latin typeface="Comic Sans MS" panose="030F0902030302020204" pitchFamily="66" charset="0"/>
              <a:cs typeface="Times New Roman" pitchFamily="18" charset="0"/>
            </a:endParaRPr>
          </a:p>
          <a:p>
            <a:pPr>
              <a:buFont typeface="ZapfDingbats" pitchFamily="82" charset="2"/>
              <a:buNone/>
            </a:pPr>
            <a:r>
              <a:rPr lang="en-US" altLang="zh-CN" sz="2000" dirty="0">
                <a:solidFill>
                  <a:srgbClr val="163794"/>
                </a:solidFill>
                <a:latin typeface="Comic Sans MS" panose="030F0902030302020204" pitchFamily="66" charset="0"/>
                <a:cs typeface="Times New Roman" pitchFamily="18" charset="0"/>
                <a:sym typeface="+mn-ea"/>
              </a:rPr>
              <a:t>网络性能分析：</a:t>
            </a:r>
            <a:endParaRPr lang="en-US" altLang="zh-CN" sz="2000" dirty="0">
              <a:latin typeface="Comic Sans MS" panose="030F0902030302020204" pitchFamily="66" charset="0"/>
              <a:ea typeface="宋体" pitchFamily="2" charset="-122"/>
            </a:endParaRPr>
          </a:p>
          <a:p>
            <a:r>
              <a:rPr lang="en-US" altLang="zh-CN" sz="2000" dirty="0">
                <a:solidFill>
                  <a:srgbClr val="FF0000"/>
                </a:solidFill>
                <a:latin typeface="Comic Sans MS" panose="030F0902030302020204" pitchFamily="66" charset="0"/>
                <a:cs typeface="MS Shell Dlg" pitchFamily="18" charset="0"/>
                <a:sym typeface="+mn-ea"/>
              </a:rPr>
              <a:t>局域网</a:t>
            </a:r>
            <a:r>
              <a:rPr lang="en-US" altLang="zh-CN" sz="2000" dirty="0">
                <a:solidFill>
                  <a:srgbClr val="FF0000"/>
                </a:solidFill>
                <a:latin typeface="Comic Sans MS" panose="030F0902030302020204" pitchFamily="66" charset="0"/>
                <a:cs typeface="Times New Roman" pitchFamily="18" charset="0"/>
                <a:sym typeface="+mn-ea"/>
              </a:rPr>
              <a:t>(LAN)</a:t>
            </a:r>
            <a:r>
              <a:rPr lang="en-US" altLang="zh-CN" sz="2000" dirty="0">
                <a:solidFill>
                  <a:srgbClr val="FF0000"/>
                </a:solidFill>
                <a:latin typeface="Comic Sans MS" panose="030F0902030302020204" pitchFamily="66" charset="0"/>
                <a:cs typeface="MS Shell Dlg" pitchFamily="18" charset="0"/>
                <a:sym typeface="+mn-ea"/>
              </a:rPr>
              <a:t>的利用率</a:t>
            </a:r>
            <a:r>
              <a:rPr lang="en-US" altLang="zh-CN" sz="2000" dirty="0">
                <a:solidFill>
                  <a:srgbClr val="FF0000"/>
                </a:solidFill>
                <a:latin typeface="Comic Sans MS" panose="030F0902030302020204" pitchFamily="66" charset="0"/>
                <a:cs typeface="Times New Roman" pitchFamily="18" charset="0"/>
                <a:sym typeface="+mn-ea"/>
              </a:rPr>
              <a:t>=15%</a:t>
            </a:r>
            <a:endParaRPr lang="en-US" altLang="zh-CN" sz="2000" dirty="0">
              <a:latin typeface="Comic Sans MS" panose="030F0902030302020204" pitchFamily="66" charset="0"/>
              <a:ea typeface="宋体" pitchFamily="2" charset="-122"/>
            </a:endParaRPr>
          </a:p>
          <a:p>
            <a:r>
              <a:rPr lang="en-US" altLang="zh-CN" sz="2000" dirty="0">
                <a:solidFill>
                  <a:srgbClr val="FF0000"/>
                </a:solidFill>
                <a:latin typeface="Comic Sans MS" panose="030F0902030302020204" pitchFamily="66" charset="0"/>
                <a:cs typeface="MS Shell Dlg" pitchFamily="18" charset="0"/>
                <a:sym typeface="+mn-ea"/>
              </a:rPr>
              <a:t>接入互联网的链路的利用率</a:t>
            </a:r>
            <a:r>
              <a:rPr lang="en-US" altLang="zh-CN" sz="2000" dirty="0">
                <a:solidFill>
                  <a:srgbClr val="FF0000"/>
                </a:solidFill>
                <a:latin typeface="Comic Sans MS" panose="030F0902030302020204" pitchFamily="66" charset="0"/>
                <a:cs typeface="Times New Roman" pitchFamily="18" charset="0"/>
                <a:sym typeface="+mn-ea"/>
              </a:rPr>
              <a:t>=15%</a:t>
            </a:r>
            <a:endParaRPr lang="en-US" altLang="zh-CN" sz="2000" dirty="0">
              <a:latin typeface="Comic Sans MS" panose="030F0902030302020204" pitchFamily="66" charset="0"/>
              <a:ea typeface="宋体" pitchFamily="2" charset="-122"/>
            </a:endParaRPr>
          </a:p>
          <a:p>
            <a:pPr>
              <a:tabLst>
                <a:tab pos="406400" algn="l"/>
                <a:tab pos="647700" algn="l"/>
              </a:tabLst>
            </a:pPr>
            <a:r>
              <a:rPr lang="en-US" altLang="zh-CN" sz="2000" dirty="0">
                <a:solidFill>
                  <a:srgbClr val="FF0000"/>
                </a:solidFill>
                <a:latin typeface="Comic Sans MS" panose="030F0902030302020204" pitchFamily="66" charset="0"/>
                <a:cs typeface="MS Shell Dlg" pitchFamily="18" charset="0"/>
                <a:sym typeface="+mn-ea"/>
              </a:rPr>
              <a:t>总的延迟</a:t>
            </a:r>
            <a:r>
              <a:rPr lang="en-US" altLang="zh-CN" sz="2000" dirty="0">
                <a:solidFill>
                  <a:srgbClr val="FF0000"/>
                </a:solidFill>
                <a:latin typeface="Comic Sans MS" panose="030F0902030302020204" pitchFamily="66" charset="0"/>
                <a:cs typeface="Times New Roman" pitchFamily="18" charset="0"/>
                <a:sym typeface="+mn-ea"/>
              </a:rPr>
              <a:t>=</a:t>
            </a:r>
            <a:r>
              <a:rPr lang="en-US" altLang="zh-CN" sz="2000" dirty="0">
                <a:solidFill>
                  <a:srgbClr val="FF0000"/>
                </a:solidFill>
                <a:latin typeface="Comic Sans MS" panose="030F0902030302020204" pitchFamily="66" charset="0"/>
                <a:cs typeface="MS Shell Dlg" pitchFamily="18" charset="0"/>
                <a:sym typeface="+mn-ea"/>
              </a:rPr>
              <a:t>互联网上的延迟</a:t>
            </a:r>
            <a:r>
              <a:rPr lang="en-US" altLang="zh-CN" sz="2000" dirty="0">
                <a:solidFill>
                  <a:srgbClr val="FF0000"/>
                </a:solidFill>
                <a:latin typeface="Comic Sans MS" panose="030F0902030302020204" pitchFamily="66" charset="0"/>
                <a:cs typeface="Times New Roman" pitchFamily="18" charset="0"/>
                <a:sym typeface="+mn-ea"/>
              </a:rPr>
              <a:t>+</a:t>
            </a:r>
            <a:r>
              <a:rPr lang="en-US" altLang="zh-CN" sz="2000" dirty="0">
                <a:solidFill>
                  <a:srgbClr val="FF0000"/>
                </a:solidFill>
                <a:latin typeface="Comic Sans MS" panose="030F0902030302020204" pitchFamily="66" charset="0"/>
                <a:cs typeface="MS Shell Dlg" pitchFamily="18" charset="0"/>
                <a:sym typeface="+mn-ea"/>
              </a:rPr>
              <a:t>访问延迟</a:t>
            </a:r>
            <a:r>
              <a:rPr lang="en-US" altLang="zh-CN" sz="2000" dirty="0">
                <a:solidFill>
                  <a:srgbClr val="FF0000"/>
                </a:solidFill>
                <a:latin typeface="Comic Sans MS" panose="030F0902030302020204" pitchFamily="66" charset="0"/>
                <a:cs typeface="Times New Roman" pitchFamily="18" charset="0"/>
                <a:sym typeface="+mn-ea"/>
              </a:rPr>
              <a:t>+</a:t>
            </a:r>
            <a:r>
              <a:rPr lang="en-US" altLang="zh-CN" sz="2000" dirty="0">
                <a:solidFill>
                  <a:srgbClr val="FF0000"/>
                </a:solidFill>
                <a:latin typeface="Comic Sans MS" panose="030F0902030302020204" pitchFamily="66" charset="0"/>
                <a:cs typeface="MS Shell Dlg" pitchFamily="18" charset="0"/>
                <a:sym typeface="+mn-ea"/>
              </a:rPr>
              <a:t>局域网延迟</a:t>
            </a:r>
            <a:r>
              <a:rPr lang="en-US" altLang="zh-CN" sz="2000" dirty="0">
                <a:solidFill>
                  <a:srgbClr val="FF0000"/>
                </a:solidFill>
                <a:latin typeface="Comic Sans MS" panose="030F0902030302020204" pitchFamily="66" charset="0"/>
                <a:cs typeface="Times New Roman" pitchFamily="18" charset="0"/>
                <a:sym typeface="+mn-ea"/>
              </a:rPr>
              <a:t>=2</a:t>
            </a:r>
            <a:r>
              <a:rPr lang="en-US" altLang="zh-CN" sz="2000" dirty="0">
                <a:solidFill>
                  <a:srgbClr val="FF0000"/>
                </a:solidFill>
                <a:latin typeface="Comic Sans MS" panose="030F0902030302020204" pitchFamily="66" charset="0"/>
                <a:cs typeface="MS Shell Dlg" pitchFamily="18" charset="0"/>
                <a:sym typeface="+mn-ea"/>
              </a:rPr>
              <a:t>秒</a:t>
            </a:r>
            <a:r>
              <a:rPr lang="en-US" altLang="zh-CN" sz="2000" dirty="0">
                <a:solidFill>
                  <a:srgbClr val="FF0000"/>
                </a:solidFill>
                <a:latin typeface="Comic Sans MS" panose="030F0902030302020204" pitchFamily="66" charset="0"/>
                <a:cs typeface="Times New Roman" pitchFamily="18" charset="0"/>
                <a:sym typeface="+mn-ea"/>
              </a:rPr>
              <a:t>+</a:t>
            </a:r>
            <a:r>
              <a:rPr lang="en-US" altLang="zh-CN" sz="2000" dirty="0">
                <a:solidFill>
                  <a:srgbClr val="FF0000"/>
                </a:solidFill>
                <a:latin typeface="Comic Sans MS" panose="030F0902030302020204" pitchFamily="66" charset="0"/>
                <a:cs typeface="MS Shell Dlg" pitchFamily="18" charset="0"/>
                <a:sym typeface="+mn-ea"/>
              </a:rPr>
              <a:t>几微秒</a:t>
            </a:r>
            <a:r>
              <a:rPr lang="en-US" altLang="zh-CN" sz="2000" dirty="0">
                <a:solidFill>
                  <a:srgbClr val="FF0000"/>
                </a:solidFill>
                <a:latin typeface="Comic Sans MS" panose="030F0902030302020204" pitchFamily="66" charset="0"/>
                <a:cs typeface="Times New Roman" pitchFamily="18" charset="0"/>
                <a:sym typeface="+mn-ea"/>
              </a:rPr>
              <a:t>+</a:t>
            </a:r>
            <a:r>
              <a:rPr lang="en-US" altLang="zh-CN" sz="2000" dirty="0">
                <a:solidFill>
                  <a:srgbClr val="FF0000"/>
                </a:solidFill>
                <a:latin typeface="Comic Sans MS" panose="030F0902030302020204" pitchFamily="66" charset="0"/>
                <a:cs typeface="MS Shell Dlg" pitchFamily="18" charset="0"/>
                <a:sym typeface="+mn-ea"/>
              </a:rPr>
              <a:t>几微秒</a:t>
            </a:r>
          </a:p>
          <a:p>
            <a:pPr marL="0" indent="0">
              <a:buNone/>
              <a:tabLst>
                <a:tab pos="406400" algn="l"/>
                <a:tab pos="647700" algn="l"/>
              </a:tabLst>
            </a:pPr>
            <a:r>
              <a:rPr lang="zh-CN" altLang="en-US" sz="2000" dirty="0">
                <a:solidFill>
                  <a:srgbClr val="163794"/>
                </a:solidFill>
                <a:latin typeface="Comic Sans MS" panose="030F0902030302020204" pitchFamily="66" charset="0"/>
                <a:ea typeface="宋体" charset="0"/>
                <a:cs typeface="Times New Roman" pitchFamily="18" charset="0"/>
                <a:sym typeface="+mn-ea"/>
              </a:rPr>
              <a:t>问题</a:t>
            </a:r>
            <a:r>
              <a:rPr lang="en-US" altLang="zh-CN" sz="2000" dirty="0">
                <a:solidFill>
                  <a:srgbClr val="163794"/>
                </a:solidFill>
                <a:latin typeface="Comic Sans MS" panose="030F0902030302020204" pitchFamily="66" charset="0"/>
                <a:cs typeface="Times New Roman" pitchFamily="18" charset="0"/>
                <a:sym typeface="+mn-ea"/>
              </a:rPr>
              <a:t>：</a:t>
            </a:r>
            <a:endParaRPr lang="en-US" altLang="zh-CN" sz="2000" dirty="0">
              <a:latin typeface="Comic Sans MS" panose="030F0902030302020204" pitchFamily="66" charset="0"/>
              <a:ea typeface="宋体" pitchFamily="2" charset="-122"/>
            </a:endParaRPr>
          </a:p>
          <a:p>
            <a:r>
              <a:rPr lang="en-US" altLang="zh-CN" sz="2000" dirty="0">
                <a:solidFill>
                  <a:srgbClr val="FF0000"/>
                </a:solidFill>
                <a:latin typeface="Comic Sans MS" panose="030F0902030302020204" pitchFamily="66" charset="0"/>
                <a:cs typeface="MS Shell Dlg" pitchFamily="18" charset="0"/>
                <a:sym typeface="+mn-ea"/>
              </a:rPr>
              <a:t>成本太高</a:t>
            </a:r>
            <a:endParaRPr lang="en-US" altLang="zh-CN" sz="2000" dirty="0">
              <a:latin typeface="Comic Sans MS" panose="030F0902030302020204" pitchFamily="66" charset="0"/>
              <a:ea typeface="宋体" pitchFamily="2" charset="-122"/>
            </a:endParaRPr>
          </a:p>
          <a:p>
            <a:endParaRPr lang="en-US" altLang="zh-CN" sz="2000" dirty="0">
              <a:ea typeface="宋体" pitchFamily="2" charset="-122"/>
            </a:endParaRPr>
          </a:p>
        </p:txBody>
      </p:sp>
      <p:grpSp>
        <p:nvGrpSpPr>
          <p:cNvPr id="174085" name="Group 5"/>
          <p:cNvGrpSpPr/>
          <p:nvPr/>
        </p:nvGrpSpPr>
        <p:grpSpPr bwMode="auto">
          <a:xfrm>
            <a:off x="4878388" y="1698625"/>
            <a:ext cx="184150" cy="542925"/>
            <a:chOff x="4180" y="783"/>
            <a:chExt cx="150" cy="307"/>
          </a:xfrm>
        </p:grpSpPr>
        <p:sp>
          <p:nvSpPr>
            <p:cNvPr id="174086"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4087" name="Rectangle 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4088"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4089"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4090" name="Line 1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4091" name="Line 1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4092"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4093" name="Rectangle 1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4094" name="Group 14"/>
          <p:cNvGrpSpPr/>
          <p:nvPr/>
        </p:nvGrpSpPr>
        <p:grpSpPr bwMode="auto">
          <a:xfrm>
            <a:off x="5802313" y="1155700"/>
            <a:ext cx="184150" cy="542925"/>
            <a:chOff x="4180" y="783"/>
            <a:chExt cx="150" cy="307"/>
          </a:xfrm>
        </p:grpSpPr>
        <p:sp>
          <p:nvSpPr>
            <p:cNvPr id="174095"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4096" name="Rectangle 16"/>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4097"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4098"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4099" name="Line 19"/>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4100" name="Line 20"/>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4101"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4102" name="Rectangle 22"/>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4103" name="Group 23"/>
          <p:cNvGrpSpPr/>
          <p:nvPr/>
        </p:nvGrpSpPr>
        <p:grpSpPr bwMode="auto">
          <a:xfrm>
            <a:off x="6478588" y="1184275"/>
            <a:ext cx="184150" cy="542925"/>
            <a:chOff x="4180" y="783"/>
            <a:chExt cx="150" cy="307"/>
          </a:xfrm>
        </p:grpSpPr>
        <p:sp>
          <p:nvSpPr>
            <p:cNvPr id="174104" name="AutoShape 2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4105" name="Rectangle 25"/>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4106"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4107"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4108" name="Line 28"/>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4109" name="Line 29"/>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4110"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4111" name="Rectangle 31"/>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4112" name="Group 32"/>
          <p:cNvGrpSpPr/>
          <p:nvPr/>
        </p:nvGrpSpPr>
        <p:grpSpPr bwMode="auto">
          <a:xfrm>
            <a:off x="7059613" y="1365250"/>
            <a:ext cx="184150" cy="542925"/>
            <a:chOff x="4180" y="783"/>
            <a:chExt cx="150" cy="307"/>
          </a:xfrm>
        </p:grpSpPr>
        <p:sp>
          <p:nvSpPr>
            <p:cNvPr id="174113" name="AutoShape 3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4114" name="Rectangle 3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4115" name="Rectangle 3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4116" name="AutoShape 3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4117" name="Line 3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4118" name="Line 3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4119" name="Rectangle 3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4120" name="Rectangle 4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4121" name="Group 41"/>
          <p:cNvGrpSpPr/>
          <p:nvPr/>
        </p:nvGrpSpPr>
        <p:grpSpPr bwMode="auto">
          <a:xfrm>
            <a:off x="7373938" y="2155825"/>
            <a:ext cx="184150" cy="542925"/>
            <a:chOff x="4180" y="783"/>
            <a:chExt cx="150" cy="307"/>
          </a:xfrm>
        </p:grpSpPr>
        <p:sp>
          <p:nvSpPr>
            <p:cNvPr id="174122" name="AutoShape 4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4123" name="Rectangle 4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4124"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4125"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4126" name="Line 4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4127" name="Line 4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4128"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4129" name="Rectangle 4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74130" name="Text Box 50"/>
          <p:cNvSpPr txBox="1">
            <a:spLocks noChangeArrowheads="1"/>
          </p:cNvSpPr>
          <p:nvPr/>
        </p:nvSpPr>
        <p:spPr bwMode="auto">
          <a:xfrm>
            <a:off x="7735570" y="1208088"/>
            <a:ext cx="944880" cy="706755"/>
          </a:xfrm>
          <a:prstGeom prst="rect">
            <a:avLst/>
          </a:prstGeom>
          <a:noFill/>
          <a:ln w="9525">
            <a:noFill/>
            <a:miter lim="800000"/>
          </a:ln>
          <a:effectLst/>
        </p:spPr>
        <p:txBody>
          <a:bodyPr wrap="none">
            <a:spAutoFit/>
          </a:bodyPr>
          <a:lstStyle/>
          <a:p>
            <a:pPr algn="r">
              <a:spcBef>
                <a:spcPct val="0"/>
              </a:spcBef>
              <a:buClrTx/>
              <a:buSzTx/>
              <a:buFontTx/>
              <a:buNone/>
            </a:pPr>
            <a:r>
              <a:rPr lang="zh-CN" altLang="en-US" sz="2000" dirty="0">
                <a:ea typeface="宋体" pitchFamily="2" charset="-122"/>
              </a:rPr>
              <a:t>原始</a:t>
            </a:r>
          </a:p>
          <a:p>
            <a:pPr algn="r">
              <a:spcBef>
                <a:spcPct val="0"/>
              </a:spcBef>
              <a:buClrTx/>
              <a:buSzTx/>
              <a:buFontTx/>
              <a:buNone/>
            </a:pPr>
            <a:r>
              <a:rPr lang="zh-CN" altLang="en-US" sz="2000" dirty="0">
                <a:ea typeface="宋体" pitchFamily="2" charset="-122"/>
              </a:rPr>
              <a:t>服务器</a:t>
            </a:r>
            <a:endParaRPr lang="zh-CN" altLang="en-US" dirty="0">
              <a:latin typeface="Comic Sans MS Regular" panose="030F0702030302020204" pitchFamily="66" charset="0"/>
              <a:ea typeface="宋体" pitchFamily="2" charset="-122"/>
            </a:endParaRPr>
          </a:p>
        </p:txBody>
      </p:sp>
      <p:sp>
        <p:nvSpPr>
          <p:cNvPr id="174131" name="Line 51"/>
          <p:cNvSpPr>
            <a:spLocks noChangeShapeType="1"/>
          </p:cNvSpPr>
          <p:nvPr/>
        </p:nvSpPr>
        <p:spPr bwMode="auto">
          <a:xfrm>
            <a:off x="5876925" y="1695450"/>
            <a:ext cx="66675" cy="276225"/>
          </a:xfrm>
          <a:prstGeom prst="line">
            <a:avLst/>
          </a:prstGeom>
          <a:noFill/>
          <a:ln w="28575">
            <a:solidFill>
              <a:schemeClr val="accent2"/>
            </a:solidFill>
            <a:round/>
          </a:ln>
          <a:effectLst/>
        </p:spPr>
        <p:txBody>
          <a:bodyPr wrap="none" anchor="ctr"/>
          <a:lstStyle/>
          <a:p>
            <a:endParaRPr lang="zh-CN" altLang="en-US"/>
          </a:p>
        </p:txBody>
      </p:sp>
      <p:sp>
        <p:nvSpPr>
          <p:cNvPr id="174132" name="Line 52"/>
          <p:cNvSpPr>
            <a:spLocks noChangeShapeType="1"/>
          </p:cNvSpPr>
          <p:nvPr/>
        </p:nvSpPr>
        <p:spPr bwMode="auto">
          <a:xfrm flipH="1">
            <a:off x="6505575" y="1733550"/>
            <a:ext cx="9525" cy="238125"/>
          </a:xfrm>
          <a:prstGeom prst="line">
            <a:avLst/>
          </a:prstGeom>
          <a:noFill/>
          <a:ln w="28575">
            <a:solidFill>
              <a:schemeClr val="accent2"/>
            </a:solidFill>
            <a:round/>
          </a:ln>
          <a:effectLst/>
        </p:spPr>
        <p:txBody>
          <a:bodyPr wrap="none" anchor="ctr"/>
          <a:lstStyle/>
          <a:p>
            <a:endParaRPr lang="zh-CN" altLang="en-US"/>
          </a:p>
        </p:txBody>
      </p:sp>
      <p:sp>
        <p:nvSpPr>
          <p:cNvPr id="174133" name="Line 53"/>
          <p:cNvSpPr>
            <a:spLocks noChangeShapeType="1"/>
          </p:cNvSpPr>
          <p:nvPr/>
        </p:nvSpPr>
        <p:spPr bwMode="auto">
          <a:xfrm flipH="1">
            <a:off x="6962775" y="1895475"/>
            <a:ext cx="133350" cy="209550"/>
          </a:xfrm>
          <a:prstGeom prst="line">
            <a:avLst/>
          </a:prstGeom>
          <a:noFill/>
          <a:ln w="28575">
            <a:solidFill>
              <a:schemeClr val="accent2"/>
            </a:solidFill>
            <a:round/>
          </a:ln>
          <a:effectLst/>
        </p:spPr>
        <p:txBody>
          <a:bodyPr wrap="none" anchor="ctr"/>
          <a:lstStyle/>
          <a:p>
            <a:endParaRPr lang="zh-CN" altLang="en-US"/>
          </a:p>
        </p:txBody>
      </p:sp>
      <p:sp>
        <p:nvSpPr>
          <p:cNvPr id="174134" name="Line 54"/>
          <p:cNvSpPr>
            <a:spLocks noChangeShapeType="1"/>
          </p:cNvSpPr>
          <p:nvPr/>
        </p:nvSpPr>
        <p:spPr bwMode="auto">
          <a:xfrm flipH="1" flipV="1">
            <a:off x="7124700" y="2657475"/>
            <a:ext cx="247650" cy="0"/>
          </a:xfrm>
          <a:prstGeom prst="line">
            <a:avLst/>
          </a:prstGeom>
          <a:noFill/>
          <a:ln w="28575">
            <a:solidFill>
              <a:schemeClr val="accent2"/>
            </a:solidFill>
            <a:round/>
          </a:ln>
          <a:effectLst/>
        </p:spPr>
        <p:txBody>
          <a:bodyPr wrap="none" anchor="ctr"/>
          <a:lstStyle/>
          <a:p>
            <a:endParaRPr lang="zh-CN" altLang="en-US"/>
          </a:p>
        </p:txBody>
      </p:sp>
      <p:sp>
        <p:nvSpPr>
          <p:cNvPr id="174135" name="Freeform 55"/>
          <p:cNvSpPr/>
          <p:nvPr/>
        </p:nvSpPr>
        <p:spPr bwMode="auto">
          <a:xfrm>
            <a:off x="5162550" y="1689100"/>
            <a:ext cx="2174875" cy="1581150"/>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74136" name="Group 56"/>
          <p:cNvGrpSpPr/>
          <p:nvPr/>
        </p:nvGrpSpPr>
        <p:grpSpPr bwMode="auto">
          <a:xfrm>
            <a:off x="6145213" y="2890838"/>
            <a:ext cx="501650" cy="233362"/>
            <a:chOff x="3600" y="219"/>
            <a:chExt cx="360" cy="175"/>
          </a:xfrm>
        </p:grpSpPr>
        <p:sp>
          <p:nvSpPr>
            <p:cNvPr id="174137" name="Oval 57"/>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4138" name="Line 58"/>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4139" name="Line 59"/>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4140" name="Rectangle 60"/>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4141" name="Oval 61"/>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4142" name="Group 62"/>
            <p:cNvGrpSpPr/>
            <p:nvPr/>
          </p:nvGrpSpPr>
          <p:grpSpPr bwMode="auto">
            <a:xfrm>
              <a:off x="3686" y="244"/>
              <a:ext cx="177" cy="66"/>
              <a:chOff x="2848" y="848"/>
              <a:chExt cx="140" cy="98"/>
            </a:xfrm>
          </p:grpSpPr>
          <p:sp>
            <p:nvSpPr>
              <p:cNvPr id="174143" name="Line 6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4144" name="Line 6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4145" name="Line 6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4146" name="Group 66"/>
            <p:cNvGrpSpPr/>
            <p:nvPr/>
          </p:nvGrpSpPr>
          <p:grpSpPr bwMode="auto">
            <a:xfrm flipV="1">
              <a:off x="3686" y="243"/>
              <a:ext cx="177" cy="66"/>
              <a:chOff x="2848" y="848"/>
              <a:chExt cx="140" cy="98"/>
            </a:xfrm>
          </p:grpSpPr>
          <p:sp>
            <p:nvSpPr>
              <p:cNvPr id="174147" name="Line 6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4148" name="Line 6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4149" name="Line 6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4150" name="Text Box 70"/>
          <p:cNvSpPr txBox="1">
            <a:spLocks noChangeArrowheads="1"/>
          </p:cNvSpPr>
          <p:nvPr/>
        </p:nvSpPr>
        <p:spPr bwMode="auto">
          <a:xfrm>
            <a:off x="5595938" y="1998663"/>
            <a:ext cx="1079500"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public</a:t>
            </a:r>
          </a:p>
          <a:p>
            <a:pPr algn="ctr">
              <a:spcBef>
                <a:spcPct val="0"/>
              </a:spcBef>
              <a:buClrTx/>
              <a:buSzTx/>
              <a:buFontTx/>
              <a:buNone/>
            </a:pPr>
            <a:r>
              <a:rPr lang="en-US" altLang="zh-CN" sz="1600" dirty="0">
                <a:ea typeface="宋体" pitchFamily="2" charset="-122"/>
              </a:rPr>
              <a:t> Internet</a:t>
            </a:r>
            <a:endParaRPr lang="en-US" altLang="zh-CN" dirty="0">
              <a:solidFill>
                <a:schemeClr val="accent2"/>
              </a:solidFill>
              <a:latin typeface="Comic Sans MS Regular" panose="030F0702030302020204" pitchFamily="66" charset="0"/>
              <a:ea typeface="宋体" pitchFamily="2" charset="-122"/>
            </a:endParaRPr>
          </a:p>
        </p:txBody>
      </p:sp>
      <p:sp>
        <p:nvSpPr>
          <p:cNvPr id="174151" name="Freeform 71"/>
          <p:cNvSpPr/>
          <p:nvPr/>
        </p:nvSpPr>
        <p:spPr bwMode="auto">
          <a:xfrm>
            <a:off x="4732338" y="4059238"/>
            <a:ext cx="2965450" cy="1390650"/>
          </a:xfrm>
          <a:custGeom>
            <a:avLst/>
            <a:gdLst/>
            <a:ahLst/>
            <a:cxnLst>
              <a:cxn ang="0">
                <a:pos x="31" y="327"/>
              </a:cxn>
              <a:cxn ang="0">
                <a:pos x="103" y="137"/>
              </a:cxn>
              <a:cxn ang="0">
                <a:pos x="649" y="17"/>
              </a:cxn>
              <a:cxn ang="0">
                <a:pos x="1141" y="35"/>
              </a:cxn>
              <a:cxn ang="0">
                <a:pos x="1763" y="121"/>
              </a:cxn>
              <a:cxn ang="0">
                <a:pos x="1774" y="741"/>
              </a:cxn>
              <a:cxn ang="0">
                <a:pos x="1369" y="845"/>
              </a:cxn>
              <a:cxn ang="0">
                <a:pos x="781" y="851"/>
              </a:cxn>
              <a:cxn ang="0">
                <a:pos x="447" y="847"/>
              </a:cxn>
              <a:cxn ang="0">
                <a:pos x="168" y="676"/>
              </a:cxn>
              <a:cxn ang="0">
                <a:pos x="31" y="327"/>
              </a:cxn>
            </a:cxnLst>
            <a:rect l="0" t="0" r="r" b="b"/>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w="9525">
            <a:noFill/>
            <a:round/>
          </a:ln>
          <a:effectLst/>
        </p:spPr>
        <p:txBody>
          <a:bodyPr wrap="none" anchor="ctr"/>
          <a:lstStyle/>
          <a:p>
            <a:endParaRPr lang="zh-CN" altLang="en-US"/>
          </a:p>
        </p:txBody>
      </p:sp>
      <p:graphicFrame>
        <p:nvGraphicFramePr>
          <p:cNvPr id="174152" name="Object 72"/>
          <p:cNvGraphicFramePr>
            <a:graphicFrameLocks noChangeAspect="1"/>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9541" name="Clip" r:id="rId3" imgW="18192750" imgH="15087600" progId="">
                  <p:embed/>
                </p:oleObj>
              </mc:Choice>
              <mc:Fallback>
                <p:oleObj name="Clip" r:id="rId3" imgW="18192750" imgH="15087600" progId="">
                  <p:embed/>
                  <p:pic>
                    <p:nvPicPr>
                      <p:cNvPr id="0" name="图片 9216"/>
                      <p:cNvPicPr>
                        <a:picLocks noChangeAspect="1"/>
                      </p:cNvPicPr>
                      <p:nvPr/>
                    </p:nvPicPr>
                    <p:blipFill>
                      <a:blip r:embed="rId4"/>
                      <a:stretch>
                        <a:fillRect/>
                      </a:stretch>
                    </p:blipFill>
                    <p:spPr>
                      <a:xfrm>
                        <a:off x="4979988" y="4803775"/>
                        <a:ext cx="444500" cy="357188"/>
                      </a:xfrm>
                      <a:prstGeom prst="rect">
                        <a:avLst/>
                      </a:prstGeom>
                      <a:noFill/>
                      <a:ln w="9525">
                        <a:noFill/>
                      </a:ln>
                    </p:spPr>
                  </p:pic>
                </p:oleObj>
              </mc:Fallback>
            </mc:AlternateContent>
          </a:graphicData>
        </a:graphic>
      </p:graphicFrame>
      <p:graphicFrame>
        <p:nvGraphicFramePr>
          <p:cNvPr id="174153" name="Object 73"/>
          <p:cNvGraphicFramePr>
            <a:graphicFrameLocks noChangeAspect="1"/>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9542" name="Clip" r:id="rId5" imgW="18192750" imgH="15087600" progId="">
                  <p:embed/>
                </p:oleObj>
              </mc:Choice>
              <mc:Fallback>
                <p:oleObj name="Clip" r:id="rId5" imgW="18192750" imgH="15087600" progId="">
                  <p:embed/>
                  <p:pic>
                    <p:nvPicPr>
                      <p:cNvPr id="0" name="图片 9217"/>
                      <p:cNvPicPr>
                        <a:picLocks noChangeAspect="1"/>
                      </p:cNvPicPr>
                      <p:nvPr/>
                    </p:nvPicPr>
                    <p:blipFill>
                      <a:blip r:embed="rId4"/>
                      <a:stretch>
                        <a:fillRect/>
                      </a:stretch>
                    </p:blipFill>
                    <p:spPr>
                      <a:xfrm>
                        <a:off x="5484813" y="4803775"/>
                        <a:ext cx="444500" cy="357188"/>
                      </a:xfrm>
                      <a:prstGeom prst="rect">
                        <a:avLst/>
                      </a:prstGeom>
                      <a:noFill/>
                      <a:ln w="9525">
                        <a:noFill/>
                      </a:ln>
                    </p:spPr>
                  </p:pic>
                </p:oleObj>
              </mc:Fallback>
            </mc:AlternateContent>
          </a:graphicData>
        </a:graphic>
      </p:graphicFrame>
      <p:graphicFrame>
        <p:nvGraphicFramePr>
          <p:cNvPr id="174154" name="Object 74"/>
          <p:cNvGraphicFramePr>
            <a:graphicFrameLocks noChangeAspect="1"/>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9543" name="Clip" r:id="rId6" imgW="18192750" imgH="15087600" progId="">
                  <p:embed/>
                </p:oleObj>
              </mc:Choice>
              <mc:Fallback>
                <p:oleObj name="Clip" r:id="rId6" imgW="18192750" imgH="15087600" progId="">
                  <p:embed/>
                  <p:pic>
                    <p:nvPicPr>
                      <p:cNvPr id="0" name="图片 9218"/>
                      <p:cNvPicPr>
                        <a:picLocks noChangeAspect="1"/>
                      </p:cNvPicPr>
                      <p:nvPr/>
                    </p:nvPicPr>
                    <p:blipFill>
                      <a:blip r:embed="rId4"/>
                      <a:stretch>
                        <a:fillRect/>
                      </a:stretch>
                    </p:blipFill>
                    <p:spPr>
                      <a:xfrm>
                        <a:off x="6018213" y="4794250"/>
                        <a:ext cx="444500" cy="357188"/>
                      </a:xfrm>
                      <a:prstGeom prst="rect">
                        <a:avLst/>
                      </a:prstGeom>
                      <a:noFill/>
                      <a:ln w="9525">
                        <a:noFill/>
                      </a:ln>
                    </p:spPr>
                  </p:pic>
                </p:oleObj>
              </mc:Fallback>
            </mc:AlternateContent>
          </a:graphicData>
        </a:graphic>
      </p:graphicFrame>
      <p:graphicFrame>
        <p:nvGraphicFramePr>
          <p:cNvPr id="174155" name="Object 75"/>
          <p:cNvGraphicFramePr>
            <a:graphicFrameLocks noChangeAspect="1"/>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9544" name="Clip" r:id="rId7" imgW="18192750" imgH="15087600" progId="">
                  <p:embed/>
                </p:oleObj>
              </mc:Choice>
              <mc:Fallback>
                <p:oleObj name="Clip" r:id="rId7" imgW="18192750" imgH="15087600" progId="">
                  <p:embed/>
                  <p:pic>
                    <p:nvPicPr>
                      <p:cNvPr id="0" name="图片 9219"/>
                      <p:cNvPicPr>
                        <a:picLocks noChangeAspect="1"/>
                      </p:cNvPicPr>
                      <p:nvPr/>
                    </p:nvPicPr>
                    <p:blipFill>
                      <a:blip r:embed="rId4"/>
                      <a:stretch>
                        <a:fillRect/>
                      </a:stretch>
                    </p:blipFill>
                    <p:spPr>
                      <a:xfrm>
                        <a:off x="6532563" y="4803775"/>
                        <a:ext cx="444500" cy="357188"/>
                      </a:xfrm>
                      <a:prstGeom prst="rect">
                        <a:avLst/>
                      </a:prstGeom>
                      <a:noFill/>
                      <a:ln w="9525">
                        <a:noFill/>
                      </a:ln>
                    </p:spPr>
                  </p:pic>
                </p:oleObj>
              </mc:Fallback>
            </mc:AlternateContent>
          </a:graphicData>
        </a:graphic>
      </p:graphicFrame>
      <p:sp>
        <p:nvSpPr>
          <p:cNvPr id="174156" name="Line 76"/>
          <p:cNvSpPr>
            <a:spLocks noChangeShapeType="1"/>
          </p:cNvSpPr>
          <p:nvPr/>
        </p:nvSpPr>
        <p:spPr bwMode="auto">
          <a:xfrm flipV="1">
            <a:off x="5172075" y="4592638"/>
            <a:ext cx="1557338" cy="12700"/>
          </a:xfrm>
          <a:prstGeom prst="line">
            <a:avLst/>
          </a:prstGeom>
          <a:noFill/>
          <a:ln w="28575">
            <a:solidFill>
              <a:schemeClr val="tx1"/>
            </a:solidFill>
            <a:round/>
          </a:ln>
          <a:effectLst/>
        </p:spPr>
        <p:txBody>
          <a:bodyPr wrap="none" anchor="ctr"/>
          <a:lstStyle/>
          <a:p>
            <a:endParaRPr lang="zh-CN" altLang="en-US"/>
          </a:p>
        </p:txBody>
      </p:sp>
      <p:sp>
        <p:nvSpPr>
          <p:cNvPr id="174157" name="Line 77"/>
          <p:cNvSpPr>
            <a:spLocks noChangeShapeType="1"/>
          </p:cNvSpPr>
          <p:nvPr/>
        </p:nvSpPr>
        <p:spPr bwMode="auto">
          <a:xfrm>
            <a:off x="5181600" y="4605338"/>
            <a:ext cx="0" cy="195262"/>
          </a:xfrm>
          <a:prstGeom prst="line">
            <a:avLst/>
          </a:prstGeom>
          <a:noFill/>
          <a:ln w="28575">
            <a:solidFill>
              <a:schemeClr val="tx1"/>
            </a:solidFill>
            <a:round/>
          </a:ln>
          <a:effectLst/>
        </p:spPr>
        <p:txBody>
          <a:bodyPr wrap="none" anchor="ctr"/>
          <a:lstStyle/>
          <a:p>
            <a:endParaRPr lang="zh-CN" altLang="en-US"/>
          </a:p>
        </p:txBody>
      </p:sp>
      <p:sp>
        <p:nvSpPr>
          <p:cNvPr id="174158" name="Line 78"/>
          <p:cNvSpPr>
            <a:spLocks noChangeShapeType="1"/>
          </p:cNvSpPr>
          <p:nvPr/>
        </p:nvSpPr>
        <p:spPr bwMode="auto">
          <a:xfrm>
            <a:off x="5691188" y="4614863"/>
            <a:ext cx="0" cy="195262"/>
          </a:xfrm>
          <a:prstGeom prst="line">
            <a:avLst/>
          </a:prstGeom>
          <a:noFill/>
          <a:ln w="28575">
            <a:solidFill>
              <a:schemeClr val="tx1"/>
            </a:solidFill>
            <a:round/>
          </a:ln>
          <a:effectLst/>
        </p:spPr>
        <p:txBody>
          <a:bodyPr wrap="none" anchor="ctr"/>
          <a:lstStyle/>
          <a:p>
            <a:endParaRPr lang="zh-CN" altLang="en-US"/>
          </a:p>
        </p:txBody>
      </p:sp>
      <p:sp>
        <p:nvSpPr>
          <p:cNvPr id="174159" name="Line 79"/>
          <p:cNvSpPr>
            <a:spLocks noChangeShapeType="1"/>
          </p:cNvSpPr>
          <p:nvPr/>
        </p:nvSpPr>
        <p:spPr bwMode="auto">
          <a:xfrm>
            <a:off x="6229350" y="4610100"/>
            <a:ext cx="0" cy="195263"/>
          </a:xfrm>
          <a:prstGeom prst="line">
            <a:avLst/>
          </a:prstGeom>
          <a:noFill/>
          <a:ln w="28575">
            <a:solidFill>
              <a:schemeClr val="tx1"/>
            </a:solidFill>
            <a:round/>
          </a:ln>
          <a:effectLst/>
        </p:spPr>
        <p:txBody>
          <a:bodyPr wrap="none" anchor="ctr"/>
          <a:lstStyle/>
          <a:p>
            <a:endParaRPr lang="zh-CN" altLang="en-US"/>
          </a:p>
        </p:txBody>
      </p:sp>
      <p:sp>
        <p:nvSpPr>
          <p:cNvPr id="174160" name="Line 80"/>
          <p:cNvSpPr>
            <a:spLocks noChangeShapeType="1"/>
          </p:cNvSpPr>
          <p:nvPr/>
        </p:nvSpPr>
        <p:spPr bwMode="auto">
          <a:xfrm>
            <a:off x="6729413" y="4610100"/>
            <a:ext cx="0" cy="223838"/>
          </a:xfrm>
          <a:prstGeom prst="line">
            <a:avLst/>
          </a:prstGeom>
          <a:noFill/>
          <a:ln w="28575">
            <a:solidFill>
              <a:schemeClr val="tx1"/>
            </a:solidFill>
            <a:round/>
          </a:ln>
          <a:effectLst/>
        </p:spPr>
        <p:txBody>
          <a:bodyPr wrap="none" anchor="ctr"/>
          <a:lstStyle/>
          <a:p>
            <a:endParaRPr lang="zh-CN" altLang="en-US"/>
          </a:p>
        </p:txBody>
      </p:sp>
      <p:grpSp>
        <p:nvGrpSpPr>
          <p:cNvPr id="174161" name="Group 81"/>
          <p:cNvGrpSpPr/>
          <p:nvPr/>
        </p:nvGrpSpPr>
        <p:grpSpPr bwMode="auto">
          <a:xfrm>
            <a:off x="6145213" y="4181475"/>
            <a:ext cx="501650" cy="233363"/>
            <a:chOff x="3600" y="219"/>
            <a:chExt cx="360" cy="175"/>
          </a:xfrm>
        </p:grpSpPr>
        <p:sp>
          <p:nvSpPr>
            <p:cNvPr id="174162" name="Oval 8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4163" name="Line 8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4164" name="Line 8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4165" name="Rectangle 8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4166" name="Oval 8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4167" name="Group 87"/>
            <p:cNvGrpSpPr/>
            <p:nvPr/>
          </p:nvGrpSpPr>
          <p:grpSpPr bwMode="auto">
            <a:xfrm>
              <a:off x="3686" y="244"/>
              <a:ext cx="177" cy="66"/>
              <a:chOff x="2848" y="848"/>
              <a:chExt cx="140" cy="98"/>
            </a:xfrm>
          </p:grpSpPr>
          <p:sp>
            <p:nvSpPr>
              <p:cNvPr id="174168" name="Line 8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4169" name="Line 8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4170" name="Line 9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4171" name="Group 91"/>
            <p:cNvGrpSpPr/>
            <p:nvPr/>
          </p:nvGrpSpPr>
          <p:grpSpPr bwMode="auto">
            <a:xfrm flipV="1">
              <a:off x="3686" y="243"/>
              <a:ext cx="177" cy="66"/>
              <a:chOff x="2848" y="848"/>
              <a:chExt cx="140" cy="98"/>
            </a:xfrm>
          </p:grpSpPr>
          <p:sp>
            <p:nvSpPr>
              <p:cNvPr id="174172" name="Line 9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4173" name="Line 9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4174" name="Line 9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4175" name="Line 95"/>
          <p:cNvSpPr>
            <a:spLocks noChangeShapeType="1"/>
          </p:cNvSpPr>
          <p:nvPr/>
        </p:nvSpPr>
        <p:spPr bwMode="auto">
          <a:xfrm>
            <a:off x="6391275" y="3133725"/>
            <a:ext cx="0" cy="1062038"/>
          </a:xfrm>
          <a:prstGeom prst="line">
            <a:avLst/>
          </a:prstGeom>
          <a:noFill/>
          <a:ln w="28575">
            <a:solidFill>
              <a:schemeClr val="tx1"/>
            </a:solidFill>
            <a:round/>
          </a:ln>
          <a:effectLst/>
        </p:spPr>
        <p:txBody>
          <a:bodyPr wrap="none" anchor="ctr"/>
          <a:lstStyle/>
          <a:p>
            <a:endParaRPr lang="zh-CN" altLang="en-US"/>
          </a:p>
        </p:txBody>
      </p:sp>
      <p:sp>
        <p:nvSpPr>
          <p:cNvPr id="174176" name="Line 96"/>
          <p:cNvSpPr>
            <a:spLocks noChangeShapeType="1"/>
          </p:cNvSpPr>
          <p:nvPr/>
        </p:nvSpPr>
        <p:spPr bwMode="auto">
          <a:xfrm>
            <a:off x="6396038" y="4419600"/>
            <a:ext cx="0" cy="166688"/>
          </a:xfrm>
          <a:prstGeom prst="line">
            <a:avLst/>
          </a:prstGeom>
          <a:noFill/>
          <a:ln w="28575">
            <a:solidFill>
              <a:schemeClr val="tx1"/>
            </a:solidFill>
            <a:round/>
          </a:ln>
          <a:effectLst/>
        </p:spPr>
        <p:txBody>
          <a:bodyPr wrap="none" anchor="ctr"/>
          <a:lstStyle/>
          <a:p>
            <a:endParaRPr lang="zh-CN" altLang="en-US"/>
          </a:p>
        </p:txBody>
      </p:sp>
      <p:sp>
        <p:nvSpPr>
          <p:cNvPr id="174177" name="Text Box 97"/>
          <p:cNvSpPr txBox="1">
            <a:spLocks noChangeArrowheads="1"/>
          </p:cNvSpPr>
          <p:nvPr/>
        </p:nvSpPr>
        <p:spPr bwMode="auto">
          <a:xfrm>
            <a:off x="4833461" y="4077970"/>
            <a:ext cx="995680" cy="337185"/>
          </a:xfrm>
          <a:prstGeom prst="rect">
            <a:avLst/>
          </a:prstGeom>
          <a:noFill/>
          <a:ln w="9525">
            <a:noFill/>
            <a:miter lim="800000"/>
          </a:ln>
          <a:effectLst/>
        </p:spPr>
        <p:txBody>
          <a:bodyPr wrap="none">
            <a:spAutoFit/>
          </a:bodyPr>
          <a:lstStyle/>
          <a:p>
            <a:pPr algn="ctr">
              <a:spcBef>
                <a:spcPct val="0"/>
              </a:spcBef>
              <a:buClrTx/>
              <a:buSzTx/>
              <a:buFontTx/>
              <a:buNone/>
            </a:pPr>
            <a:r>
              <a:rPr lang="zh-CN" altLang="en-US" sz="1600" dirty="0">
                <a:ea typeface="宋体" pitchFamily="2" charset="-122"/>
              </a:rPr>
              <a:t>机构网络</a:t>
            </a:r>
            <a:endParaRPr lang="zh-CN" altLang="en-US" dirty="0">
              <a:solidFill>
                <a:schemeClr val="accent2"/>
              </a:solidFill>
              <a:latin typeface="Comic Sans MS Regular" panose="030F0702030302020204" pitchFamily="66" charset="0"/>
              <a:ea typeface="宋体" pitchFamily="2" charset="-122"/>
            </a:endParaRPr>
          </a:p>
        </p:txBody>
      </p:sp>
      <p:sp>
        <p:nvSpPr>
          <p:cNvPr id="174178" name="Text Box 98"/>
          <p:cNvSpPr txBox="1">
            <a:spLocks noChangeArrowheads="1"/>
          </p:cNvSpPr>
          <p:nvPr/>
        </p:nvSpPr>
        <p:spPr bwMode="auto">
          <a:xfrm>
            <a:off x="6630988" y="4294188"/>
            <a:ext cx="1450975"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10 Mbps LAN</a:t>
            </a:r>
            <a:endParaRPr lang="en-US" altLang="zh-CN" dirty="0">
              <a:solidFill>
                <a:schemeClr val="accent2"/>
              </a:solidFill>
              <a:latin typeface="Comic Sans MS Regular" panose="030F0702030302020204" pitchFamily="66" charset="0"/>
              <a:ea typeface="宋体" pitchFamily="2" charset="-122"/>
            </a:endParaRPr>
          </a:p>
        </p:txBody>
      </p:sp>
      <p:sp>
        <p:nvSpPr>
          <p:cNvPr id="174179" name="Text Box 99"/>
          <p:cNvSpPr txBox="1">
            <a:spLocks noChangeArrowheads="1"/>
          </p:cNvSpPr>
          <p:nvPr/>
        </p:nvSpPr>
        <p:spPr bwMode="auto">
          <a:xfrm>
            <a:off x="6392863" y="3322638"/>
            <a:ext cx="1195387" cy="581025"/>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ea typeface="宋体" pitchFamily="2" charset="-122"/>
              </a:rPr>
              <a:t>10 Mbps </a:t>
            </a:r>
          </a:p>
          <a:p>
            <a:pPr>
              <a:spcBef>
                <a:spcPct val="0"/>
              </a:spcBef>
              <a:buClrTx/>
              <a:buSzTx/>
              <a:buFontTx/>
              <a:buNone/>
            </a:pPr>
            <a:r>
              <a:rPr lang="en-US" altLang="zh-CN" sz="1600" dirty="0">
                <a:ea typeface="宋体" pitchFamily="2" charset="-122"/>
              </a:rPr>
              <a:t>access link</a:t>
            </a:r>
            <a:endParaRPr lang="en-US" altLang="zh-CN" dirty="0">
              <a:solidFill>
                <a:schemeClr val="accent2"/>
              </a:solidFill>
              <a:latin typeface="Comic Sans MS Regular" panose="030F0702030302020204" pitchFamily="66" charset="0"/>
              <a:ea typeface="宋体" pitchFamily="2" charset="-122"/>
            </a:endParaRPr>
          </a:p>
        </p:txBody>
      </p:sp>
      <p:sp>
        <p:nvSpPr>
          <p:cNvPr id="174180" name="Text Box 100"/>
          <p:cNvSpPr txBox="1">
            <a:spLocks noChangeArrowheads="1"/>
          </p:cNvSpPr>
          <p:nvPr/>
        </p:nvSpPr>
        <p:spPr bwMode="auto">
          <a:xfrm>
            <a:off x="6877050" y="5370513"/>
            <a:ext cx="14668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ea typeface="宋体" pitchFamily="2" charset="-122"/>
              </a:rPr>
              <a:t>institutional</a:t>
            </a:r>
          </a:p>
          <a:p>
            <a:pPr algn="ctr">
              <a:spcBef>
                <a:spcPct val="0"/>
              </a:spcBef>
              <a:buClrTx/>
              <a:buSzTx/>
              <a:buFontTx/>
              <a:buNone/>
            </a:pPr>
            <a:r>
              <a:rPr lang="en-US" altLang="zh-CN" sz="1800" dirty="0">
                <a:solidFill>
                  <a:srgbClr val="FF0000"/>
                </a:solidFill>
                <a:ea typeface="宋体" pitchFamily="2" charset="-122"/>
              </a:rPr>
              <a:t>cache</a:t>
            </a:r>
            <a:endParaRPr lang="en-US" altLang="zh-CN" dirty="0">
              <a:solidFill>
                <a:schemeClr val="accent2"/>
              </a:solidFill>
              <a:latin typeface="Comic Sans MS Regular" panose="030F0702030302020204" pitchFamily="66" charset="0"/>
              <a:ea typeface="宋体"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4" name="灯片编号占位符 6"/>
          <p:cNvSpPr>
            <a:spLocks noGrp="1"/>
          </p:cNvSpPr>
          <p:nvPr>
            <p:ph type="sldNum" sz="quarter" idx="12"/>
          </p:nvPr>
        </p:nvSpPr>
        <p:spPr/>
        <p:txBody>
          <a:bodyPr/>
          <a:lstStyle/>
          <a:p>
            <a:fld id="{01074139-A83A-4E46-9068-1FE4B51BEF12}" type="slidenum">
              <a:rPr lang="en-US" altLang="zh-CN"/>
              <a:t>43</a:t>
            </a:fld>
            <a:endParaRPr lang="en-US" altLang="zh-CN" dirty="0"/>
          </a:p>
        </p:txBody>
      </p:sp>
      <p:sp>
        <p:nvSpPr>
          <p:cNvPr id="175106" name="Line 2"/>
          <p:cNvSpPr>
            <a:spLocks noChangeShapeType="1"/>
          </p:cNvSpPr>
          <p:nvPr/>
        </p:nvSpPr>
        <p:spPr bwMode="auto">
          <a:xfrm>
            <a:off x="5067300" y="2076450"/>
            <a:ext cx="285750" cy="114300"/>
          </a:xfrm>
          <a:prstGeom prst="line">
            <a:avLst/>
          </a:prstGeom>
          <a:noFill/>
          <a:ln w="28575">
            <a:solidFill>
              <a:schemeClr val="accent2"/>
            </a:solidFill>
            <a:round/>
          </a:ln>
          <a:effectLst/>
        </p:spPr>
        <p:txBody>
          <a:bodyPr wrap="none" anchor="ctr"/>
          <a:lstStyle/>
          <a:p>
            <a:endParaRPr lang="zh-CN" altLang="en-US"/>
          </a:p>
        </p:txBody>
      </p:sp>
      <p:sp>
        <p:nvSpPr>
          <p:cNvPr id="175107" name="Rectangle 3"/>
          <p:cNvSpPr>
            <a:spLocks noGrp="1" noChangeArrowheads="1"/>
          </p:cNvSpPr>
          <p:nvPr>
            <p:ph type="title"/>
          </p:nvPr>
        </p:nvSpPr>
        <p:spPr>
          <a:xfrm>
            <a:off x="39315" y="21542"/>
            <a:ext cx="7772400" cy="1143000"/>
          </a:xfrm>
        </p:spPr>
        <p:txBody>
          <a:bodyPr/>
          <a:lstStyle/>
          <a:p>
            <a:r>
              <a:rPr lang="en-US" altLang="zh-CN" sz="3600" dirty="0">
                <a:ea typeface="宋体" pitchFamily="2" charset="-122"/>
              </a:rPr>
              <a:t>Caching example (</a:t>
            </a:r>
            <a:r>
              <a:rPr lang="en-US" altLang="zh-CN" sz="3600" dirty="0" err="1">
                <a:ea typeface="宋体" pitchFamily="2" charset="-122"/>
              </a:rPr>
              <a:t>cont</a:t>
            </a:r>
            <a:r>
              <a:rPr lang="en-US" altLang="zh-CN" sz="3600" dirty="0">
                <a:ea typeface="宋体" pitchFamily="2" charset="-122"/>
              </a:rPr>
              <a:t>)</a:t>
            </a:r>
            <a:endParaRPr lang="en-US" altLang="zh-CN" dirty="0">
              <a:ea typeface="宋体" pitchFamily="2" charset="-122"/>
            </a:endParaRPr>
          </a:p>
        </p:txBody>
      </p:sp>
      <p:sp>
        <p:nvSpPr>
          <p:cNvPr id="175108" name="Rectangle 4"/>
          <p:cNvSpPr>
            <a:spLocks noGrp="1" noChangeArrowheads="1"/>
          </p:cNvSpPr>
          <p:nvPr>
            <p:ph type="body" sz="half" idx="1"/>
          </p:nvPr>
        </p:nvSpPr>
        <p:spPr>
          <a:xfrm>
            <a:off x="306388" y="1155474"/>
            <a:ext cx="3956050" cy="4648200"/>
          </a:xfrm>
        </p:spPr>
        <p:txBody>
          <a:bodyPr/>
          <a:lstStyle/>
          <a:p>
            <a:pPr>
              <a:buFont typeface="ZapfDingbats" pitchFamily="82" charset="2"/>
              <a:buNone/>
            </a:pPr>
            <a:r>
              <a:rPr lang="en-US" altLang="zh-CN" sz="2200" dirty="0">
                <a:solidFill>
                  <a:srgbClr val="163794"/>
                </a:solidFill>
                <a:latin typeface="Comic Sans MS Regular" panose="030F0702030302020204" pitchFamily="66" charset="0"/>
                <a:cs typeface="Times New Roman" pitchFamily="18" charset="0"/>
                <a:sym typeface="+mn-ea"/>
              </a:rPr>
              <a:t>解决方案2：</a:t>
            </a:r>
            <a:endParaRPr lang="en-US" altLang="zh-CN" sz="2200" dirty="0">
              <a:ea typeface="宋体" pitchFamily="2" charset="-122"/>
            </a:endParaRPr>
          </a:p>
          <a:p>
            <a:r>
              <a:rPr lang="en-US" altLang="zh-CN" sz="2200" dirty="0">
                <a:solidFill>
                  <a:srgbClr val="FF0000"/>
                </a:solidFill>
                <a:latin typeface="Comic Sans MS Regular" panose="030F0702030302020204" pitchFamily="66" charset="0"/>
                <a:cs typeface="MS Shell Dlg" pitchFamily="18" charset="0"/>
                <a:sym typeface="+mn-ea"/>
              </a:rPr>
              <a:t>安装</a:t>
            </a:r>
            <a:r>
              <a:rPr lang="en-US" altLang="zh-CN" sz="2200" dirty="0">
                <a:solidFill>
                  <a:srgbClr val="FF0000"/>
                </a:solidFill>
                <a:latin typeface="Comic Sans MS Regular" panose="030F0702030302020204" pitchFamily="66" charset="0"/>
                <a:cs typeface="Times New Roman" pitchFamily="18" charset="0"/>
                <a:sym typeface="+mn-ea"/>
              </a:rPr>
              <a:t>Web</a:t>
            </a:r>
            <a:r>
              <a:rPr lang="en-US" altLang="zh-CN" sz="2200" dirty="0">
                <a:solidFill>
                  <a:srgbClr val="FF0000"/>
                </a:solidFill>
                <a:latin typeface="Comic Sans MS Regular" panose="030F0702030302020204" pitchFamily="66" charset="0"/>
                <a:cs typeface="MS Shell Dlg" pitchFamily="18" charset="0"/>
                <a:sym typeface="+mn-ea"/>
              </a:rPr>
              <a:t>缓存</a:t>
            </a:r>
            <a:endParaRPr lang="en-US" altLang="zh-CN" sz="2200" dirty="0">
              <a:solidFill>
                <a:srgbClr val="FF0000"/>
              </a:solidFill>
              <a:latin typeface="Comic Sans MS Regular" panose="030F0702030302020204" pitchFamily="66" charset="0"/>
              <a:cs typeface="MS Shell Dlg" pitchFamily="18" charset="0"/>
            </a:endParaRPr>
          </a:p>
          <a:p>
            <a:r>
              <a:rPr lang="en-US" altLang="zh-CN" sz="2200" dirty="0">
                <a:solidFill>
                  <a:srgbClr val="FF0000"/>
                </a:solidFill>
                <a:latin typeface="Comic Sans MS Regular" panose="030F0702030302020204" pitchFamily="66" charset="0"/>
                <a:cs typeface="MS Shell Dlg" pitchFamily="18" charset="0"/>
                <a:sym typeface="+mn-ea"/>
              </a:rPr>
              <a:t>假定缓存命中率是</a:t>
            </a:r>
            <a:r>
              <a:rPr lang="en-US" altLang="zh-CN" sz="2200" dirty="0">
                <a:solidFill>
                  <a:srgbClr val="FF0000"/>
                </a:solidFill>
                <a:latin typeface="Comic Sans MS Regular" panose="030F0702030302020204" pitchFamily="66" charset="0"/>
                <a:cs typeface="Times New Roman" pitchFamily="18" charset="0"/>
                <a:sym typeface="+mn-ea"/>
              </a:rPr>
              <a:t>0.4</a:t>
            </a:r>
            <a:endParaRPr lang="en-US" altLang="zh-CN" sz="2200" dirty="0">
              <a:solidFill>
                <a:srgbClr val="FF0000"/>
              </a:solidFill>
              <a:latin typeface="Comic Sans MS Regular" panose="030F0702030302020204" pitchFamily="66" charset="0"/>
              <a:cs typeface="Times New Roman" pitchFamily="18" charset="0"/>
            </a:endParaRPr>
          </a:p>
          <a:p>
            <a:pPr marL="0" indent="0">
              <a:buNone/>
            </a:pPr>
            <a:endParaRPr lang="en-US" altLang="zh-CN" sz="2200" dirty="0">
              <a:ea typeface="宋体" pitchFamily="2" charset="-122"/>
            </a:endParaRPr>
          </a:p>
          <a:p>
            <a:pPr>
              <a:buFont typeface="ZapfDingbats" pitchFamily="82" charset="2"/>
              <a:buNone/>
            </a:pPr>
            <a:r>
              <a:rPr lang="en-US" altLang="zh-CN" sz="2200" dirty="0">
                <a:solidFill>
                  <a:srgbClr val="163794"/>
                </a:solidFill>
                <a:latin typeface="Comic Sans MS" panose="030F0902030302020204" pitchFamily="66" charset="0"/>
                <a:cs typeface="Times New Roman" pitchFamily="18" charset="0"/>
                <a:sym typeface="+mn-ea"/>
              </a:rPr>
              <a:t>网络性能分析：</a:t>
            </a:r>
            <a:endParaRPr lang="en-US" altLang="zh-CN" sz="2200" dirty="0">
              <a:latin typeface="Comic Sans MS" panose="030F0902030302020204" pitchFamily="66" charset="0"/>
              <a:ea typeface="宋体" pitchFamily="2" charset="-122"/>
            </a:endParaRPr>
          </a:p>
          <a:p>
            <a:r>
              <a:rPr lang="en-US" altLang="zh-CN" sz="2200" dirty="0">
                <a:solidFill>
                  <a:srgbClr val="FF0000"/>
                </a:solidFill>
                <a:latin typeface="Comic Sans MS Regular" panose="030F0702030302020204" pitchFamily="66" charset="0"/>
                <a:cs typeface="Times New Roman" pitchFamily="18" charset="0"/>
                <a:sym typeface="+mn-ea"/>
              </a:rPr>
              <a:t>40%</a:t>
            </a:r>
            <a:r>
              <a:rPr lang="en-US" altLang="zh-CN" sz="2200" dirty="0">
                <a:solidFill>
                  <a:srgbClr val="FF0000"/>
                </a:solidFill>
                <a:latin typeface="Comic Sans MS Regular" panose="030F0702030302020204" pitchFamily="66" charset="0"/>
                <a:cs typeface="MS Shell Dlg" pitchFamily="18" charset="0"/>
                <a:sym typeface="+mn-ea"/>
              </a:rPr>
              <a:t>的请求立刻得到满足</a:t>
            </a:r>
            <a:endParaRPr lang="en-US" altLang="zh-CN" sz="2200" dirty="0">
              <a:ea typeface="宋体" pitchFamily="2" charset="-122"/>
            </a:endParaRPr>
          </a:p>
          <a:p>
            <a:r>
              <a:rPr lang="en-US" altLang="zh-CN" sz="2200" dirty="0">
                <a:solidFill>
                  <a:srgbClr val="FF0000"/>
                </a:solidFill>
                <a:latin typeface="Comic Sans MS Regular" panose="030F0702030302020204" pitchFamily="66" charset="0"/>
                <a:cs typeface="Times New Roman" pitchFamily="18" charset="0"/>
                <a:sym typeface="+mn-ea"/>
              </a:rPr>
              <a:t>60%</a:t>
            </a:r>
            <a:r>
              <a:rPr lang="en-US" altLang="zh-CN" sz="2200" dirty="0">
                <a:solidFill>
                  <a:srgbClr val="FF0000"/>
                </a:solidFill>
                <a:latin typeface="Comic Sans MS Regular" panose="030F0702030302020204" pitchFamily="66" charset="0"/>
                <a:cs typeface="MS Shell Dlg" pitchFamily="18" charset="0"/>
                <a:sym typeface="+mn-ea"/>
              </a:rPr>
              <a:t>的请求通过原始服务器满足</a:t>
            </a:r>
            <a:endParaRPr lang="en-US" altLang="zh-CN" sz="2200" dirty="0">
              <a:ea typeface="宋体" pitchFamily="2" charset="-122"/>
            </a:endParaRPr>
          </a:p>
          <a:p>
            <a:pPr>
              <a:tabLst>
                <a:tab pos="241300" algn="l"/>
              </a:tabLst>
            </a:pPr>
            <a:r>
              <a:rPr lang="en-US" altLang="zh-CN" sz="2200" dirty="0">
                <a:solidFill>
                  <a:srgbClr val="FF0000"/>
                </a:solidFill>
                <a:latin typeface="Comic Sans MS Regular" panose="030F0702030302020204" pitchFamily="66" charset="0"/>
                <a:cs typeface="MS Shell Dlg" pitchFamily="18" charset="0"/>
                <a:sym typeface="+mn-ea"/>
              </a:rPr>
              <a:t>接入互联网的链路的利用率下降到</a:t>
            </a:r>
            <a:r>
              <a:rPr lang="en-US" altLang="zh-CN" sz="2200" dirty="0">
                <a:solidFill>
                  <a:srgbClr val="FF0000"/>
                </a:solidFill>
                <a:latin typeface="Comic Sans MS Regular" panose="030F0702030302020204" pitchFamily="66" charset="0"/>
                <a:cs typeface="Times New Roman" pitchFamily="18" charset="0"/>
                <a:sym typeface="+mn-ea"/>
              </a:rPr>
              <a:t>60%</a:t>
            </a:r>
            <a:r>
              <a:rPr lang="en-US" altLang="zh-CN" sz="2200" dirty="0">
                <a:solidFill>
                  <a:srgbClr val="FF0000"/>
                </a:solidFill>
                <a:latin typeface="Comic Sans MS Regular" panose="030F0702030302020204" pitchFamily="66" charset="0"/>
                <a:cs typeface="MS Shell Dlg" pitchFamily="18" charset="0"/>
                <a:sym typeface="+mn-ea"/>
              </a:rPr>
              <a:t>，从而其延迟可以忽略不计，例如</a:t>
            </a:r>
            <a:r>
              <a:rPr lang="en-US" altLang="zh-CN" sz="2200" dirty="0">
                <a:solidFill>
                  <a:srgbClr val="FF0000"/>
                </a:solidFill>
                <a:latin typeface="Comic Sans MS Regular" panose="030F0702030302020204" pitchFamily="66" charset="0"/>
                <a:cs typeface="Times New Roman" pitchFamily="18" charset="0"/>
                <a:sym typeface="+mn-ea"/>
              </a:rPr>
              <a:t>10</a:t>
            </a:r>
            <a:r>
              <a:rPr lang="en-US" altLang="zh-CN" sz="2200" dirty="0">
                <a:solidFill>
                  <a:srgbClr val="FF0000"/>
                </a:solidFill>
                <a:latin typeface="Comic Sans MS Regular" panose="030F0702030302020204" pitchFamily="66" charset="0"/>
                <a:cs typeface="MS Shell Dlg" pitchFamily="18" charset="0"/>
                <a:sym typeface="+mn-ea"/>
              </a:rPr>
              <a:t>微秒</a:t>
            </a:r>
            <a:endParaRPr lang="en-US" altLang="zh-CN" sz="2200" dirty="0">
              <a:ea typeface="宋体" pitchFamily="2" charset="-122"/>
            </a:endParaRPr>
          </a:p>
          <a:p>
            <a:pPr>
              <a:tabLst>
                <a:tab pos="241300" algn="l"/>
              </a:tabLst>
            </a:pPr>
            <a:r>
              <a:rPr lang="en-US" altLang="zh-CN" sz="2200" dirty="0">
                <a:solidFill>
                  <a:srgbClr val="FF0000"/>
                </a:solidFill>
                <a:latin typeface="Comic Sans MS Regular" panose="030F0702030302020204" pitchFamily="66" charset="0"/>
                <a:cs typeface="MS Shell Dlg" pitchFamily="18" charset="0"/>
                <a:sym typeface="+mn-ea"/>
              </a:rPr>
              <a:t>总的平均延迟</a:t>
            </a:r>
            <a:r>
              <a:rPr lang="en-US" altLang="zh-CN" sz="2200" dirty="0">
                <a:solidFill>
                  <a:srgbClr val="FF0000"/>
                </a:solidFill>
                <a:latin typeface="Comic Sans MS Regular" panose="030F0702030302020204" pitchFamily="66" charset="0"/>
                <a:cs typeface="Times New Roman" pitchFamily="18" charset="0"/>
                <a:sym typeface="+mn-ea"/>
              </a:rPr>
              <a:t>=</a:t>
            </a:r>
            <a:r>
              <a:rPr lang="en-US" altLang="zh-CN" sz="2200" dirty="0">
                <a:solidFill>
                  <a:srgbClr val="FF0000"/>
                </a:solidFill>
                <a:latin typeface="Comic Sans MS Regular" panose="030F0702030302020204" pitchFamily="66" charset="0"/>
                <a:cs typeface="MS Shell Dlg" pitchFamily="18" charset="0"/>
                <a:sym typeface="+mn-ea"/>
              </a:rPr>
              <a:t>互联网上的延迟</a:t>
            </a:r>
            <a:r>
              <a:rPr lang="en-US" altLang="zh-CN" sz="2200" dirty="0">
                <a:solidFill>
                  <a:srgbClr val="FF0000"/>
                </a:solidFill>
                <a:latin typeface="Comic Sans MS Regular" panose="030F0702030302020204" pitchFamily="66" charset="0"/>
                <a:cs typeface="Times New Roman" pitchFamily="18" charset="0"/>
                <a:sym typeface="+mn-ea"/>
              </a:rPr>
              <a:t>+</a:t>
            </a:r>
            <a:r>
              <a:rPr lang="en-US" altLang="zh-CN" sz="2200" dirty="0">
                <a:solidFill>
                  <a:srgbClr val="FF0000"/>
                </a:solidFill>
                <a:latin typeface="Comic Sans MS Regular" panose="030F0702030302020204" pitchFamily="66" charset="0"/>
                <a:cs typeface="MS Shell Dlg" pitchFamily="18" charset="0"/>
                <a:sym typeface="+mn-ea"/>
              </a:rPr>
              <a:t>访问延迟</a:t>
            </a:r>
            <a:r>
              <a:rPr lang="en-US" altLang="zh-CN" sz="2200" dirty="0">
                <a:solidFill>
                  <a:srgbClr val="FF0000"/>
                </a:solidFill>
                <a:latin typeface="Comic Sans MS Regular" panose="030F0702030302020204" pitchFamily="66" charset="0"/>
                <a:cs typeface="Times New Roman" pitchFamily="18" charset="0"/>
                <a:sym typeface="+mn-ea"/>
              </a:rPr>
              <a:t>+</a:t>
            </a:r>
            <a:r>
              <a:rPr lang="en-US" altLang="zh-CN" sz="2200" dirty="0">
                <a:solidFill>
                  <a:srgbClr val="FF0000"/>
                </a:solidFill>
                <a:latin typeface="Comic Sans MS Regular" panose="030F0702030302020204" pitchFamily="66" charset="0"/>
                <a:cs typeface="MS Shell Dlg" pitchFamily="18" charset="0"/>
                <a:sym typeface="+mn-ea"/>
              </a:rPr>
              <a:t>局域网延迟</a:t>
            </a:r>
            <a:r>
              <a:rPr lang="en-US" altLang="zh-CN" sz="2200" dirty="0">
                <a:solidFill>
                  <a:srgbClr val="FF0000"/>
                </a:solidFill>
                <a:latin typeface="Comic Sans MS Regular" panose="030F0702030302020204" pitchFamily="66" charset="0"/>
                <a:cs typeface="Times New Roman" pitchFamily="18" charset="0"/>
                <a:sym typeface="+mn-ea"/>
              </a:rPr>
              <a:t>=0.6</a:t>
            </a:r>
            <a:r>
              <a:rPr lang="en-US" altLang="zh-CN" sz="2200" dirty="0">
                <a:solidFill>
                  <a:srgbClr val="FF0000"/>
                </a:solidFill>
                <a:latin typeface="Comic Sans MS Regular" panose="030F0702030302020204" pitchFamily="66" charset="0"/>
                <a:cs typeface="MS Shell Dlg" pitchFamily="18" charset="0"/>
                <a:sym typeface="+mn-ea"/>
              </a:rPr>
              <a:t>×</a:t>
            </a:r>
            <a:r>
              <a:rPr lang="en-US" altLang="zh-CN" sz="2200" dirty="0">
                <a:solidFill>
                  <a:srgbClr val="FF0000"/>
                </a:solidFill>
                <a:latin typeface="Comic Sans MS Regular" panose="030F0702030302020204" pitchFamily="66" charset="0"/>
                <a:cs typeface="Times New Roman" pitchFamily="18" charset="0"/>
                <a:sym typeface="+mn-ea"/>
              </a:rPr>
              <a:t>2.01</a:t>
            </a:r>
            <a:r>
              <a:rPr lang="en-US" altLang="zh-CN" sz="2200" dirty="0">
                <a:solidFill>
                  <a:srgbClr val="FF0000"/>
                </a:solidFill>
                <a:latin typeface="Comic Sans MS Regular" panose="030F0702030302020204" pitchFamily="66" charset="0"/>
                <a:cs typeface="MS Shell Dlg" pitchFamily="18" charset="0"/>
                <a:sym typeface="+mn-ea"/>
              </a:rPr>
              <a:t>秒</a:t>
            </a:r>
            <a:r>
              <a:rPr lang="en-US" altLang="zh-CN" sz="2200" dirty="0">
                <a:solidFill>
                  <a:srgbClr val="FF0000"/>
                </a:solidFill>
                <a:latin typeface="Comic Sans MS Regular" panose="030F0702030302020204" pitchFamily="66" charset="0"/>
                <a:cs typeface="Times New Roman" pitchFamily="18" charset="0"/>
                <a:sym typeface="+mn-ea"/>
              </a:rPr>
              <a:t>+0.4</a:t>
            </a:r>
            <a:r>
              <a:rPr lang="en-US" altLang="zh-CN" sz="2200" dirty="0">
                <a:solidFill>
                  <a:srgbClr val="FF0000"/>
                </a:solidFill>
                <a:latin typeface="Comic Sans MS Regular" panose="030F0702030302020204" pitchFamily="66" charset="0"/>
                <a:cs typeface="MS Shell Dlg" pitchFamily="18" charset="0"/>
                <a:sym typeface="+mn-ea"/>
              </a:rPr>
              <a:t>×</a:t>
            </a:r>
            <a:r>
              <a:rPr lang="en-US" altLang="zh-CN" sz="2200" dirty="0">
                <a:solidFill>
                  <a:srgbClr val="FF0000"/>
                </a:solidFill>
                <a:latin typeface="Comic Sans MS Regular" panose="030F0702030302020204" pitchFamily="66" charset="0"/>
                <a:cs typeface="Times New Roman" pitchFamily="18" charset="0"/>
                <a:sym typeface="+mn-ea"/>
              </a:rPr>
              <a:t>n</a:t>
            </a:r>
            <a:r>
              <a:rPr lang="en-US" altLang="zh-CN" sz="2200" dirty="0">
                <a:solidFill>
                  <a:srgbClr val="FF0000"/>
                </a:solidFill>
                <a:latin typeface="Comic Sans MS Regular" panose="030F0702030302020204" pitchFamily="66" charset="0"/>
                <a:cs typeface="MS Shell Dlg" pitchFamily="18" charset="0"/>
                <a:sym typeface="+mn-ea"/>
              </a:rPr>
              <a:t>微秒</a:t>
            </a:r>
            <a:r>
              <a:rPr lang="en-US" altLang="zh-CN" sz="2200" dirty="0">
                <a:solidFill>
                  <a:srgbClr val="FF0000"/>
                </a:solidFill>
                <a:latin typeface="Comic Sans MS Regular" panose="030F0702030302020204" pitchFamily="66" charset="0"/>
                <a:cs typeface="Times New Roman" pitchFamily="18" charset="0"/>
                <a:sym typeface="+mn-ea"/>
              </a:rPr>
              <a:t>&lt;1.4</a:t>
            </a:r>
            <a:r>
              <a:rPr lang="en-US" altLang="zh-CN" sz="2200" dirty="0">
                <a:solidFill>
                  <a:srgbClr val="FF0000"/>
                </a:solidFill>
                <a:latin typeface="Comic Sans MS Regular" panose="030F0702030302020204" pitchFamily="66" charset="0"/>
                <a:cs typeface="MS Shell Dlg" pitchFamily="18" charset="0"/>
                <a:sym typeface="+mn-ea"/>
              </a:rPr>
              <a:t>秒</a:t>
            </a:r>
            <a:endParaRPr lang="en-US" altLang="zh-CN" sz="2200" dirty="0">
              <a:ea typeface="宋体" pitchFamily="2" charset="-122"/>
            </a:endParaRPr>
          </a:p>
          <a:p>
            <a:pPr>
              <a:lnSpc>
                <a:spcPct val="80000"/>
              </a:lnSpc>
            </a:pPr>
            <a:endParaRPr lang="en-US" altLang="zh-CN" sz="2400" dirty="0">
              <a:ea typeface="宋体" pitchFamily="2" charset="-122"/>
            </a:endParaRPr>
          </a:p>
        </p:txBody>
      </p:sp>
      <p:grpSp>
        <p:nvGrpSpPr>
          <p:cNvPr id="175109" name="Group 5"/>
          <p:cNvGrpSpPr/>
          <p:nvPr/>
        </p:nvGrpSpPr>
        <p:grpSpPr bwMode="auto">
          <a:xfrm>
            <a:off x="4878388" y="1698625"/>
            <a:ext cx="184150" cy="542925"/>
            <a:chOff x="4180" y="783"/>
            <a:chExt cx="150" cy="307"/>
          </a:xfrm>
        </p:grpSpPr>
        <p:sp>
          <p:nvSpPr>
            <p:cNvPr id="175110" name="AutoShape 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11" name="Rectangle 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12"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13"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14" name="Line 1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15" name="Line 1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16"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17" name="Rectangle 1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5118" name="Group 14"/>
          <p:cNvGrpSpPr/>
          <p:nvPr/>
        </p:nvGrpSpPr>
        <p:grpSpPr bwMode="auto">
          <a:xfrm>
            <a:off x="5802313" y="1155700"/>
            <a:ext cx="184150" cy="542925"/>
            <a:chOff x="4180" y="783"/>
            <a:chExt cx="150" cy="307"/>
          </a:xfrm>
        </p:grpSpPr>
        <p:sp>
          <p:nvSpPr>
            <p:cNvPr id="175119" name="AutoShape 1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20" name="Rectangle 16"/>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21" name="Rectangle 17"/>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22"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23" name="Line 19"/>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24" name="Line 20"/>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25" name="Rectangle 21"/>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26" name="Rectangle 22"/>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5127" name="Group 23"/>
          <p:cNvGrpSpPr/>
          <p:nvPr/>
        </p:nvGrpSpPr>
        <p:grpSpPr bwMode="auto">
          <a:xfrm>
            <a:off x="6478588" y="1184275"/>
            <a:ext cx="184150" cy="542925"/>
            <a:chOff x="4180" y="783"/>
            <a:chExt cx="150" cy="307"/>
          </a:xfrm>
        </p:grpSpPr>
        <p:sp>
          <p:nvSpPr>
            <p:cNvPr id="175128" name="AutoShape 2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29" name="Rectangle 25"/>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30"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31"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32" name="Line 28"/>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33" name="Line 29"/>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34"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35" name="Rectangle 31"/>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5136" name="Group 32"/>
          <p:cNvGrpSpPr/>
          <p:nvPr/>
        </p:nvGrpSpPr>
        <p:grpSpPr bwMode="auto">
          <a:xfrm>
            <a:off x="7059613" y="1365250"/>
            <a:ext cx="184150" cy="542925"/>
            <a:chOff x="4180" y="783"/>
            <a:chExt cx="150" cy="307"/>
          </a:xfrm>
        </p:grpSpPr>
        <p:sp>
          <p:nvSpPr>
            <p:cNvPr id="175137" name="AutoShape 3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38" name="Rectangle 3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39" name="Rectangle 3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40" name="AutoShape 3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41" name="Line 3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42" name="Line 3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43" name="Rectangle 3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44" name="Rectangle 4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75145" name="Group 41"/>
          <p:cNvGrpSpPr/>
          <p:nvPr/>
        </p:nvGrpSpPr>
        <p:grpSpPr bwMode="auto">
          <a:xfrm>
            <a:off x="7373938" y="2155825"/>
            <a:ext cx="184150" cy="542925"/>
            <a:chOff x="4180" y="783"/>
            <a:chExt cx="150" cy="307"/>
          </a:xfrm>
        </p:grpSpPr>
        <p:sp>
          <p:nvSpPr>
            <p:cNvPr id="175146" name="AutoShape 4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47" name="Rectangle 4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48" name="Rectangle 4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49" name="AutoShape 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50" name="Line 4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51" name="Line 4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52" name="Rectangle 4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53" name="Rectangle 4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75154" name="Text Box 50"/>
          <p:cNvSpPr txBox="1">
            <a:spLocks noChangeArrowheads="1"/>
          </p:cNvSpPr>
          <p:nvPr/>
        </p:nvSpPr>
        <p:spPr bwMode="auto">
          <a:xfrm>
            <a:off x="7735570" y="1208088"/>
            <a:ext cx="944880" cy="706755"/>
          </a:xfrm>
          <a:prstGeom prst="rect">
            <a:avLst/>
          </a:prstGeom>
          <a:noFill/>
          <a:ln w="9525">
            <a:noFill/>
            <a:miter lim="800000"/>
          </a:ln>
          <a:effectLst/>
        </p:spPr>
        <p:txBody>
          <a:bodyPr wrap="none">
            <a:spAutoFit/>
          </a:bodyPr>
          <a:lstStyle/>
          <a:p>
            <a:pPr algn="r">
              <a:spcBef>
                <a:spcPct val="0"/>
              </a:spcBef>
              <a:buClrTx/>
              <a:buSzTx/>
              <a:buFontTx/>
              <a:buNone/>
            </a:pPr>
            <a:r>
              <a:rPr lang="zh-CN" altLang="en-US" sz="2000" dirty="0">
                <a:ea typeface="宋体" pitchFamily="2" charset="-122"/>
              </a:rPr>
              <a:t>原始</a:t>
            </a:r>
          </a:p>
          <a:p>
            <a:pPr algn="r">
              <a:spcBef>
                <a:spcPct val="0"/>
              </a:spcBef>
              <a:buClrTx/>
              <a:buSzTx/>
              <a:buFontTx/>
              <a:buNone/>
            </a:pPr>
            <a:r>
              <a:rPr lang="zh-CN" altLang="en-US" sz="2000" dirty="0">
                <a:ea typeface="宋体" pitchFamily="2" charset="-122"/>
              </a:rPr>
              <a:t>服务器</a:t>
            </a:r>
            <a:endParaRPr lang="zh-CN" altLang="en-US" dirty="0">
              <a:latin typeface="Comic Sans MS Regular" panose="030F0702030302020204" pitchFamily="66" charset="0"/>
              <a:ea typeface="宋体" pitchFamily="2" charset="-122"/>
            </a:endParaRPr>
          </a:p>
        </p:txBody>
      </p:sp>
      <p:sp>
        <p:nvSpPr>
          <p:cNvPr id="175155" name="Line 51"/>
          <p:cNvSpPr>
            <a:spLocks noChangeShapeType="1"/>
          </p:cNvSpPr>
          <p:nvPr/>
        </p:nvSpPr>
        <p:spPr bwMode="auto">
          <a:xfrm>
            <a:off x="5876925" y="1695450"/>
            <a:ext cx="66675" cy="276225"/>
          </a:xfrm>
          <a:prstGeom prst="line">
            <a:avLst/>
          </a:prstGeom>
          <a:noFill/>
          <a:ln w="28575">
            <a:solidFill>
              <a:schemeClr val="accent2"/>
            </a:solidFill>
            <a:round/>
          </a:ln>
          <a:effectLst/>
        </p:spPr>
        <p:txBody>
          <a:bodyPr wrap="none" anchor="ctr"/>
          <a:lstStyle/>
          <a:p>
            <a:endParaRPr lang="zh-CN" altLang="en-US"/>
          </a:p>
        </p:txBody>
      </p:sp>
      <p:sp>
        <p:nvSpPr>
          <p:cNvPr id="175156" name="Line 52"/>
          <p:cNvSpPr>
            <a:spLocks noChangeShapeType="1"/>
          </p:cNvSpPr>
          <p:nvPr/>
        </p:nvSpPr>
        <p:spPr bwMode="auto">
          <a:xfrm flipH="1">
            <a:off x="6505575" y="1733550"/>
            <a:ext cx="9525" cy="238125"/>
          </a:xfrm>
          <a:prstGeom prst="line">
            <a:avLst/>
          </a:prstGeom>
          <a:noFill/>
          <a:ln w="28575">
            <a:solidFill>
              <a:schemeClr val="accent2"/>
            </a:solidFill>
            <a:round/>
          </a:ln>
          <a:effectLst/>
        </p:spPr>
        <p:txBody>
          <a:bodyPr wrap="none" anchor="ctr"/>
          <a:lstStyle/>
          <a:p>
            <a:endParaRPr lang="zh-CN" altLang="en-US"/>
          </a:p>
        </p:txBody>
      </p:sp>
      <p:sp>
        <p:nvSpPr>
          <p:cNvPr id="175157" name="Line 53"/>
          <p:cNvSpPr>
            <a:spLocks noChangeShapeType="1"/>
          </p:cNvSpPr>
          <p:nvPr/>
        </p:nvSpPr>
        <p:spPr bwMode="auto">
          <a:xfrm flipH="1">
            <a:off x="6962775" y="1895475"/>
            <a:ext cx="133350" cy="209550"/>
          </a:xfrm>
          <a:prstGeom prst="line">
            <a:avLst/>
          </a:prstGeom>
          <a:noFill/>
          <a:ln w="28575">
            <a:solidFill>
              <a:schemeClr val="accent2"/>
            </a:solidFill>
            <a:round/>
          </a:ln>
          <a:effectLst/>
        </p:spPr>
        <p:txBody>
          <a:bodyPr wrap="none" anchor="ctr"/>
          <a:lstStyle/>
          <a:p>
            <a:endParaRPr lang="zh-CN" altLang="en-US"/>
          </a:p>
        </p:txBody>
      </p:sp>
      <p:sp>
        <p:nvSpPr>
          <p:cNvPr id="175158" name="Line 54"/>
          <p:cNvSpPr>
            <a:spLocks noChangeShapeType="1"/>
          </p:cNvSpPr>
          <p:nvPr/>
        </p:nvSpPr>
        <p:spPr bwMode="auto">
          <a:xfrm flipH="1" flipV="1">
            <a:off x="7124700" y="2657475"/>
            <a:ext cx="247650" cy="0"/>
          </a:xfrm>
          <a:prstGeom prst="line">
            <a:avLst/>
          </a:prstGeom>
          <a:noFill/>
          <a:ln w="28575">
            <a:solidFill>
              <a:schemeClr val="accent2"/>
            </a:solidFill>
            <a:round/>
          </a:ln>
          <a:effectLst/>
        </p:spPr>
        <p:txBody>
          <a:bodyPr wrap="none" anchor="ctr"/>
          <a:lstStyle/>
          <a:p>
            <a:endParaRPr lang="zh-CN" altLang="en-US"/>
          </a:p>
        </p:txBody>
      </p:sp>
      <p:sp>
        <p:nvSpPr>
          <p:cNvPr id="175159" name="Freeform 55"/>
          <p:cNvSpPr/>
          <p:nvPr/>
        </p:nvSpPr>
        <p:spPr bwMode="auto">
          <a:xfrm>
            <a:off x="5162550" y="1689100"/>
            <a:ext cx="2174875" cy="1581150"/>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75160" name="Group 56"/>
          <p:cNvGrpSpPr/>
          <p:nvPr/>
        </p:nvGrpSpPr>
        <p:grpSpPr bwMode="auto">
          <a:xfrm>
            <a:off x="6145213" y="2890838"/>
            <a:ext cx="501650" cy="233362"/>
            <a:chOff x="3600" y="219"/>
            <a:chExt cx="360" cy="175"/>
          </a:xfrm>
        </p:grpSpPr>
        <p:sp>
          <p:nvSpPr>
            <p:cNvPr id="175161" name="Oval 57"/>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5162" name="Line 58"/>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5163" name="Line 59"/>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5164" name="Rectangle 60"/>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5165" name="Oval 61"/>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5166" name="Group 62"/>
            <p:cNvGrpSpPr/>
            <p:nvPr/>
          </p:nvGrpSpPr>
          <p:grpSpPr bwMode="auto">
            <a:xfrm>
              <a:off x="3686" y="244"/>
              <a:ext cx="177" cy="66"/>
              <a:chOff x="2848" y="848"/>
              <a:chExt cx="140" cy="98"/>
            </a:xfrm>
          </p:grpSpPr>
          <p:sp>
            <p:nvSpPr>
              <p:cNvPr id="175167" name="Line 63"/>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5168" name="Line 64"/>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5169" name="Line 65"/>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5170" name="Group 66"/>
            <p:cNvGrpSpPr/>
            <p:nvPr/>
          </p:nvGrpSpPr>
          <p:grpSpPr bwMode="auto">
            <a:xfrm flipV="1">
              <a:off x="3686" y="243"/>
              <a:ext cx="177" cy="66"/>
              <a:chOff x="2848" y="848"/>
              <a:chExt cx="140" cy="98"/>
            </a:xfrm>
          </p:grpSpPr>
          <p:sp>
            <p:nvSpPr>
              <p:cNvPr id="175171" name="Line 67"/>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5172" name="Line 68"/>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5173" name="Line 69"/>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5174" name="Text Box 70"/>
          <p:cNvSpPr txBox="1">
            <a:spLocks noChangeArrowheads="1"/>
          </p:cNvSpPr>
          <p:nvPr/>
        </p:nvSpPr>
        <p:spPr bwMode="auto">
          <a:xfrm>
            <a:off x="5595938" y="1998663"/>
            <a:ext cx="1079500"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public</a:t>
            </a:r>
          </a:p>
          <a:p>
            <a:pPr algn="ctr">
              <a:spcBef>
                <a:spcPct val="0"/>
              </a:spcBef>
              <a:buClrTx/>
              <a:buSzTx/>
              <a:buFontTx/>
              <a:buNone/>
            </a:pPr>
            <a:r>
              <a:rPr lang="en-US" altLang="zh-CN" sz="1600" dirty="0">
                <a:ea typeface="宋体" pitchFamily="2" charset="-122"/>
              </a:rPr>
              <a:t> Internet</a:t>
            </a:r>
            <a:endParaRPr lang="en-US" altLang="zh-CN" dirty="0">
              <a:solidFill>
                <a:schemeClr val="accent2"/>
              </a:solidFill>
              <a:latin typeface="Comic Sans MS Regular" panose="030F0702030302020204" pitchFamily="66" charset="0"/>
              <a:ea typeface="宋体" pitchFamily="2" charset="-122"/>
            </a:endParaRPr>
          </a:p>
        </p:txBody>
      </p:sp>
      <p:sp>
        <p:nvSpPr>
          <p:cNvPr id="175175" name="Freeform 71"/>
          <p:cNvSpPr/>
          <p:nvPr/>
        </p:nvSpPr>
        <p:spPr bwMode="auto">
          <a:xfrm>
            <a:off x="4732338" y="4059238"/>
            <a:ext cx="2965450" cy="1390650"/>
          </a:xfrm>
          <a:custGeom>
            <a:avLst/>
            <a:gdLst/>
            <a:ahLst/>
            <a:cxnLst>
              <a:cxn ang="0">
                <a:pos x="31" y="327"/>
              </a:cxn>
              <a:cxn ang="0">
                <a:pos x="103" y="137"/>
              </a:cxn>
              <a:cxn ang="0">
                <a:pos x="649" y="17"/>
              </a:cxn>
              <a:cxn ang="0">
                <a:pos x="1141" y="35"/>
              </a:cxn>
              <a:cxn ang="0">
                <a:pos x="1763" y="121"/>
              </a:cxn>
              <a:cxn ang="0">
                <a:pos x="1774" y="741"/>
              </a:cxn>
              <a:cxn ang="0">
                <a:pos x="1369" y="845"/>
              </a:cxn>
              <a:cxn ang="0">
                <a:pos x="781" y="851"/>
              </a:cxn>
              <a:cxn ang="0">
                <a:pos x="447" y="847"/>
              </a:cxn>
              <a:cxn ang="0">
                <a:pos x="168" y="676"/>
              </a:cxn>
              <a:cxn ang="0">
                <a:pos x="31" y="327"/>
              </a:cxn>
            </a:cxnLst>
            <a:rect l="0" t="0" r="r" b="b"/>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w="9525">
            <a:noFill/>
            <a:round/>
          </a:ln>
          <a:effectLst/>
        </p:spPr>
        <p:txBody>
          <a:bodyPr wrap="none" anchor="ctr"/>
          <a:lstStyle/>
          <a:p>
            <a:endParaRPr lang="zh-CN" altLang="en-US"/>
          </a:p>
        </p:txBody>
      </p:sp>
      <p:graphicFrame>
        <p:nvGraphicFramePr>
          <p:cNvPr id="175176" name="Object 72"/>
          <p:cNvGraphicFramePr>
            <a:graphicFrameLocks noChangeAspect="1"/>
          </p:cNvGraphicFramePr>
          <p:nvPr/>
        </p:nvGraphicFramePr>
        <p:xfrm>
          <a:off x="4979988" y="4803775"/>
          <a:ext cx="444500" cy="357188"/>
        </p:xfrm>
        <a:graphic>
          <a:graphicData uri="http://schemas.openxmlformats.org/presentationml/2006/ole">
            <mc:AlternateContent xmlns:mc="http://schemas.openxmlformats.org/markup-compatibility/2006">
              <mc:Choice xmlns:v="urn:schemas-microsoft-com:vml" Requires="v">
                <p:oleObj spid="_x0000_s10565" name="Clip" r:id="rId3" imgW="18192750" imgH="15087600" progId="">
                  <p:embed/>
                </p:oleObj>
              </mc:Choice>
              <mc:Fallback>
                <p:oleObj name="Clip" r:id="rId3" imgW="18192750" imgH="15087600" progId="">
                  <p:embed/>
                  <p:pic>
                    <p:nvPicPr>
                      <p:cNvPr id="0" name="图片 10240"/>
                      <p:cNvPicPr>
                        <a:picLocks noChangeAspect="1"/>
                      </p:cNvPicPr>
                      <p:nvPr/>
                    </p:nvPicPr>
                    <p:blipFill>
                      <a:blip r:embed="rId4"/>
                      <a:stretch>
                        <a:fillRect/>
                      </a:stretch>
                    </p:blipFill>
                    <p:spPr>
                      <a:xfrm>
                        <a:off x="4979988" y="4803775"/>
                        <a:ext cx="444500" cy="357188"/>
                      </a:xfrm>
                      <a:prstGeom prst="rect">
                        <a:avLst/>
                      </a:prstGeom>
                      <a:noFill/>
                      <a:ln w="9525">
                        <a:noFill/>
                      </a:ln>
                    </p:spPr>
                  </p:pic>
                </p:oleObj>
              </mc:Fallback>
            </mc:AlternateContent>
          </a:graphicData>
        </a:graphic>
      </p:graphicFrame>
      <p:graphicFrame>
        <p:nvGraphicFramePr>
          <p:cNvPr id="175177" name="Object 73"/>
          <p:cNvGraphicFramePr>
            <a:graphicFrameLocks noChangeAspect="1"/>
          </p:cNvGraphicFramePr>
          <p:nvPr/>
        </p:nvGraphicFramePr>
        <p:xfrm>
          <a:off x="5484813" y="4803775"/>
          <a:ext cx="444500" cy="357188"/>
        </p:xfrm>
        <a:graphic>
          <a:graphicData uri="http://schemas.openxmlformats.org/presentationml/2006/ole">
            <mc:AlternateContent xmlns:mc="http://schemas.openxmlformats.org/markup-compatibility/2006">
              <mc:Choice xmlns:v="urn:schemas-microsoft-com:vml" Requires="v">
                <p:oleObj spid="_x0000_s10566" name="Clip" r:id="rId5" imgW="18192750" imgH="15087600" progId="">
                  <p:embed/>
                </p:oleObj>
              </mc:Choice>
              <mc:Fallback>
                <p:oleObj name="Clip" r:id="rId5" imgW="18192750" imgH="15087600" progId="">
                  <p:embed/>
                  <p:pic>
                    <p:nvPicPr>
                      <p:cNvPr id="0" name="图片 10241"/>
                      <p:cNvPicPr>
                        <a:picLocks noChangeAspect="1"/>
                      </p:cNvPicPr>
                      <p:nvPr/>
                    </p:nvPicPr>
                    <p:blipFill>
                      <a:blip r:embed="rId4"/>
                      <a:stretch>
                        <a:fillRect/>
                      </a:stretch>
                    </p:blipFill>
                    <p:spPr>
                      <a:xfrm>
                        <a:off x="5484813" y="4803775"/>
                        <a:ext cx="444500" cy="357188"/>
                      </a:xfrm>
                      <a:prstGeom prst="rect">
                        <a:avLst/>
                      </a:prstGeom>
                      <a:noFill/>
                      <a:ln w="9525">
                        <a:noFill/>
                      </a:ln>
                    </p:spPr>
                  </p:pic>
                </p:oleObj>
              </mc:Fallback>
            </mc:AlternateContent>
          </a:graphicData>
        </a:graphic>
      </p:graphicFrame>
      <p:graphicFrame>
        <p:nvGraphicFramePr>
          <p:cNvPr id="175178" name="Object 74"/>
          <p:cNvGraphicFramePr>
            <a:graphicFrameLocks noChangeAspect="1"/>
          </p:cNvGraphicFramePr>
          <p:nvPr/>
        </p:nvGraphicFramePr>
        <p:xfrm>
          <a:off x="6018213" y="4794250"/>
          <a:ext cx="444500" cy="357188"/>
        </p:xfrm>
        <a:graphic>
          <a:graphicData uri="http://schemas.openxmlformats.org/presentationml/2006/ole">
            <mc:AlternateContent xmlns:mc="http://schemas.openxmlformats.org/markup-compatibility/2006">
              <mc:Choice xmlns:v="urn:schemas-microsoft-com:vml" Requires="v">
                <p:oleObj spid="_x0000_s10567" name="Clip" r:id="rId6" imgW="18192750" imgH="15087600" progId="">
                  <p:embed/>
                </p:oleObj>
              </mc:Choice>
              <mc:Fallback>
                <p:oleObj name="Clip" r:id="rId6" imgW="18192750" imgH="15087600" progId="">
                  <p:embed/>
                  <p:pic>
                    <p:nvPicPr>
                      <p:cNvPr id="0" name="图片 10242"/>
                      <p:cNvPicPr>
                        <a:picLocks noChangeAspect="1"/>
                      </p:cNvPicPr>
                      <p:nvPr/>
                    </p:nvPicPr>
                    <p:blipFill>
                      <a:blip r:embed="rId4"/>
                      <a:stretch>
                        <a:fillRect/>
                      </a:stretch>
                    </p:blipFill>
                    <p:spPr>
                      <a:xfrm>
                        <a:off x="6018213" y="4794250"/>
                        <a:ext cx="444500" cy="357188"/>
                      </a:xfrm>
                      <a:prstGeom prst="rect">
                        <a:avLst/>
                      </a:prstGeom>
                      <a:noFill/>
                      <a:ln w="9525">
                        <a:noFill/>
                      </a:ln>
                    </p:spPr>
                  </p:pic>
                </p:oleObj>
              </mc:Fallback>
            </mc:AlternateContent>
          </a:graphicData>
        </a:graphic>
      </p:graphicFrame>
      <p:graphicFrame>
        <p:nvGraphicFramePr>
          <p:cNvPr id="175179" name="Object 75"/>
          <p:cNvGraphicFramePr>
            <a:graphicFrameLocks noChangeAspect="1"/>
          </p:cNvGraphicFramePr>
          <p:nvPr/>
        </p:nvGraphicFramePr>
        <p:xfrm>
          <a:off x="6532563" y="4803775"/>
          <a:ext cx="444500" cy="357188"/>
        </p:xfrm>
        <a:graphic>
          <a:graphicData uri="http://schemas.openxmlformats.org/presentationml/2006/ole">
            <mc:AlternateContent xmlns:mc="http://schemas.openxmlformats.org/markup-compatibility/2006">
              <mc:Choice xmlns:v="urn:schemas-microsoft-com:vml" Requires="v">
                <p:oleObj spid="_x0000_s10568" name="Clip" r:id="rId7" imgW="18192750" imgH="15087600" progId="">
                  <p:embed/>
                </p:oleObj>
              </mc:Choice>
              <mc:Fallback>
                <p:oleObj name="Clip" r:id="rId7" imgW="18192750" imgH="15087600" progId="">
                  <p:embed/>
                  <p:pic>
                    <p:nvPicPr>
                      <p:cNvPr id="0" name="图片 10243"/>
                      <p:cNvPicPr>
                        <a:picLocks noChangeAspect="1"/>
                      </p:cNvPicPr>
                      <p:nvPr/>
                    </p:nvPicPr>
                    <p:blipFill>
                      <a:blip r:embed="rId4"/>
                      <a:stretch>
                        <a:fillRect/>
                      </a:stretch>
                    </p:blipFill>
                    <p:spPr>
                      <a:xfrm>
                        <a:off x="6532563" y="4803775"/>
                        <a:ext cx="444500" cy="357188"/>
                      </a:xfrm>
                      <a:prstGeom prst="rect">
                        <a:avLst/>
                      </a:prstGeom>
                      <a:noFill/>
                      <a:ln w="9525">
                        <a:noFill/>
                      </a:ln>
                    </p:spPr>
                  </p:pic>
                </p:oleObj>
              </mc:Fallback>
            </mc:AlternateContent>
          </a:graphicData>
        </a:graphic>
      </p:graphicFrame>
      <p:sp>
        <p:nvSpPr>
          <p:cNvPr id="175180" name="Line 76"/>
          <p:cNvSpPr>
            <a:spLocks noChangeShapeType="1"/>
          </p:cNvSpPr>
          <p:nvPr/>
        </p:nvSpPr>
        <p:spPr bwMode="auto">
          <a:xfrm>
            <a:off x="5172075" y="4605338"/>
            <a:ext cx="2205038" cy="0"/>
          </a:xfrm>
          <a:prstGeom prst="line">
            <a:avLst/>
          </a:prstGeom>
          <a:noFill/>
          <a:ln w="28575">
            <a:solidFill>
              <a:schemeClr val="tx1"/>
            </a:solidFill>
            <a:round/>
          </a:ln>
          <a:effectLst/>
        </p:spPr>
        <p:txBody>
          <a:bodyPr wrap="none" anchor="ctr"/>
          <a:lstStyle/>
          <a:p>
            <a:endParaRPr lang="zh-CN" altLang="en-US"/>
          </a:p>
        </p:txBody>
      </p:sp>
      <p:sp>
        <p:nvSpPr>
          <p:cNvPr id="175181" name="Line 77"/>
          <p:cNvSpPr>
            <a:spLocks noChangeShapeType="1"/>
          </p:cNvSpPr>
          <p:nvPr/>
        </p:nvSpPr>
        <p:spPr bwMode="auto">
          <a:xfrm>
            <a:off x="5181600" y="4605338"/>
            <a:ext cx="0" cy="195262"/>
          </a:xfrm>
          <a:prstGeom prst="line">
            <a:avLst/>
          </a:prstGeom>
          <a:noFill/>
          <a:ln w="28575">
            <a:solidFill>
              <a:schemeClr val="tx1"/>
            </a:solidFill>
            <a:round/>
          </a:ln>
          <a:effectLst/>
        </p:spPr>
        <p:txBody>
          <a:bodyPr wrap="none" anchor="ctr"/>
          <a:lstStyle/>
          <a:p>
            <a:endParaRPr lang="zh-CN" altLang="en-US"/>
          </a:p>
        </p:txBody>
      </p:sp>
      <p:sp>
        <p:nvSpPr>
          <p:cNvPr id="175182" name="Line 78"/>
          <p:cNvSpPr>
            <a:spLocks noChangeShapeType="1"/>
          </p:cNvSpPr>
          <p:nvPr/>
        </p:nvSpPr>
        <p:spPr bwMode="auto">
          <a:xfrm>
            <a:off x="5691188" y="4614863"/>
            <a:ext cx="0" cy="195262"/>
          </a:xfrm>
          <a:prstGeom prst="line">
            <a:avLst/>
          </a:prstGeom>
          <a:noFill/>
          <a:ln w="28575">
            <a:solidFill>
              <a:schemeClr val="tx1"/>
            </a:solidFill>
            <a:round/>
          </a:ln>
          <a:effectLst/>
        </p:spPr>
        <p:txBody>
          <a:bodyPr wrap="none" anchor="ctr"/>
          <a:lstStyle/>
          <a:p>
            <a:endParaRPr lang="zh-CN" altLang="en-US"/>
          </a:p>
        </p:txBody>
      </p:sp>
      <p:sp>
        <p:nvSpPr>
          <p:cNvPr id="175183" name="Line 79"/>
          <p:cNvSpPr>
            <a:spLocks noChangeShapeType="1"/>
          </p:cNvSpPr>
          <p:nvPr/>
        </p:nvSpPr>
        <p:spPr bwMode="auto">
          <a:xfrm>
            <a:off x="6229350" y="4610100"/>
            <a:ext cx="0" cy="195263"/>
          </a:xfrm>
          <a:prstGeom prst="line">
            <a:avLst/>
          </a:prstGeom>
          <a:noFill/>
          <a:ln w="28575">
            <a:solidFill>
              <a:schemeClr val="tx1"/>
            </a:solidFill>
            <a:round/>
          </a:ln>
          <a:effectLst/>
        </p:spPr>
        <p:txBody>
          <a:bodyPr wrap="none" anchor="ctr"/>
          <a:lstStyle/>
          <a:p>
            <a:endParaRPr lang="zh-CN" altLang="en-US"/>
          </a:p>
        </p:txBody>
      </p:sp>
      <p:sp>
        <p:nvSpPr>
          <p:cNvPr id="175184" name="Line 80"/>
          <p:cNvSpPr>
            <a:spLocks noChangeShapeType="1"/>
          </p:cNvSpPr>
          <p:nvPr/>
        </p:nvSpPr>
        <p:spPr bwMode="auto">
          <a:xfrm>
            <a:off x="6729413" y="4610100"/>
            <a:ext cx="0" cy="223838"/>
          </a:xfrm>
          <a:prstGeom prst="line">
            <a:avLst/>
          </a:prstGeom>
          <a:noFill/>
          <a:ln w="28575">
            <a:solidFill>
              <a:schemeClr val="tx1"/>
            </a:solidFill>
            <a:round/>
          </a:ln>
          <a:effectLst/>
        </p:spPr>
        <p:txBody>
          <a:bodyPr wrap="none" anchor="ctr"/>
          <a:lstStyle/>
          <a:p>
            <a:endParaRPr lang="zh-CN" altLang="en-US"/>
          </a:p>
        </p:txBody>
      </p:sp>
      <p:sp>
        <p:nvSpPr>
          <p:cNvPr id="175185" name="Line 81"/>
          <p:cNvSpPr>
            <a:spLocks noChangeShapeType="1"/>
          </p:cNvSpPr>
          <p:nvPr/>
        </p:nvSpPr>
        <p:spPr bwMode="auto">
          <a:xfrm>
            <a:off x="7367588" y="4605338"/>
            <a:ext cx="0" cy="223837"/>
          </a:xfrm>
          <a:prstGeom prst="line">
            <a:avLst/>
          </a:prstGeom>
          <a:noFill/>
          <a:ln w="28575">
            <a:solidFill>
              <a:schemeClr val="tx1"/>
            </a:solidFill>
            <a:round/>
          </a:ln>
          <a:effectLst/>
        </p:spPr>
        <p:txBody>
          <a:bodyPr wrap="none" anchor="ctr"/>
          <a:lstStyle/>
          <a:p>
            <a:endParaRPr lang="zh-CN" altLang="en-US"/>
          </a:p>
        </p:txBody>
      </p:sp>
      <p:grpSp>
        <p:nvGrpSpPr>
          <p:cNvPr id="175186" name="Group 82"/>
          <p:cNvGrpSpPr/>
          <p:nvPr/>
        </p:nvGrpSpPr>
        <p:grpSpPr bwMode="auto">
          <a:xfrm>
            <a:off x="7142163" y="4689475"/>
            <a:ext cx="347662" cy="695325"/>
            <a:chOff x="4730" y="2897"/>
            <a:chExt cx="219" cy="438"/>
          </a:xfrm>
        </p:grpSpPr>
        <p:sp>
          <p:nvSpPr>
            <p:cNvPr id="175187" name="Freeform 83"/>
            <p:cNvSpPr/>
            <p:nvPr/>
          </p:nvSpPr>
          <p:spPr bwMode="auto">
            <a:xfrm>
              <a:off x="4730" y="2897"/>
              <a:ext cx="219" cy="438"/>
            </a:xfrm>
            <a:custGeom>
              <a:avLst/>
              <a:gdLst/>
              <a:ahLst/>
              <a:cxnLst>
                <a:cxn ang="0">
                  <a:pos x="16" y="109"/>
                </a:cxn>
                <a:cxn ang="0">
                  <a:pos x="94" y="7"/>
                </a:cxn>
                <a:cxn ang="0">
                  <a:pos x="178" y="67"/>
                </a:cxn>
                <a:cxn ang="0">
                  <a:pos x="196" y="379"/>
                </a:cxn>
                <a:cxn ang="0">
                  <a:pos x="40" y="421"/>
                </a:cxn>
                <a:cxn ang="0">
                  <a:pos x="4" y="313"/>
                </a:cxn>
                <a:cxn ang="0">
                  <a:pos x="16" y="109"/>
                </a:cxn>
              </a:cxnLst>
              <a:rect l="0" t="0" r="r" b="b"/>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w="9525">
              <a:noFill/>
              <a:round/>
            </a:ln>
            <a:effectLst/>
          </p:spPr>
          <p:txBody>
            <a:bodyPr wrap="none" anchor="ctr"/>
            <a:lstStyle/>
            <a:p>
              <a:endParaRPr lang="zh-CN" altLang="en-US"/>
            </a:p>
          </p:txBody>
        </p:sp>
        <p:grpSp>
          <p:nvGrpSpPr>
            <p:cNvPr id="175188" name="Group 84"/>
            <p:cNvGrpSpPr/>
            <p:nvPr/>
          </p:nvGrpSpPr>
          <p:grpSpPr bwMode="auto">
            <a:xfrm>
              <a:off x="4771" y="2948"/>
              <a:ext cx="116" cy="342"/>
              <a:chOff x="4180" y="783"/>
              <a:chExt cx="150" cy="307"/>
            </a:xfrm>
          </p:grpSpPr>
          <p:sp>
            <p:nvSpPr>
              <p:cNvPr id="175189" name="AutoShape 8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75190" name="Rectangle 86"/>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75191" name="Rectangle 87"/>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75192" name="AutoShape 8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75193" name="Line 89"/>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75194" name="Line 90"/>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75195" name="Rectangle 91"/>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75196" name="Rectangle 92"/>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grpSp>
        <p:nvGrpSpPr>
          <p:cNvPr id="175197" name="Group 93"/>
          <p:cNvGrpSpPr/>
          <p:nvPr/>
        </p:nvGrpSpPr>
        <p:grpSpPr bwMode="auto">
          <a:xfrm>
            <a:off x="6145213" y="4181475"/>
            <a:ext cx="501650" cy="233363"/>
            <a:chOff x="3600" y="219"/>
            <a:chExt cx="360" cy="175"/>
          </a:xfrm>
        </p:grpSpPr>
        <p:sp>
          <p:nvSpPr>
            <p:cNvPr id="175198" name="Oval 94"/>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75199" name="Line 95"/>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75200" name="Line 96"/>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75201" name="Rectangle 97"/>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75202" name="Oval 98"/>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75203" name="Group 99"/>
            <p:cNvGrpSpPr/>
            <p:nvPr/>
          </p:nvGrpSpPr>
          <p:grpSpPr bwMode="auto">
            <a:xfrm>
              <a:off x="3686" y="244"/>
              <a:ext cx="177" cy="66"/>
              <a:chOff x="2848" y="848"/>
              <a:chExt cx="140" cy="98"/>
            </a:xfrm>
          </p:grpSpPr>
          <p:sp>
            <p:nvSpPr>
              <p:cNvPr id="175204" name="Line 10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5205" name="Line 10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5206" name="Line 10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75207" name="Group 103"/>
            <p:cNvGrpSpPr/>
            <p:nvPr/>
          </p:nvGrpSpPr>
          <p:grpSpPr bwMode="auto">
            <a:xfrm flipV="1">
              <a:off x="3686" y="243"/>
              <a:ext cx="177" cy="66"/>
              <a:chOff x="2848" y="848"/>
              <a:chExt cx="140" cy="98"/>
            </a:xfrm>
          </p:grpSpPr>
          <p:sp>
            <p:nvSpPr>
              <p:cNvPr id="175208" name="Line 10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75209" name="Line 10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75210" name="Line 10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75211" name="Line 107"/>
          <p:cNvSpPr>
            <a:spLocks noChangeShapeType="1"/>
          </p:cNvSpPr>
          <p:nvPr/>
        </p:nvSpPr>
        <p:spPr bwMode="auto">
          <a:xfrm>
            <a:off x="6391275" y="3133725"/>
            <a:ext cx="0" cy="1062038"/>
          </a:xfrm>
          <a:prstGeom prst="line">
            <a:avLst/>
          </a:prstGeom>
          <a:noFill/>
          <a:ln w="28575">
            <a:solidFill>
              <a:schemeClr val="tx1"/>
            </a:solidFill>
            <a:round/>
          </a:ln>
          <a:effectLst/>
        </p:spPr>
        <p:txBody>
          <a:bodyPr wrap="none" anchor="ctr"/>
          <a:lstStyle/>
          <a:p>
            <a:endParaRPr lang="zh-CN" altLang="en-US"/>
          </a:p>
        </p:txBody>
      </p:sp>
      <p:sp>
        <p:nvSpPr>
          <p:cNvPr id="175212" name="Line 108"/>
          <p:cNvSpPr>
            <a:spLocks noChangeShapeType="1"/>
          </p:cNvSpPr>
          <p:nvPr/>
        </p:nvSpPr>
        <p:spPr bwMode="auto">
          <a:xfrm>
            <a:off x="6396038" y="4419600"/>
            <a:ext cx="0" cy="166688"/>
          </a:xfrm>
          <a:prstGeom prst="line">
            <a:avLst/>
          </a:prstGeom>
          <a:noFill/>
          <a:ln w="28575">
            <a:solidFill>
              <a:schemeClr val="tx1"/>
            </a:solidFill>
            <a:round/>
          </a:ln>
          <a:effectLst/>
        </p:spPr>
        <p:txBody>
          <a:bodyPr wrap="none" anchor="ctr"/>
          <a:lstStyle/>
          <a:p>
            <a:endParaRPr lang="zh-CN" altLang="en-US"/>
          </a:p>
        </p:txBody>
      </p:sp>
      <p:sp>
        <p:nvSpPr>
          <p:cNvPr id="175213" name="Text Box 109"/>
          <p:cNvSpPr txBox="1">
            <a:spLocks noChangeArrowheads="1"/>
          </p:cNvSpPr>
          <p:nvPr/>
        </p:nvSpPr>
        <p:spPr bwMode="auto">
          <a:xfrm>
            <a:off x="4695825" y="3946525"/>
            <a:ext cx="1325563"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institutional</a:t>
            </a:r>
          </a:p>
          <a:p>
            <a:pPr algn="ctr">
              <a:spcBef>
                <a:spcPct val="0"/>
              </a:spcBef>
              <a:buClrTx/>
              <a:buSzTx/>
              <a:buFontTx/>
              <a:buNone/>
            </a:pPr>
            <a:r>
              <a:rPr lang="en-US" altLang="zh-CN" sz="1600" dirty="0">
                <a:ea typeface="宋体" pitchFamily="2" charset="-122"/>
              </a:rPr>
              <a:t>network</a:t>
            </a:r>
            <a:endParaRPr lang="en-US" altLang="zh-CN" dirty="0">
              <a:solidFill>
                <a:schemeClr val="accent2"/>
              </a:solidFill>
              <a:latin typeface="Comic Sans MS Regular" panose="030F0702030302020204" pitchFamily="66" charset="0"/>
              <a:ea typeface="宋体" pitchFamily="2" charset="-122"/>
            </a:endParaRPr>
          </a:p>
        </p:txBody>
      </p:sp>
      <p:sp>
        <p:nvSpPr>
          <p:cNvPr id="175214" name="Text Box 110"/>
          <p:cNvSpPr txBox="1">
            <a:spLocks noChangeArrowheads="1"/>
          </p:cNvSpPr>
          <p:nvPr/>
        </p:nvSpPr>
        <p:spPr bwMode="auto">
          <a:xfrm>
            <a:off x="6667500" y="4294188"/>
            <a:ext cx="1450975"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10 Mbps LAN</a:t>
            </a:r>
            <a:endParaRPr lang="en-US" altLang="zh-CN" dirty="0">
              <a:solidFill>
                <a:schemeClr val="accent2"/>
              </a:solidFill>
              <a:latin typeface="Comic Sans MS Regular" panose="030F0702030302020204" pitchFamily="66" charset="0"/>
              <a:ea typeface="宋体" pitchFamily="2" charset="-122"/>
            </a:endParaRPr>
          </a:p>
        </p:txBody>
      </p:sp>
      <p:sp>
        <p:nvSpPr>
          <p:cNvPr id="175215" name="Text Box 111"/>
          <p:cNvSpPr txBox="1">
            <a:spLocks noChangeArrowheads="1"/>
          </p:cNvSpPr>
          <p:nvPr/>
        </p:nvSpPr>
        <p:spPr bwMode="auto">
          <a:xfrm>
            <a:off x="6392863" y="3322638"/>
            <a:ext cx="1195387" cy="581025"/>
          </a:xfrm>
          <a:prstGeom prst="rect">
            <a:avLst/>
          </a:prstGeom>
          <a:noFill/>
          <a:ln w="9525">
            <a:noFill/>
            <a:miter lim="800000"/>
          </a:ln>
          <a:effectLst/>
        </p:spPr>
        <p:txBody>
          <a:bodyPr wrap="none">
            <a:spAutoFit/>
          </a:bodyPr>
          <a:lstStyle/>
          <a:p>
            <a:pPr>
              <a:spcBef>
                <a:spcPct val="0"/>
              </a:spcBef>
              <a:buClrTx/>
              <a:buSzTx/>
              <a:buFontTx/>
              <a:buNone/>
            </a:pPr>
            <a:r>
              <a:rPr lang="en-US" altLang="zh-CN" sz="1600" dirty="0">
                <a:ea typeface="宋体" pitchFamily="2" charset="-122"/>
              </a:rPr>
              <a:t>1.5 Mbps </a:t>
            </a:r>
          </a:p>
          <a:p>
            <a:pPr>
              <a:spcBef>
                <a:spcPct val="0"/>
              </a:spcBef>
              <a:buClrTx/>
              <a:buSzTx/>
              <a:buFontTx/>
              <a:buNone/>
            </a:pPr>
            <a:r>
              <a:rPr lang="en-US" altLang="zh-CN" sz="1600" dirty="0">
                <a:ea typeface="宋体" pitchFamily="2" charset="-122"/>
              </a:rPr>
              <a:t>access link</a:t>
            </a:r>
            <a:endParaRPr lang="en-US" altLang="zh-CN" dirty="0">
              <a:solidFill>
                <a:schemeClr val="accent2"/>
              </a:solidFill>
              <a:latin typeface="Comic Sans MS Regular" panose="030F0702030302020204" pitchFamily="66" charset="0"/>
              <a:ea typeface="宋体" pitchFamily="2" charset="-122"/>
            </a:endParaRPr>
          </a:p>
        </p:txBody>
      </p:sp>
      <p:sp>
        <p:nvSpPr>
          <p:cNvPr id="175216" name="Text Box 112"/>
          <p:cNvSpPr txBox="1">
            <a:spLocks noChangeArrowheads="1"/>
          </p:cNvSpPr>
          <p:nvPr/>
        </p:nvSpPr>
        <p:spPr bwMode="auto">
          <a:xfrm>
            <a:off x="6877050" y="5370513"/>
            <a:ext cx="1466850" cy="6413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ea typeface="宋体" pitchFamily="2" charset="-122"/>
              </a:rPr>
              <a:t>institutional</a:t>
            </a:r>
          </a:p>
          <a:p>
            <a:pPr algn="ctr">
              <a:spcBef>
                <a:spcPct val="0"/>
              </a:spcBef>
              <a:buClrTx/>
              <a:buSzTx/>
              <a:buFontTx/>
              <a:buNone/>
            </a:pPr>
            <a:r>
              <a:rPr lang="en-US" altLang="zh-CN" sz="1800" dirty="0">
                <a:solidFill>
                  <a:srgbClr val="FF0000"/>
                </a:solidFill>
                <a:ea typeface="宋体" pitchFamily="2" charset="-122"/>
              </a:rPr>
              <a:t>cache</a:t>
            </a:r>
            <a:endParaRPr lang="en-US" altLang="zh-CN" dirty="0">
              <a:solidFill>
                <a:schemeClr val="accent2"/>
              </a:solidFill>
              <a:latin typeface="Comic Sans MS Regular" panose="030F0702030302020204" pitchFamily="66" charset="0"/>
              <a:ea typeface="宋体"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0B52FE2C-54FA-4E0F-93D6-E2A4E2F1E17A}" type="slidenum">
              <a:rPr lang="en-US" altLang="zh-CN"/>
              <a:t>44</a:t>
            </a:fld>
            <a:endParaRPr lang="en-US" altLang="zh-CN" dirty="0"/>
          </a:p>
        </p:txBody>
      </p:sp>
      <p:sp>
        <p:nvSpPr>
          <p:cNvPr id="209922" name="Rectangle 2"/>
          <p:cNvSpPr>
            <a:spLocks noGrp="1" noChangeArrowheads="1"/>
          </p:cNvSpPr>
          <p:nvPr>
            <p:ph type="title"/>
          </p:nvPr>
        </p:nvSpPr>
        <p:spPr/>
        <p:txBody>
          <a:bodyPr/>
          <a:lstStyle/>
          <a:p>
            <a:r>
              <a:rPr lang="zh-Hans" altLang="en-US" dirty="0">
                <a:latin typeface="Comic Sans MS" panose="030F0902030302020204" pitchFamily="66" charset="0"/>
                <a:ea typeface="宋体" pitchFamily="2" charset="-122"/>
              </a:rPr>
              <a:t>应用层</a:t>
            </a:r>
            <a:endParaRPr lang="en-US" altLang="zh-CN" dirty="0">
              <a:latin typeface="Comic Sans MS" panose="030F0902030302020204" pitchFamily="66" charset="0"/>
              <a:ea typeface="宋体" pitchFamily="2" charset="-122"/>
            </a:endParaRPr>
          </a:p>
        </p:txBody>
      </p:sp>
      <p:sp>
        <p:nvSpPr>
          <p:cNvPr id="209923"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solidFill>
                  <a:srgbClr val="FF0000"/>
                </a:solidFill>
                <a:ea typeface="宋体" pitchFamily="2" charset="-122"/>
              </a:rPr>
              <a:t>FTP</a:t>
            </a:r>
            <a:r>
              <a:rPr lang="en-US" altLang="zh-CN" sz="2400" dirty="0">
                <a:ea typeface="宋体" pitchFamily="2" charset="-122"/>
              </a:rPr>
              <a:t>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209924"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47" name="灯片编号占位符 6"/>
          <p:cNvSpPr>
            <a:spLocks noGrp="1"/>
          </p:cNvSpPr>
          <p:nvPr>
            <p:ph type="sldNum" sz="quarter" idx="12"/>
          </p:nvPr>
        </p:nvSpPr>
        <p:spPr/>
        <p:txBody>
          <a:bodyPr/>
          <a:lstStyle/>
          <a:p>
            <a:fld id="{9D51EF1B-EC92-4F57-AFCC-C6D4322ACDF6}" type="slidenum">
              <a:rPr lang="en-US" altLang="zh-CN"/>
              <a:t>45</a:t>
            </a:fld>
            <a:endParaRPr lang="en-US" altLang="zh-CN" dirty="0"/>
          </a:p>
        </p:txBody>
      </p:sp>
      <p:sp>
        <p:nvSpPr>
          <p:cNvPr id="212994" name="Rectangle 2"/>
          <p:cNvSpPr>
            <a:spLocks noGrp="1" noChangeArrowheads="1"/>
          </p:cNvSpPr>
          <p:nvPr>
            <p:ph type="title"/>
          </p:nvPr>
        </p:nvSpPr>
        <p:spPr/>
        <p:txBody>
          <a:bodyPr/>
          <a:lstStyle/>
          <a:p>
            <a:pPr algn="ctr"/>
            <a:r>
              <a:rPr lang="en-US" altLang="zh-CN" sz="3600" dirty="0">
                <a:ea typeface="宋体" pitchFamily="2" charset="-122"/>
              </a:rPr>
              <a:t>FTP</a:t>
            </a:r>
            <a:r>
              <a:rPr lang="en-US" altLang="zh-Hans" sz="3600" dirty="0">
                <a:ea typeface="宋体" pitchFamily="2" charset="-122"/>
              </a:rPr>
              <a:t>:</a:t>
            </a:r>
            <a:r>
              <a:rPr lang="zh-Hans" altLang="en-US" sz="3600" dirty="0">
                <a:ea typeface="宋体" pitchFamily="2" charset="-122"/>
              </a:rPr>
              <a:t>文件传输协议</a:t>
            </a:r>
            <a:endParaRPr lang="en-US" altLang="zh-CN" dirty="0">
              <a:ea typeface="宋体" pitchFamily="2" charset="-122"/>
            </a:endParaRPr>
          </a:p>
        </p:txBody>
      </p:sp>
      <p:sp>
        <p:nvSpPr>
          <p:cNvPr id="212995" name="Rectangle 3"/>
          <p:cNvSpPr>
            <a:spLocks noGrp="1" noChangeArrowheads="1"/>
          </p:cNvSpPr>
          <p:nvPr>
            <p:ph type="body" sz="half" idx="1"/>
          </p:nvPr>
        </p:nvSpPr>
        <p:spPr>
          <a:xfrm>
            <a:off x="1028700" y="3705225"/>
            <a:ext cx="7458075" cy="2543175"/>
          </a:xfrm>
        </p:spPr>
        <p:txBody>
          <a:bodyPr/>
          <a:lstStyle/>
          <a:p>
            <a:r>
              <a:rPr lang="zh-Hans" altLang="en-US" sz="2400" dirty="0">
                <a:ea typeface="宋体" pitchFamily="2" charset="-122"/>
              </a:rPr>
              <a:t>向远程主机传输文件</a:t>
            </a:r>
            <a:r>
              <a:rPr lang="en-US" altLang="zh-Hans" sz="2400" dirty="0">
                <a:ea typeface="宋体" pitchFamily="2" charset="-122"/>
              </a:rPr>
              <a:t>/</a:t>
            </a:r>
            <a:r>
              <a:rPr lang="zh-Hans" altLang="en-US" sz="2400" dirty="0">
                <a:ea typeface="宋体" pitchFamily="2" charset="-122"/>
              </a:rPr>
              <a:t>从远程主机接收文件</a:t>
            </a:r>
            <a:endParaRPr lang="en-US" altLang="zh-CN" sz="2400" dirty="0">
              <a:ea typeface="宋体" pitchFamily="2" charset="-122"/>
            </a:endParaRPr>
          </a:p>
          <a:p>
            <a:r>
              <a:rPr lang="zh-Hans" altLang="en-US" sz="2400" dirty="0">
                <a:ea typeface="宋体" pitchFamily="2" charset="-122"/>
              </a:rPr>
              <a:t>客户端</a:t>
            </a:r>
            <a:r>
              <a:rPr lang="en-US" altLang="zh-Hans" sz="2400" dirty="0">
                <a:ea typeface="宋体" pitchFamily="2" charset="-122"/>
              </a:rPr>
              <a:t>/</a:t>
            </a:r>
            <a:r>
              <a:rPr lang="zh-Hans" altLang="en-US" sz="2400" dirty="0">
                <a:ea typeface="宋体" pitchFamily="2" charset="-122"/>
              </a:rPr>
              <a:t>服务器模型</a:t>
            </a:r>
            <a:endParaRPr lang="en-US" altLang="zh-CN" sz="2400" dirty="0">
              <a:ea typeface="宋体" pitchFamily="2" charset="-122"/>
            </a:endParaRPr>
          </a:p>
          <a:p>
            <a:pPr lvl="1"/>
            <a:r>
              <a:rPr lang="zh-Hans" altLang="en-US" dirty="0">
                <a:solidFill>
                  <a:schemeClr val="accent2"/>
                </a:solidFill>
                <a:ea typeface="宋体" pitchFamily="2" charset="-122"/>
              </a:rPr>
              <a:t>客户端：</a:t>
            </a:r>
            <a:r>
              <a:rPr lang="zh-CN" altLang="en-US" dirty="0">
                <a:ea typeface="宋体" pitchFamily="2" charset="-122"/>
              </a:rPr>
              <a:t>发起传输的一侧</a:t>
            </a:r>
            <a:endParaRPr lang="en-US" altLang="zh-CN" dirty="0">
              <a:ea typeface="宋体" pitchFamily="2" charset="-122"/>
            </a:endParaRPr>
          </a:p>
          <a:p>
            <a:pPr lvl="1"/>
            <a:r>
              <a:rPr lang="zh-Hans" altLang="en-US" dirty="0">
                <a:solidFill>
                  <a:schemeClr val="accent2"/>
                </a:solidFill>
                <a:ea typeface="宋体" pitchFamily="2" charset="-122"/>
              </a:rPr>
              <a:t>服务器：</a:t>
            </a:r>
            <a:r>
              <a:rPr lang="zh-Hans" altLang="en-US" dirty="0">
                <a:ea typeface="宋体" pitchFamily="2" charset="-122"/>
              </a:rPr>
              <a:t>远程主机</a:t>
            </a:r>
            <a:endParaRPr lang="en-US" altLang="zh-CN" dirty="0">
              <a:ea typeface="宋体" pitchFamily="2" charset="-122"/>
            </a:endParaRPr>
          </a:p>
          <a:p>
            <a:r>
              <a:rPr lang="en-US" altLang="zh-CN" sz="2400" dirty="0">
                <a:ea typeface="宋体" pitchFamily="2" charset="-122"/>
              </a:rPr>
              <a:t>ftp: RFC 959</a:t>
            </a:r>
          </a:p>
          <a:p>
            <a:r>
              <a:rPr lang="en-US" altLang="zh-CN" sz="2400" dirty="0">
                <a:ea typeface="宋体" pitchFamily="2" charset="-122"/>
              </a:rPr>
              <a:t>ftp</a:t>
            </a:r>
            <a:r>
              <a:rPr lang="zh-Hans" altLang="en-US" sz="2400" dirty="0">
                <a:ea typeface="宋体" pitchFamily="2" charset="-122"/>
              </a:rPr>
              <a:t>服务器</a:t>
            </a:r>
            <a:r>
              <a:rPr lang="en-US" altLang="zh-CN" sz="2400" dirty="0">
                <a:ea typeface="宋体" pitchFamily="2" charset="-122"/>
              </a:rPr>
              <a:t>: </a:t>
            </a:r>
            <a:r>
              <a:rPr lang="zh-Hans" altLang="en-US" sz="2400" dirty="0">
                <a:ea typeface="宋体" pitchFamily="2" charset="-122"/>
              </a:rPr>
              <a:t>端口</a:t>
            </a:r>
            <a:r>
              <a:rPr lang="en-US" altLang="zh-CN" sz="2400" dirty="0">
                <a:ea typeface="宋体" pitchFamily="2" charset="-122"/>
              </a:rPr>
              <a:t> 21</a:t>
            </a:r>
          </a:p>
        </p:txBody>
      </p:sp>
      <p:graphicFrame>
        <p:nvGraphicFramePr>
          <p:cNvPr id="212996" name="Rectangle 4"/>
          <p:cNvGraphicFramePr/>
          <p:nvPr>
            <p:extLst>
              <p:ext uri="{D42A27DB-BD31-4B8C-83A1-F6EECF244321}">
                <p14:modId xmlns:p14="http://schemas.microsoft.com/office/powerpoint/2010/main" val="3796596136"/>
              </p:ext>
            </p:extLst>
          </p:nvPr>
        </p:nvGraphicFramePr>
        <p:xfrm>
          <a:off x="1524000" y="1397000"/>
          <a:ext cx="6096000" cy="2155825"/>
        </p:xfrm>
        <a:graphic>
          <a:graphicData uri="http://schemas.openxmlformats.org/presentationml/2006/ole">
            <mc:AlternateContent xmlns:mc="http://schemas.openxmlformats.org/markup-compatibility/2006">
              <mc:Choice xmlns:v="urn:schemas-microsoft-com:vml" Requires="v">
                <p:oleObj spid="_x0000_s11429" name="Clip" r:id="rId3" imgW="0" imgH="0" progId="">
                  <p:embed/>
                </p:oleObj>
              </mc:Choice>
              <mc:Fallback>
                <p:oleObj name="Clip" r:id="rId3" imgW="0" imgH="0" progId="">
                  <p:embed/>
                  <p:pic>
                    <p:nvPicPr>
                      <p:cNvPr id="0" name="矩形 11264"/>
                      <p:cNvPicPr/>
                      <p:nvPr/>
                    </p:nvPicPr>
                    <p:blipFill>
                      <a:blip/>
                    </p:blipFill>
                    <p:spPr>
                      <a:xfrm>
                        <a:off x="1524000" y="1397000"/>
                        <a:ext cx="6096000" cy="2155825"/>
                      </a:xfrm>
                      <a:prstGeom prst="rect">
                        <a:avLst/>
                      </a:prstGeom>
                      <a:noFill/>
                      <a:ln w="9525">
                        <a:noFill/>
                      </a:ln>
                    </p:spPr>
                  </p:pic>
                </p:oleObj>
              </mc:Fallback>
            </mc:AlternateContent>
          </a:graphicData>
        </a:graphic>
      </p:graphicFrame>
      <p:graphicFrame>
        <p:nvGraphicFramePr>
          <p:cNvPr id="212997" name="Object 5"/>
          <p:cNvGraphicFramePr>
            <a:graphicFrameLocks noChangeAspect="1"/>
          </p:cNvGraphicFramePr>
          <p:nvPr/>
        </p:nvGraphicFramePr>
        <p:xfrm>
          <a:off x="3313113" y="1574800"/>
          <a:ext cx="776287" cy="623888"/>
        </p:xfrm>
        <a:graphic>
          <a:graphicData uri="http://schemas.openxmlformats.org/presentationml/2006/ole">
            <mc:AlternateContent xmlns:mc="http://schemas.openxmlformats.org/markup-compatibility/2006">
              <mc:Choice xmlns:v="urn:schemas-microsoft-com:vml" Requires="v">
                <p:oleObj spid="_x0000_s11430" name="Clip" r:id="rId4" imgW="18192750" imgH="15087600" progId="">
                  <p:embed/>
                </p:oleObj>
              </mc:Choice>
              <mc:Fallback>
                <p:oleObj name="Clip" r:id="rId4" imgW="18192750" imgH="15087600" progId="">
                  <p:embed/>
                  <p:pic>
                    <p:nvPicPr>
                      <p:cNvPr id="0" name="图片 11265"/>
                      <p:cNvPicPr>
                        <a:picLocks noChangeAspect="1"/>
                      </p:cNvPicPr>
                      <p:nvPr/>
                    </p:nvPicPr>
                    <p:blipFill>
                      <a:blip r:embed="rId5"/>
                      <a:stretch>
                        <a:fillRect/>
                      </a:stretch>
                    </p:blipFill>
                    <p:spPr>
                      <a:xfrm>
                        <a:off x="3313113" y="1574800"/>
                        <a:ext cx="776287" cy="623888"/>
                      </a:xfrm>
                      <a:prstGeom prst="rect">
                        <a:avLst/>
                      </a:prstGeom>
                      <a:noFill/>
                      <a:ln w="9525">
                        <a:noFill/>
                      </a:ln>
                    </p:spPr>
                  </p:pic>
                </p:oleObj>
              </mc:Fallback>
            </mc:AlternateContent>
          </a:graphicData>
        </a:graphic>
      </p:graphicFrame>
      <p:grpSp>
        <p:nvGrpSpPr>
          <p:cNvPr id="212998" name="Group 6"/>
          <p:cNvGrpSpPr/>
          <p:nvPr/>
        </p:nvGrpSpPr>
        <p:grpSpPr bwMode="auto">
          <a:xfrm>
            <a:off x="6764338" y="1412875"/>
            <a:ext cx="355600" cy="933450"/>
            <a:chOff x="4180" y="783"/>
            <a:chExt cx="150" cy="307"/>
          </a:xfrm>
        </p:grpSpPr>
        <p:sp>
          <p:nvSpPr>
            <p:cNvPr id="212999"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13000" name="Rectangle 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13001"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13002"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13003" name="Line 1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13004" name="Line 1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13005"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13006" name="Rectangle 1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13007" name="Line 15"/>
          <p:cNvSpPr>
            <a:spLocks noChangeShapeType="1"/>
          </p:cNvSpPr>
          <p:nvPr/>
        </p:nvSpPr>
        <p:spPr bwMode="auto">
          <a:xfrm>
            <a:off x="4352925" y="2190750"/>
            <a:ext cx="2209800" cy="9525"/>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sp>
        <p:nvSpPr>
          <p:cNvPr id="213008" name="Text Box 16"/>
          <p:cNvSpPr txBox="1">
            <a:spLocks noChangeArrowheads="1"/>
          </p:cNvSpPr>
          <p:nvPr/>
        </p:nvSpPr>
        <p:spPr bwMode="auto">
          <a:xfrm>
            <a:off x="4275138" y="1874838"/>
            <a:ext cx="2409825" cy="336550"/>
          </a:xfrm>
          <a:prstGeom prst="rect">
            <a:avLst/>
          </a:prstGeom>
          <a:noFill/>
          <a:ln w="9525">
            <a:noFill/>
            <a:miter lim="800000"/>
          </a:ln>
          <a:effectLst/>
        </p:spPr>
        <p:txBody>
          <a:bodyPr>
            <a:spAutoFit/>
          </a:bodyPr>
          <a:lstStyle/>
          <a:p>
            <a:pPr algn="ctr">
              <a:spcBef>
                <a:spcPct val="0"/>
              </a:spcBef>
              <a:buClrTx/>
              <a:buSzTx/>
              <a:buFontTx/>
              <a:buNone/>
            </a:pPr>
            <a:r>
              <a:rPr lang="en-US" altLang="zh-CN" sz="1600" dirty="0">
                <a:solidFill>
                  <a:srgbClr val="FF0000"/>
                </a:solidFill>
                <a:ea typeface="宋体" pitchFamily="2" charset="-122"/>
              </a:rPr>
              <a:t>file transfer</a:t>
            </a:r>
            <a:endParaRPr lang="en-US" altLang="zh-CN" dirty="0">
              <a:latin typeface="Comic Sans MS Regular" panose="030F0702030302020204" pitchFamily="66" charset="0"/>
              <a:ea typeface="宋体" pitchFamily="2" charset="-122"/>
            </a:endParaRPr>
          </a:p>
        </p:txBody>
      </p:sp>
      <p:grpSp>
        <p:nvGrpSpPr>
          <p:cNvPr id="213009" name="Group 17"/>
          <p:cNvGrpSpPr/>
          <p:nvPr/>
        </p:nvGrpSpPr>
        <p:grpSpPr bwMode="auto">
          <a:xfrm>
            <a:off x="6511933" y="1866900"/>
            <a:ext cx="800101" cy="828675"/>
            <a:chOff x="3898" y="1386"/>
            <a:chExt cx="504" cy="522"/>
          </a:xfrm>
        </p:grpSpPr>
        <p:sp>
          <p:nvSpPr>
            <p:cNvPr id="213010" name="Rectangle 18"/>
            <p:cNvSpPr>
              <a:spLocks noChangeArrowheads="1"/>
            </p:cNvSpPr>
            <p:nvPr/>
          </p:nvSpPr>
          <p:spPr bwMode="auto">
            <a:xfrm>
              <a:off x="3930" y="1386"/>
              <a:ext cx="444" cy="522"/>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213011" name="Text Box 19"/>
            <p:cNvSpPr txBox="1">
              <a:spLocks noChangeArrowheads="1"/>
            </p:cNvSpPr>
            <p:nvPr/>
          </p:nvSpPr>
          <p:spPr bwMode="auto">
            <a:xfrm>
              <a:off x="3898" y="1463"/>
              <a:ext cx="504" cy="368"/>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FTP</a:t>
              </a:r>
            </a:p>
            <a:p>
              <a:pPr algn="ctr">
                <a:spcBef>
                  <a:spcPct val="0"/>
                </a:spcBef>
                <a:buClrTx/>
                <a:buSzTx/>
                <a:buFontTx/>
                <a:buNone/>
              </a:pPr>
              <a:r>
                <a:rPr lang="zh-Hans" altLang="en-US" sz="1600" dirty="0">
                  <a:latin typeface="Comic Sans MS Regular" panose="030F0702030302020204" pitchFamily="66" charset="0"/>
                  <a:ea typeface="宋体" pitchFamily="2" charset="-122"/>
                </a:rPr>
                <a:t>服务器</a:t>
              </a:r>
              <a:endParaRPr lang="en-US" altLang="zh-CN" dirty="0">
                <a:latin typeface="Comic Sans MS Regular" panose="030F0702030302020204" pitchFamily="66" charset="0"/>
                <a:ea typeface="宋体" pitchFamily="2" charset="-122"/>
              </a:endParaRPr>
            </a:p>
          </p:txBody>
        </p:sp>
      </p:grpSp>
      <p:grpSp>
        <p:nvGrpSpPr>
          <p:cNvPr id="213012" name="Group 20"/>
          <p:cNvGrpSpPr/>
          <p:nvPr/>
        </p:nvGrpSpPr>
        <p:grpSpPr bwMode="auto">
          <a:xfrm>
            <a:off x="2582865" y="1857376"/>
            <a:ext cx="1831976" cy="838201"/>
            <a:chOff x="1645" y="1326"/>
            <a:chExt cx="1154" cy="528"/>
          </a:xfrm>
        </p:grpSpPr>
        <p:sp>
          <p:nvSpPr>
            <p:cNvPr id="213013" name="Rectangle 21"/>
            <p:cNvSpPr>
              <a:spLocks noChangeArrowheads="1"/>
            </p:cNvSpPr>
            <p:nvPr/>
          </p:nvSpPr>
          <p:spPr bwMode="auto">
            <a:xfrm>
              <a:off x="2328" y="1326"/>
              <a:ext cx="444" cy="522"/>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213014" name="Rectangle 22"/>
            <p:cNvSpPr>
              <a:spLocks noChangeArrowheads="1"/>
            </p:cNvSpPr>
            <p:nvPr/>
          </p:nvSpPr>
          <p:spPr bwMode="auto">
            <a:xfrm>
              <a:off x="1704" y="1332"/>
              <a:ext cx="606" cy="522"/>
            </a:xfrm>
            <a:prstGeom prst="rect">
              <a:avLst/>
            </a:prstGeom>
            <a:solidFill>
              <a:srgbClr val="33CCCC"/>
            </a:solidFill>
            <a:ln w="19050">
              <a:solidFill>
                <a:schemeClr val="tx1"/>
              </a:solidFill>
              <a:miter lim="800000"/>
            </a:ln>
            <a:effectLst/>
          </p:spPr>
          <p:txBody>
            <a:bodyPr wrap="none" anchor="ctr"/>
            <a:lstStyle/>
            <a:p>
              <a:endParaRPr lang="zh-CN" altLang="en-US"/>
            </a:p>
          </p:txBody>
        </p:sp>
        <p:sp>
          <p:nvSpPr>
            <p:cNvPr id="213015" name="Text Box 23"/>
            <p:cNvSpPr txBox="1">
              <a:spLocks noChangeArrowheads="1"/>
            </p:cNvSpPr>
            <p:nvPr/>
          </p:nvSpPr>
          <p:spPr bwMode="auto">
            <a:xfrm>
              <a:off x="1645" y="1343"/>
              <a:ext cx="738" cy="368"/>
            </a:xfrm>
            <a:prstGeom prst="rect">
              <a:avLst/>
            </a:prstGeom>
            <a:noFill/>
            <a:ln w="9525">
              <a:noFill/>
              <a:miter lim="800000"/>
            </a:ln>
            <a:effectLst/>
          </p:spPr>
          <p:txBody>
            <a:bodyPr>
              <a:spAutoFit/>
            </a:bodyPr>
            <a:lstStyle/>
            <a:p>
              <a:pPr algn="ctr">
                <a:spcBef>
                  <a:spcPct val="0"/>
                </a:spcBef>
                <a:buClrTx/>
                <a:buSzTx/>
                <a:buFontTx/>
                <a:buNone/>
              </a:pPr>
              <a:r>
                <a:rPr lang="en-US" altLang="zh-CN" sz="1600" dirty="0">
                  <a:ea typeface="宋体" pitchFamily="2" charset="-122"/>
                </a:rPr>
                <a:t>FTP</a:t>
              </a:r>
            </a:p>
            <a:p>
              <a:pPr algn="ctr">
                <a:spcBef>
                  <a:spcPct val="0"/>
                </a:spcBef>
                <a:buClrTx/>
                <a:buSzTx/>
                <a:buFontTx/>
                <a:buNone/>
              </a:pPr>
              <a:r>
                <a:rPr lang="zh-Hans" altLang="en-US" sz="1600" dirty="0">
                  <a:ea typeface="宋体" pitchFamily="2" charset="-122"/>
                </a:rPr>
                <a:t>用户接口</a:t>
              </a:r>
              <a:endParaRPr lang="en-US" altLang="zh-CN" sz="1600" dirty="0">
                <a:ea typeface="宋体" pitchFamily="2" charset="-122"/>
              </a:endParaRPr>
            </a:p>
          </p:txBody>
        </p:sp>
        <p:sp>
          <p:nvSpPr>
            <p:cNvPr id="213016" name="Text Box 24"/>
            <p:cNvSpPr txBox="1">
              <a:spLocks noChangeArrowheads="1"/>
            </p:cNvSpPr>
            <p:nvPr/>
          </p:nvSpPr>
          <p:spPr bwMode="auto">
            <a:xfrm>
              <a:off x="2295" y="1403"/>
              <a:ext cx="504" cy="368"/>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FTP</a:t>
              </a:r>
            </a:p>
            <a:p>
              <a:pPr algn="ctr">
                <a:spcBef>
                  <a:spcPct val="0"/>
                </a:spcBef>
                <a:buClrTx/>
                <a:buSzTx/>
                <a:buFontTx/>
                <a:buNone/>
              </a:pPr>
              <a:r>
                <a:rPr lang="zh-Hans" altLang="en-US" sz="1600" dirty="0">
                  <a:latin typeface="Comic Sans MS Regular" panose="030F0702030302020204" pitchFamily="66" charset="0"/>
                  <a:ea typeface="宋体" pitchFamily="2" charset="-122"/>
                </a:rPr>
                <a:t>客户机</a:t>
              </a:r>
              <a:endParaRPr lang="en-US" altLang="zh-CN" dirty="0">
                <a:latin typeface="Comic Sans MS Regular" panose="030F0702030302020204" pitchFamily="66" charset="0"/>
                <a:ea typeface="宋体" pitchFamily="2" charset="-122"/>
              </a:endParaRPr>
            </a:p>
          </p:txBody>
        </p:sp>
      </p:grpSp>
      <p:grpSp>
        <p:nvGrpSpPr>
          <p:cNvPr id="213017" name="Group 25"/>
          <p:cNvGrpSpPr/>
          <p:nvPr/>
        </p:nvGrpSpPr>
        <p:grpSpPr bwMode="auto">
          <a:xfrm>
            <a:off x="3219451" y="2695575"/>
            <a:ext cx="1743076" cy="715963"/>
            <a:chOff x="1812" y="1776"/>
            <a:chExt cx="1098" cy="451"/>
          </a:xfrm>
        </p:grpSpPr>
        <p:grpSp>
          <p:nvGrpSpPr>
            <p:cNvPr id="213018" name="Group 26"/>
            <p:cNvGrpSpPr/>
            <p:nvPr/>
          </p:nvGrpSpPr>
          <p:grpSpPr bwMode="auto">
            <a:xfrm>
              <a:off x="1903" y="1845"/>
              <a:ext cx="316" cy="313"/>
              <a:chOff x="4939" y="1431"/>
              <a:chExt cx="316" cy="313"/>
            </a:xfrm>
          </p:grpSpPr>
          <p:sp>
            <p:nvSpPr>
              <p:cNvPr id="213019" name="Oval 27"/>
              <p:cNvSpPr>
                <a:spLocks noChangeArrowheads="1"/>
              </p:cNvSpPr>
              <p:nvPr/>
            </p:nvSpPr>
            <p:spPr bwMode="auto">
              <a:xfrm>
                <a:off x="4941" y="1663"/>
                <a:ext cx="310" cy="81"/>
              </a:xfrm>
              <a:prstGeom prst="ellipse">
                <a:avLst/>
              </a:prstGeom>
              <a:solidFill>
                <a:srgbClr val="FFFF00"/>
              </a:solidFill>
              <a:ln w="12700">
                <a:solidFill>
                  <a:schemeClr val="tx1"/>
                </a:solidFill>
                <a:round/>
              </a:ln>
              <a:effectLst/>
            </p:spPr>
            <p:txBody>
              <a:bodyPr wrap="none" anchor="ctr"/>
              <a:lstStyle/>
              <a:p>
                <a:endParaRPr lang="zh-CN" altLang="en-US"/>
              </a:p>
            </p:txBody>
          </p:sp>
          <p:sp>
            <p:nvSpPr>
              <p:cNvPr id="213020" name="Rectangle 28"/>
              <p:cNvSpPr>
                <a:spLocks noChangeArrowheads="1"/>
              </p:cNvSpPr>
              <p:nvPr/>
            </p:nvSpPr>
            <p:spPr bwMode="auto">
              <a:xfrm>
                <a:off x="4942" y="1490"/>
                <a:ext cx="313" cy="214"/>
              </a:xfrm>
              <a:prstGeom prst="rect">
                <a:avLst/>
              </a:prstGeom>
              <a:solidFill>
                <a:srgbClr val="FFFF00"/>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213021" name="Oval 29"/>
              <p:cNvSpPr>
                <a:spLocks noChangeArrowheads="1"/>
              </p:cNvSpPr>
              <p:nvPr/>
            </p:nvSpPr>
            <p:spPr bwMode="auto">
              <a:xfrm>
                <a:off x="4939" y="1431"/>
                <a:ext cx="313" cy="95"/>
              </a:xfrm>
              <a:prstGeom prst="ellipse">
                <a:avLst/>
              </a:prstGeom>
              <a:solidFill>
                <a:srgbClr val="FFFF00"/>
              </a:solidFill>
              <a:ln w="12700">
                <a:solidFill>
                  <a:schemeClr val="tx1"/>
                </a:solidFill>
                <a:round/>
              </a:ln>
              <a:effectLst/>
            </p:spPr>
            <p:txBody>
              <a:bodyPr wrap="none" anchor="ctr"/>
              <a:lstStyle/>
              <a:p>
                <a:endParaRPr lang="zh-CN" altLang="en-US"/>
              </a:p>
            </p:txBody>
          </p:sp>
          <p:sp>
            <p:nvSpPr>
              <p:cNvPr id="213022" name="Line 30"/>
              <p:cNvSpPr>
                <a:spLocks noChangeShapeType="1"/>
              </p:cNvSpPr>
              <p:nvPr/>
            </p:nvSpPr>
            <p:spPr bwMode="auto">
              <a:xfrm>
                <a:off x="5251" y="1479"/>
                <a:ext cx="1" cy="227"/>
              </a:xfrm>
              <a:prstGeom prst="line">
                <a:avLst/>
              </a:prstGeom>
              <a:noFill/>
              <a:ln w="12700">
                <a:solidFill>
                  <a:schemeClr val="tx1"/>
                </a:solidFill>
                <a:round/>
              </a:ln>
              <a:effectLst/>
            </p:spPr>
            <p:txBody>
              <a:bodyPr wrap="none" anchor="ctr"/>
              <a:lstStyle/>
              <a:p>
                <a:endParaRPr lang="zh-CN" altLang="en-US"/>
              </a:p>
            </p:txBody>
          </p:sp>
          <p:sp>
            <p:nvSpPr>
              <p:cNvPr id="213023" name="Line 31"/>
              <p:cNvSpPr>
                <a:spLocks noChangeShapeType="1"/>
              </p:cNvSpPr>
              <p:nvPr/>
            </p:nvSpPr>
            <p:spPr bwMode="auto">
              <a:xfrm flipH="1">
                <a:off x="4939" y="1483"/>
                <a:ext cx="1" cy="229"/>
              </a:xfrm>
              <a:prstGeom prst="line">
                <a:avLst/>
              </a:prstGeom>
              <a:noFill/>
              <a:ln w="12700">
                <a:solidFill>
                  <a:schemeClr val="tx1"/>
                </a:solidFill>
                <a:round/>
              </a:ln>
              <a:effectLst/>
            </p:spPr>
            <p:txBody>
              <a:bodyPr wrap="none" anchor="ctr"/>
              <a:lstStyle/>
              <a:p>
                <a:endParaRPr lang="zh-CN" altLang="en-US"/>
              </a:p>
            </p:txBody>
          </p:sp>
        </p:grpSp>
        <p:sp>
          <p:nvSpPr>
            <p:cNvPr id="213024" name="Text Box 32"/>
            <p:cNvSpPr txBox="1">
              <a:spLocks noChangeArrowheads="1"/>
            </p:cNvSpPr>
            <p:nvPr/>
          </p:nvSpPr>
          <p:spPr bwMode="auto">
            <a:xfrm>
              <a:off x="2189" y="1859"/>
              <a:ext cx="721" cy="368"/>
            </a:xfrm>
            <a:prstGeom prst="rect">
              <a:avLst/>
            </a:prstGeom>
            <a:noFill/>
            <a:ln w="9525">
              <a:noFill/>
              <a:miter lim="800000"/>
            </a:ln>
            <a:effectLst/>
          </p:spPr>
          <p:txBody>
            <a:bodyPr wrap="square">
              <a:spAutoFit/>
            </a:bodyPr>
            <a:lstStyle/>
            <a:p>
              <a:pPr>
                <a:spcBef>
                  <a:spcPct val="0"/>
                </a:spcBef>
                <a:buClrTx/>
                <a:buSzTx/>
                <a:buFontTx/>
                <a:buNone/>
              </a:pPr>
              <a:r>
                <a:rPr lang="zh-Hans" altLang="en-US" sz="1600" dirty="0">
                  <a:ea typeface="宋体" pitchFamily="2" charset="-122"/>
                </a:rPr>
                <a:t>本地文件系统</a:t>
              </a:r>
              <a:endParaRPr lang="en-US" altLang="zh-CN" sz="1600" dirty="0">
                <a:ea typeface="宋体" pitchFamily="2" charset="-122"/>
              </a:endParaRPr>
            </a:p>
          </p:txBody>
        </p:sp>
        <p:sp>
          <p:nvSpPr>
            <p:cNvPr id="213025" name="Line 33"/>
            <p:cNvSpPr>
              <a:spLocks noChangeShapeType="1"/>
            </p:cNvSpPr>
            <p:nvPr/>
          </p:nvSpPr>
          <p:spPr bwMode="auto">
            <a:xfrm>
              <a:off x="1812" y="1776"/>
              <a:ext cx="204" cy="276"/>
            </a:xfrm>
            <a:prstGeom prst="line">
              <a:avLst/>
            </a:prstGeom>
            <a:noFill/>
            <a:ln w="19050">
              <a:solidFill>
                <a:schemeClr val="tx1"/>
              </a:solidFill>
              <a:round/>
              <a:headEnd type="triangle" w="med" len="med"/>
              <a:tailEnd type="triangle" w="med" len="med"/>
            </a:ln>
            <a:effectLst/>
          </p:spPr>
          <p:txBody>
            <a:bodyPr wrap="none" anchor="ctr"/>
            <a:lstStyle/>
            <a:p>
              <a:endParaRPr lang="zh-CN" altLang="en-US"/>
            </a:p>
          </p:txBody>
        </p:sp>
      </p:grpSp>
      <p:sp>
        <p:nvSpPr>
          <p:cNvPr id="213026" name="Line 34"/>
          <p:cNvSpPr>
            <a:spLocks noChangeShapeType="1"/>
          </p:cNvSpPr>
          <p:nvPr/>
        </p:nvSpPr>
        <p:spPr bwMode="auto">
          <a:xfrm flipH="1">
            <a:off x="3714750" y="2686050"/>
            <a:ext cx="333375" cy="438150"/>
          </a:xfrm>
          <a:prstGeom prst="line">
            <a:avLst/>
          </a:prstGeom>
          <a:noFill/>
          <a:ln w="19050">
            <a:solidFill>
              <a:schemeClr val="tx1"/>
            </a:solidFill>
            <a:round/>
            <a:headEnd type="triangle" w="med" len="med"/>
            <a:tailEnd type="triangle" w="med" len="med"/>
          </a:ln>
          <a:effectLst/>
        </p:spPr>
        <p:txBody>
          <a:bodyPr wrap="none" anchor="ctr"/>
          <a:lstStyle/>
          <a:p>
            <a:endParaRPr lang="zh-CN" altLang="en-US"/>
          </a:p>
        </p:txBody>
      </p:sp>
      <p:grpSp>
        <p:nvGrpSpPr>
          <p:cNvPr id="213027" name="Group 35"/>
          <p:cNvGrpSpPr/>
          <p:nvPr/>
        </p:nvGrpSpPr>
        <p:grpSpPr bwMode="auto">
          <a:xfrm>
            <a:off x="6659563" y="2824163"/>
            <a:ext cx="501650" cy="496887"/>
            <a:chOff x="4939" y="1431"/>
            <a:chExt cx="316" cy="313"/>
          </a:xfrm>
        </p:grpSpPr>
        <p:sp>
          <p:nvSpPr>
            <p:cNvPr id="213028" name="Oval 36"/>
            <p:cNvSpPr>
              <a:spLocks noChangeArrowheads="1"/>
            </p:cNvSpPr>
            <p:nvPr/>
          </p:nvSpPr>
          <p:spPr bwMode="auto">
            <a:xfrm>
              <a:off x="4941" y="1663"/>
              <a:ext cx="310" cy="81"/>
            </a:xfrm>
            <a:prstGeom prst="ellipse">
              <a:avLst/>
            </a:prstGeom>
            <a:solidFill>
              <a:srgbClr val="FFFF00"/>
            </a:solidFill>
            <a:ln w="12700">
              <a:solidFill>
                <a:schemeClr val="tx1"/>
              </a:solidFill>
              <a:round/>
            </a:ln>
            <a:effectLst/>
          </p:spPr>
          <p:txBody>
            <a:bodyPr wrap="none" anchor="ctr"/>
            <a:lstStyle/>
            <a:p>
              <a:endParaRPr lang="zh-CN" altLang="en-US"/>
            </a:p>
          </p:txBody>
        </p:sp>
        <p:sp>
          <p:nvSpPr>
            <p:cNvPr id="213029" name="Rectangle 37"/>
            <p:cNvSpPr>
              <a:spLocks noChangeArrowheads="1"/>
            </p:cNvSpPr>
            <p:nvPr/>
          </p:nvSpPr>
          <p:spPr bwMode="auto">
            <a:xfrm>
              <a:off x="4942" y="1490"/>
              <a:ext cx="313" cy="214"/>
            </a:xfrm>
            <a:prstGeom prst="rect">
              <a:avLst/>
            </a:prstGeom>
            <a:solidFill>
              <a:srgbClr val="FFFF00"/>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213030" name="Oval 38"/>
            <p:cNvSpPr>
              <a:spLocks noChangeArrowheads="1"/>
            </p:cNvSpPr>
            <p:nvPr/>
          </p:nvSpPr>
          <p:spPr bwMode="auto">
            <a:xfrm>
              <a:off x="4939" y="1431"/>
              <a:ext cx="313" cy="95"/>
            </a:xfrm>
            <a:prstGeom prst="ellipse">
              <a:avLst/>
            </a:prstGeom>
            <a:solidFill>
              <a:srgbClr val="FFFF00"/>
            </a:solidFill>
            <a:ln w="12700">
              <a:solidFill>
                <a:schemeClr val="tx1"/>
              </a:solidFill>
              <a:round/>
            </a:ln>
            <a:effectLst/>
          </p:spPr>
          <p:txBody>
            <a:bodyPr wrap="none" anchor="ctr"/>
            <a:lstStyle/>
            <a:p>
              <a:endParaRPr lang="zh-CN" altLang="en-US"/>
            </a:p>
          </p:txBody>
        </p:sp>
        <p:sp>
          <p:nvSpPr>
            <p:cNvPr id="213031" name="Line 39"/>
            <p:cNvSpPr>
              <a:spLocks noChangeShapeType="1"/>
            </p:cNvSpPr>
            <p:nvPr/>
          </p:nvSpPr>
          <p:spPr bwMode="auto">
            <a:xfrm>
              <a:off x="5251" y="1479"/>
              <a:ext cx="1" cy="227"/>
            </a:xfrm>
            <a:prstGeom prst="line">
              <a:avLst/>
            </a:prstGeom>
            <a:noFill/>
            <a:ln w="12700">
              <a:solidFill>
                <a:schemeClr val="tx1"/>
              </a:solidFill>
              <a:round/>
            </a:ln>
            <a:effectLst/>
          </p:spPr>
          <p:txBody>
            <a:bodyPr wrap="none" anchor="ctr"/>
            <a:lstStyle/>
            <a:p>
              <a:endParaRPr lang="zh-CN" altLang="en-US"/>
            </a:p>
          </p:txBody>
        </p:sp>
        <p:sp>
          <p:nvSpPr>
            <p:cNvPr id="213032" name="Line 40"/>
            <p:cNvSpPr>
              <a:spLocks noChangeShapeType="1"/>
            </p:cNvSpPr>
            <p:nvPr/>
          </p:nvSpPr>
          <p:spPr bwMode="auto">
            <a:xfrm flipH="1">
              <a:off x="4939" y="1483"/>
              <a:ext cx="1" cy="229"/>
            </a:xfrm>
            <a:prstGeom prst="line">
              <a:avLst/>
            </a:prstGeom>
            <a:noFill/>
            <a:ln w="12700">
              <a:solidFill>
                <a:schemeClr val="tx1"/>
              </a:solidFill>
              <a:round/>
            </a:ln>
            <a:effectLst/>
          </p:spPr>
          <p:txBody>
            <a:bodyPr wrap="none" anchor="ctr"/>
            <a:lstStyle/>
            <a:p>
              <a:endParaRPr lang="zh-CN" altLang="en-US"/>
            </a:p>
          </p:txBody>
        </p:sp>
      </p:grpSp>
      <p:sp>
        <p:nvSpPr>
          <p:cNvPr id="213033" name="Text Box 41"/>
          <p:cNvSpPr txBox="1">
            <a:spLocks noChangeArrowheads="1"/>
          </p:cNvSpPr>
          <p:nvPr/>
        </p:nvSpPr>
        <p:spPr bwMode="auto">
          <a:xfrm>
            <a:off x="7161213" y="2789238"/>
            <a:ext cx="1457325" cy="338554"/>
          </a:xfrm>
          <a:prstGeom prst="rect">
            <a:avLst/>
          </a:prstGeom>
          <a:noFill/>
          <a:ln w="9525">
            <a:noFill/>
            <a:miter lim="800000"/>
          </a:ln>
          <a:effectLst/>
        </p:spPr>
        <p:txBody>
          <a:bodyPr>
            <a:spAutoFit/>
          </a:bodyPr>
          <a:lstStyle/>
          <a:p>
            <a:pPr>
              <a:spcBef>
                <a:spcPct val="0"/>
              </a:spcBef>
              <a:buClrTx/>
              <a:buSzTx/>
              <a:buFontTx/>
              <a:buNone/>
            </a:pPr>
            <a:r>
              <a:rPr lang="zh-Hans" altLang="en-US" sz="1600" dirty="0">
                <a:ea typeface="宋体" pitchFamily="2" charset="-122"/>
              </a:rPr>
              <a:t>远程文件系统</a:t>
            </a:r>
            <a:endParaRPr lang="en-US" altLang="zh-CN" sz="1600" dirty="0">
              <a:ea typeface="宋体" pitchFamily="2" charset="-122"/>
            </a:endParaRPr>
          </a:p>
        </p:txBody>
      </p:sp>
      <p:sp>
        <p:nvSpPr>
          <p:cNvPr id="213034" name="Line 42"/>
          <p:cNvSpPr>
            <a:spLocks noChangeShapeType="1"/>
          </p:cNvSpPr>
          <p:nvPr/>
        </p:nvSpPr>
        <p:spPr bwMode="auto">
          <a:xfrm>
            <a:off x="6915150" y="2695575"/>
            <a:ext cx="0" cy="428625"/>
          </a:xfrm>
          <a:prstGeom prst="line">
            <a:avLst/>
          </a:prstGeom>
          <a:noFill/>
          <a:ln w="19050">
            <a:solidFill>
              <a:schemeClr val="tx1"/>
            </a:solidFill>
            <a:round/>
            <a:headEnd type="triangle" w="med" len="med"/>
            <a:tailEnd type="triangle" w="med" len="med"/>
          </a:ln>
          <a:effectLst/>
        </p:spPr>
        <p:txBody>
          <a:bodyPr wrap="none" anchor="ctr"/>
          <a:lstStyle/>
          <a:p>
            <a:endParaRPr lang="zh-CN" altLang="en-US"/>
          </a:p>
        </p:txBody>
      </p:sp>
      <p:pic>
        <p:nvPicPr>
          <p:cNvPr id="213035" name="Picture 43" descr="Alice"/>
          <p:cNvPicPr>
            <a:picLocks noChangeAspect="1" noChangeArrowheads="1"/>
          </p:cNvPicPr>
          <p:nvPr/>
        </p:nvPicPr>
        <p:blipFill>
          <a:blip r:embed="rId6"/>
          <a:srcRect/>
          <a:stretch>
            <a:fillRect/>
          </a:stretch>
        </p:blipFill>
        <p:spPr bwMode="auto">
          <a:xfrm>
            <a:off x="1490663" y="1909763"/>
            <a:ext cx="561975" cy="693737"/>
          </a:xfrm>
          <a:prstGeom prst="rect">
            <a:avLst/>
          </a:prstGeom>
          <a:noFill/>
        </p:spPr>
      </p:pic>
      <p:sp>
        <p:nvSpPr>
          <p:cNvPr id="213036" name="Text Box 44"/>
          <p:cNvSpPr txBox="1">
            <a:spLocks noChangeArrowheads="1"/>
          </p:cNvSpPr>
          <p:nvPr/>
        </p:nvSpPr>
        <p:spPr bwMode="auto">
          <a:xfrm>
            <a:off x="1379538" y="2617788"/>
            <a:ext cx="971550" cy="584775"/>
          </a:xfrm>
          <a:prstGeom prst="rect">
            <a:avLst/>
          </a:prstGeom>
          <a:noFill/>
          <a:ln w="9525">
            <a:noFill/>
            <a:miter lim="800000"/>
          </a:ln>
          <a:effectLst/>
        </p:spPr>
        <p:txBody>
          <a:bodyPr>
            <a:spAutoFit/>
          </a:bodyPr>
          <a:lstStyle/>
          <a:p>
            <a:pPr algn="ctr">
              <a:spcBef>
                <a:spcPct val="0"/>
              </a:spcBef>
              <a:buClrTx/>
              <a:buSzTx/>
              <a:buFontTx/>
              <a:buNone/>
            </a:pPr>
            <a:r>
              <a:rPr lang="zh-Hans" altLang="en-US" sz="1600" dirty="0">
                <a:ea typeface="宋体" pitchFamily="2" charset="-122"/>
              </a:rPr>
              <a:t>用户或主机</a:t>
            </a:r>
            <a:endParaRPr lang="en-US" altLang="zh-CN" sz="1600" dirty="0">
              <a:ea typeface="宋体" pitchFamily="2" charset="-122"/>
            </a:endParaRPr>
          </a:p>
        </p:txBody>
      </p:sp>
      <p:sp>
        <p:nvSpPr>
          <p:cNvPr id="213037" name="Line 45"/>
          <p:cNvSpPr>
            <a:spLocks noChangeShapeType="1"/>
          </p:cNvSpPr>
          <p:nvPr/>
        </p:nvSpPr>
        <p:spPr bwMode="auto">
          <a:xfrm>
            <a:off x="2028825" y="2305050"/>
            <a:ext cx="581025" cy="0"/>
          </a:xfrm>
          <a:prstGeom prst="line">
            <a:avLst/>
          </a:prstGeom>
          <a:noFill/>
          <a:ln w="19050">
            <a:solidFill>
              <a:schemeClr val="tx1"/>
            </a:solidFill>
            <a:round/>
            <a:headEnd type="triangle" w="med" len="med"/>
            <a:tailEnd type="triangle" w="med" len="med"/>
          </a:ln>
          <a:effectLst/>
        </p:spPr>
        <p:txBody>
          <a:bodyPr wrap="none" anchor="ctr"/>
          <a:lstStyle/>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3" name="灯片编号占位符 6"/>
          <p:cNvSpPr>
            <a:spLocks noGrp="1"/>
          </p:cNvSpPr>
          <p:nvPr>
            <p:ph type="sldNum" sz="quarter" idx="12"/>
          </p:nvPr>
        </p:nvSpPr>
        <p:spPr/>
        <p:txBody>
          <a:bodyPr/>
          <a:lstStyle/>
          <a:p>
            <a:fld id="{01125934-E032-4C9E-A9AD-A4E8D6CF3B17}" type="slidenum">
              <a:rPr lang="en-US" altLang="zh-CN"/>
              <a:t>46</a:t>
            </a:fld>
            <a:endParaRPr lang="en-US" altLang="zh-CN" dirty="0"/>
          </a:p>
        </p:txBody>
      </p:sp>
      <p:sp>
        <p:nvSpPr>
          <p:cNvPr id="214018" name="Rectangle 2"/>
          <p:cNvSpPr>
            <a:spLocks noGrp="1" noChangeArrowheads="1"/>
          </p:cNvSpPr>
          <p:nvPr>
            <p:ph type="title"/>
          </p:nvPr>
        </p:nvSpPr>
        <p:spPr/>
        <p:txBody>
          <a:bodyPr/>
          <a:lstStyle/>
          <a:p>
            <a:r>
              <a:rPr lang="en-US" altLang="zh-CN" sz="3200" dirty="0">
                <a:ea typeface="宋体" pitchFamily="2" charset="-122"/>
              </a:rPr>
              <a:t>FTP: separate control, data connections</a:t>
            </a:r>
            <a:endParaRPr lang="en-US" altLang="zh-CN" dirty="0">
              <a:ea typeface="宋体" pitchFamily="2" charset="-122"/>
            </a:endParaRPr>
          </a:p>
        </p:txBody>
      </p:sp>
      <p:sp>
        <p:nvSpPr>
          <p:cNvPr id="214019" name="Rectangle 3"/>
          <p:cNvSpPr>
            <a:spLocks noGrp="1" noChangeArrowheads="1"/>
          </p:cNvSpPr>
          <p:nvPr>
            <p:ph type="body" sz="half" idx="1"/>
          </p:nvPr>
        </p:nvSpPr>
        <p:spPr>
          <a:xfrm>
            <a:off x="533400" y="1600200"/>
            <a:ext cx="4067175" cy="4648200"/>
          </a:xfrm>
        </p:spPr>
        <p:txBody>
          <a:bodyPr/>
          <a:lstStyle/>
          <a:p>
            <a:r>
              <a:rPr lang="en-US" altLang="zh-CN" sz="2200" dirty="0">
                <a:ea typeface="宋体" pitchFamily="2" charset="-122"/>
              </a:rPr>
              <a:t>FTP</a:t>
            </a:r>
            <a:r>
              <a:rPr lang="zh-CN" altLang="en-US" sz="2200" dirty="0">
                <a:ea typeface="宋体" pitchFamily="2" charset="-122"/>
              </a:rPr>
              <a:t>客户端通过端口</a:t>
            </a:r>
            <a:r>
              <a:rPr lang="en-US" altLang="zh-CN" sz="2200" dirty="0">
                <a:ea typeface="宋体" pitchFamily="2" charset="-122"/>
              </a:rPr>
              <a:t>21</a:t>
            </a:r>
            <a:r>
              <a:rPr lang="zh-CN" altLang="en-US" sz="2200" dirty="0">
                <a:ea typeface="宋体" pitchFamily="2" charset="-122"/>
              </a:rPr>
              <a:t>与</a:t>
            </a:r>
            <a:r>
              <a:rPr lang="en-US" altLang="zh-CN" sz="2200" dirty="0">
                <a:ea typeface="宋体" pitchFamily="2" charset="-122"/>
              </a:rPr>
              <a:t>FTP</a:t>
            </a:r>
            <a:r>
              <a:rPr lang="zh-CN" altLang="en-US" sz="2200" dirty="0">
                <a:ea typeface="宋体" pitchFamily="2" charset="-122"/>
              </a:rPr>
              <a:t>服务器联系，并指定</a:t>
            </a:r>
            <a:r>
              <a:rPr lang="en-US" altLang="zh-CN" sz="2200" dirty="0">
                <a:ea typeface="宋体" pitchFamily="2" charset="-122"/>
              </a:rPr>
              <a:t>TCP</a:t>
            </a:r>
            <a:r>
              <a:rPr lang="zh-CN" altLang="en-US" sz="2200" dirty="0">
                <a:ea typeface="宋体" pitchFamily="2" charset="-122"/>
              </a:rPr>
              <a:t>作为传输协议</a:t>
            </a:r>
            <a:endParaRPr lang="en-US" altLang="zh-CN" sz="2200" dirty="0">
              <a:ea typeface="宋体" pitchFamily="2" charset="-122"/>
            </a:endParaRPr>
          </a:p>
          <a:p>
            <a:r>
              <a:rPr lang="zh-CN" altLang="en-US" sz="2200" dirty="0">
                <a:ea typeface="宋体" pitchFamily="2" charset="-122"/>
              </a:rPr>
              <a:t>客户端通过控制连接</a:t>
            </a:r>
            <a:r>
              <a:rPr lang="en-US" altLang="zh-CN" sz="2200" dirty="0">
                <a:latin typeface="Comic Sans MS Regular" panose="030F0702030302020204" pitchFamily="66" charset="0"/>
                <a:ea typeface="宋体" pitchFamily="2" charset="-122"/>
                <a:cs typeface="Times New Roman" panose="02020603050405020304" pitchFamily="18" charset="0"/>
              </a:rPr>
              <a:t>(</a:t>
            </a:r>
            <a:r>
              <a:rPr lang="en-US" altLang="zh-Hans" sz="2200" dirty="0">
                <a:latin typeface="Comic Sans MS Regular" panose="030F0702030302020204" pitchFamily="66" charset="0"/>
                <a:ea typeface="宋体" pitchFamily="2" charset="-122"/>
                <a:cs typeface="Times New Roman" panose="02020603050405020304" pitchFamily="18" charset="0"/>
              </a:rPr>
              <a:t>control</a:t>
            </a:r>
            <a:r>
              <a:rPr lang="zh-Hans" altLang="en-US" sz="2200" dirty="0">
                <a:latin typeface="Comic Sans MS Regular" panose="030F0702030302020204" pitchFamily="66" charset="0"/>
                <a:ea typeface="宋体" pitchFamily="2" charset="-122"/>
                <a:cs typeface="Times New Roman" panose="02020603050405020304" pitchFamily="18" charset="0"/>
              </a:rPr>
              <a:t> </a:t>
            </a:r>
            <a:r>
              <a:rPr lang="en-US" altLang="zh-Hans" sz="2200" dirty="0">
                <a:latin typeface="Comic Sans MS Regular" panose="030F0702030302020204" pitchFamily="66" charset="0"/>
                <a:ea typeface="宋体" pitchFamily="2" charset="-122"/>
                <a:cs typeface="Times New Roman" panose="02020603050405020304" pitchFamily="18" charset="0"/>
              </a:rPr>
              <a:t>connection)</a:t>
            </a:r>
            <a:r>
              <a:rPr lang="zh-CN" altLang="en-US" sz="2200" dirty="0">
                <a:ea typeface="宋体" pitchFamily="2" charset="-122"/>
              </a:rPr>
              <a:t>获得授权</a:t>
            </a:r>
            <a:endParaRPr lang="en-US" altLang="zh-CN" sz="2200" dirty="0">
              <a:ea typeface="宋体" pitchFamily="2" charset="-122"/>
            </a:endParaRPr>
          </a:p>
          <a:p>
            <a:r>
              <a:rPr lang="zh-CN" altLang="en-US" sz="2200" dirty="0">
                <a:ea typeface="宋体" pitchFamily="2" charset="-122"/>
              </a:rPr>
              <a:t>客户端通过通过控制连接发送命令来浏览远程目录。</a:t>
            </a:r>
            <a:endParaRPr lang="en-US" altLang="zh-CN" sz="2200" dirty="0">
              <a:ea typeface="宋体" pitchFamily="2" charset="-122"/>
            </a:endParaRPr>
          </a:p>
          <a:p>
            <a:r>
              <a:rPr lang="zh-CN" altLang="en-US" sz="2200" dirty="0">
                <a:ea typeface="宋体" pitchFamily="2" charset="-122"/>
              </a:rPr>
              <a:t>服务器收到文件传输命令后，服务器将打开与客户端的</a:t>
            </a:r>
            <a:r>
              <a:rPr lang="en-US" altLang="zh-CN" sz="2200" dirty="0">
                <a:ea typeface="宋体" pitchFamily="2" charset="-122"/>
              </a:rPr>
              <a:t>TCP</a:t>
            </a:r>
            <a:r>
              <a:rPr lang="zh-CN" altLang="en-US" sz="2200" dirty="0">
                <a:ea typeface="宋体" pitchFamily="2" charset="-122"/>
              </a:rPr>
              <a:t>数据连接</a:t>
            </a:r>
            <a:endParaRPr lang="en-US" altLang="zh-CN" sz="2200" dirty="0"/>
          </a:p>
          <a:p>
            <a:r>
              <a:rPr lang="zh-CN" altLang="en-US" sz="2200" dirty="0"/>
              <a:t>传输一个文件后，服务器关闭连接</a:t>
            </a:r>
          </a:p>
        </p:txBody>
      </p:sp>
      <p:grpSp>
        <p:nvGrpSpPr>
          <p:cNvPr id="214020" name="Group 4"/>
          <p:cNvGrpSpPr/>
          <p:nvPr/>
        </p:nvGrpSpPr>
        <p:grpSpPr bwMode="auto">
          <a:xfrm>
            <a:off x="4730752" y="1373188"/>
            <a:ext cx="4021139" cy="1889125"/>
            <a:chOff x="2995" y="1511"/>
            <a:chExt cx="2533" cy="1190"/>
          </a:xfrm>
        </p:grpSpPr>
        <p:graphicFrame>
          <p:nvGraphicFramePr>
            <p:cNvPr id="214021" name="Object 5"/>
            <p:cNvGraphicFramePr>
              <a:graphicFrameLocks noChangeAspect="1"/>
            </p:cNvGraphicFramePr>
            <p:nvPr/>
          </p:nvGraphicFramePr>
          <p:xfrm>
            <a:off x="3011" y="1826"/>
            <a:ext cx="489" cy="393"/>
          </p:xfrm>
          <a:graphic>
            <a:graphicData uri="http://schemas.openxmlformats.org/presentationml/2006/ole">
              <mc:AlternateContent xmlns:mc="http://schemas.openxmlformats.org/markup-compatibility/2006">
                <mc:Choice xmlns:v="urn:schemas-microsoft-com:vml" Requires="v">
                  <p:oleObj spid="_x0000_s12370" name="Clip" r:id="rId3" imgW="18192750" imgH="15087600" progId="">
                    <p:embed/>
                  </p:oleObj>
                </mc:Choice>
                <mc:Fallback>
                  <p:oleObj name="Clip" r:id="rId3" imgW="18192750" imgH="15087600" progId="">
                    <p:embed/>
                    <p:pic>
                      <p:nvPicPr>
                        <p:cNvPr id="0" name="图片 12288"/>
                        <p:cNvPicPr>
                          <a:picLocks noChangeAspect="1"/>
                        </p:cNvPicPr>
                        <p:nvPr/>
                      </p:nvPicPr>
                      <p:blipFill>
                        <a:blip r:embed="rId4"/>
                        <a:stretch>
                          <a:fillRect/>
                        </a:stretch>
                      </p:blipFill>
                      <p:spPr>
                        <a:xfrm>
                          <a:off x="3011" y="1826"/>
                          <a:ext cx="489" cy="393"/>
                        </a:xfrm>
                        <a:prstGeom prst="rect">
                          <a:avLst/>
                        </a:prstGeom>
                        <a:noFill/>
                        <a:ln w="9525">
                          <a:noFill/>
                        </a:ln>
                      </p:spPr>
                    </p:pic>
                  </p:oleObj>
                </mc:Fallback>
              </mc:AlternateContent>
            </a:graphicData>
          </a:graphic>
        </p:graphicFrame>
        <p:grpSp>
          <p:nvGrpSpPr>
            <p:cNvPr id="214022" name="Group 6"/>
            <p:cNvGrpSpPr/>
            <p:nvPr/>
          </p:nvGrpSpPr>
          <p:grpSpPr bwMode="auto">
            <a:xfrm>
              <a:off x="5161" y="1688"/>
              <a:ext cx="224" cy="588"/>
              <a:chOff x="4180" y="783"/>
              <a:chExt cx="150" cy="307"/>
            </a:xfrm>
          </p:grpSpPr>
          <p:sp>
            <p:nvSpPr>
              <p:cNvPr id="214023"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14024" name="Rectangle 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14025"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14026"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14027" name="Line 1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14028" name="Line 1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14029"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14030" name="Rectangle 1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14031" name="Text Box 15"/>
            <p:cNvSpPr txBox="1">
              <a:spLocks noChangeArrowheads="1"/>
            </p:cNvSpPr>
            <p:nvPr/>
          </p:nvSpPr>
          <p:spPr bwMode="auto">
            <a:xfrm>
              <a:off x="2995" y="2249"/>
              <a:ext cx="601" cy="446"/>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ea typeface="宋体" pitchFamily="2" charset="-122"/>
                </a:rPr>
                <a:t>FTP</a:t>
              </a:r>
            </a:p>
            <a:p>
              <a:pPr algn="ctr">
                <a:spcBef>
                  <a:spcPct val="0"/>
                </a:spcBef>
                <a:buClrTx/>
                <a:buSzTx/>
                <a:buFontTx/>
                <a:buNone/>
              </a:pPr>
              <a:r>
                <a:rPr lang="zh-Hans" altLang="en-US" sz="2000" dirty="0">
                  <a:latin typeface="Comic Sans MS Regular" panose="030F0702030302020204" pitchFamily="66" charset="0"/>
                  <a:ea typeface="宋体" pitchFamily="2" charset="-122"/>
                </a:rPr>
                <a:t>客户机</a:t>
              </a:r>
              <a:endParaRPr lang="en-US" altLang="zh-CN" dirty="0">
                <a:latin typeface="Comic Sans MS Regular" panose="030F0702030302020204" pitchFamily="66" charset="0"/>
                <a:ea typeface="宋体" pitchFamily="2" charset="-122"/>
              </a:endParaRPr>
            </a:p>
          </p:txBody>
        </p:sp>
        <p:sp>
          <p:nvSpPr>
            <p:cNvPr id="214032" name="Text Box 16"/>
            <p:cNvSpPr txBox="1">
              <a:spLocks noChangeArrowheads="1"/>
            </p:cNvSpPr>
            <p:nvPr/>
          </p:nvSpPr>
          <p:spPr bwMode="auto">
            <a:xfrm>
              <a:off x="4927" y="2255"/>
              <a:ext cx="601" cy="446"/>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ea typeface="宋体" pitchFamily="2" charset="-122"/>
                </a:rPr>
                <a:t>FTP</a:t>
              </a:r>
            </a:p>
            <a:p>
              <a:pPr algn="ctr">
                <a:spcBef>
                  <a:spcPct val="0"/>
                </a:spcBef>
                <a:buClrTx/>
                <a:buSzTx/>
                <a:buFontTx/>
                <a:buNone/>
              </a:pPr>
              <a:r>
                <a:rPr lang="zh-Hans" altLang="en-US" sz="2000" dirty="0">
                  <a:latin typeface="Comic Sans MS Regular" panose="030F0702030302020204" pitchFamily="66" charset="0"/>
                  <a:ea typeface="宋体" pitchFamily="2" charset="-122"/>
                </a:rPr>
                <a:t>服务器</a:t>
              </a:r>
              <a:endParaRPr lang="en-US" altLang="zh-CN" sz="2000" dirty="0">
                <a:latin typeface="Comic Sans MS Regular" panose="030F0702030302020204" pitchFamily="66" charset="0"/>
                <a:ea typeface="宋体" pitchFamily="2" charset="-122"/>
              </a:endParaRPr>
            </a:p>
          </p:txBody>
        </p:sp>
        <p:sp>
          <p:nvSpPr>
            <p:cNvPr id="214033" name="Line 17"/>
            <p:cNvSpPr>
              <a:spLocks noChangeShapeType="1"/>
            </p:cNvSpPr>
            <p:nvPr/>
          </p:nvSpPr>
          <p:spPr bwMode="auto">
            <a:xfrm>
              <a:off x="3492" y="1920"/>
              <a:ext cx="1614" cy="0"/>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sp>
          <p:nvSpPr>
            <p:cNvPr id="214034" name="Line 18"/>
            <p:cNvSpPr>
              <a:spLocks noChangeShapeType="1"/>
            </p:cNvSpPr>
            <p:nvPr/>
          </p:nvSpPr>
          <p:spPr bwMode="auto">
            <a:xfrm flipV="1">
              <a:off x="3504" y="2118"/>
              <a:ext cx="1614" cy="6"/>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sp>
          <p:nvSpPr>
            <p:cNvPr id="214035" name="Text Box 19"/>
            <p:cNvSpPr txBox="1">
              <a:spLocks noChangeArrowheads="1"/>
            </p:cNvSpPr>
            <p:nvPr/>
          </p:nvSpPr>
          <p:spPr bwMode="auto">
            <a:xfrm>
              <a:off x="3551" y="1511"/>
              <a:ext cx="1518" cy="213"/>
            </a:xfrm>
            <a:prstGeom prst="rect">
              <a:avLst/>
            </a:prstGeom>
            <a:noFill/>
            <a:ln w="9525">
              <a:noFill/>
              <a:miter lim="800000"/>
            </a:ln>
            <a:effectLst/>
          </p:spPr>
          <p:txBody>
            <a:bodyPr>
              <a:spAutoFit/>
            </a:bodyPr>
            <a:lstStyle/>
            <a:p>
              <a:pPr algn="ctr">
                <a:spcBef>
                  <a:spcPct val="0"/>
                </a:spcBef>
                <a:buClrTx/>
                <a:buSzTx/>
                <a:buFontTx/>
                <a:buNone/>
              </a:pPr>
              <a:r>
                <a:rPr lang="en-US" altLang="zh-CN" sz="1600" dirty="0">
                  <a:solidFill>
                    <a:srgbClr val="FF0000"/>
                  </a:solidFill>
                  <a:ea typeface="宋体" pitchFamily="2" charset="-122"/>
                </a:rPr>
                <a:t>TCP </a:t>
              </a:r>
              <a:r>
                <a:rPr lang="zh-Hans" altLang="en-US" sz="1600" dirty="0">
                  <a:solidFill>
                    <a:srgbClr val="FF0000"/>
                  </a:solidFill>
                  <a:ea typeface="宋体" pitchFamily="2" charset="-122"/>
                </a:rPr>
                <a:t>连接控制端口</a:t>
              </a:r>
              <a:r>
                <a:rPr lang="en-US" altLang="zh-CN" sz="1600" dirty="0">
                  <a:solidFill>
                    <a:srgbClr val="FF0000"/>
                  </a:solidFill>
                  <a:ea typeface="宋体" pitchFamily="2" charset="-122"/>
                </a:rPr>
                <a:t>21</a:t>
              </a:r>
              <a:endParaRPr lang="en-US" altLang="zh-CN" dirty="0">
                <a:latin typeface="Comic Sans MS Regular" panose="030F0702030302020204" pitchFamily="66" charset="0"/>
                <a:ea typeface="宋体" pitchFamily="2" charset="-122"/>
              </a:endParaRPr>
            </a:p>
          </p:txBody>
        </p:sp>
        <p:sp>
          <p:nvSpPr>
            <p:cNvPr id="214036" name="Text Box 20"/>
            <p:cNvSpPr txBox="1">
              <a:spLocks noChangeArrowheads="1"/>
            </p:cNvSpPr>
            <p:nvPr/>
          </p:nvSpPr>
          <p:spPr bwMode="auto">
            <a:xfrm>
              <a:off x="3521" y="2165"/>
              <a:ext cx="1518" cy="213"/>
            </a:xfrm>
            <a:prstGeom prst="rect">
              <a:avLst/>
            </a:prstGeom>
            <a:noFill/>
            <a:ln w="9525">
              <a:noFill/>
              <a:miter lim="800000"/>
            </a:ln>
            <a:effectLst/>
          </p:spPr>
          <p:txBody>
            <a:bodyPr>
              <a:spAutoFit/>
            </a:bodyPr>
            <a:lstStyle/>
            <a:p>
              <a:pPr algn="ctr">
                <a:spcBef>
                  <a:spcPct val="0"/>
                </a:spcBef>
                <a:buClrTx/>
                <a:buSzTx/>
                <a:buFontTx/>
                <a:buNone/>
              </a:pPr>
              <a:r>
                <a:rPr lang="en-US" altLang="zh-CN" sz="1600" dirty="0">
                  <a:solidFill>
                    <a:srgbClr val="FF0000"/>
                  </a:solidFill>
                  <a:ea typeface="宋体" pitchFamily="2" charset="-122"/>
                </a:rPr>
                <a:t>TCP </a:t>
              </a:r>
              <a:r>
                <a:rPr lang="zh-Hans" altLang="en-US" sz="1600" dirty="0">
                  <a:solidFill>
                    <a:srgbClr val="FF0000"/>
                  </a:solidFill>
                  <a:ea typeface="宋体" pitchFamily="2" charset="-122"/>
                </a:rPr>
                <a:t>数据传输端口</a:t>
              </a:r>
              <a:r>
                <a:rPr lang="en-US" altLang="zh-CN" sz="1600" dirty="0">
                  <a:solidFill>
                    <a:srgbClr val="FF0000"/>
                  </a:solidFill>
                  <a:ea typeface="宋体" pitchFamily="2" charset="-122"/>
                </a:rPr>
                <a:t>20</a:t>
              </a:r>
              <a:endParaRPr lang="en-US" altLang="zh-CN" dirty="0">
                <a:latin typeface="Comic Sans MS Regular" panose="030F0702030302020204" pitchFamily="66" charset="0"/>
                <a:ea typeface="宋体" pitchFamily="2" charset="-122"/>
              </a:endParaRPr>
            </a:p>
          </p:txBody>
        </p:sp>
      </p:grpSp>
      <p:sp>
        <p:nvSpPr>
          <p:cNvPr id="214037" name="Rectangle 21"/>
          <p:cNvSpPr>
            <a:spLocks noChangeArrowheads="1"/>
          </p:cNvSpPr>
          <p:nvPr/>
        </p:nvSpPr>
        <p:spPr bwMode="auto">
          <a:xfrm>
            <a:off x="4684716" y="3262313"/>
            <a:ext cx="4067175" cy="2938462"/>
          </a:xfrm>
          <a:prstGeom prst="rect">
            <a:avLst/>
          </a:prstGeom>
          <a:noFill/>
          <a:ln w="9525">
            <a:noFill/>
            <a:miter lim="800000"/>
          </a:ln>
          <a:effectLst/>
        </p:spPr>
        <p:txBody>
          <a:bodyPr/>
          <a:lstStyle/>
          <a:p>
            <a:pPr marL="342900" indent="-342900">
              <a:buFont typeface="ZapfDingbats" pitchFamily="82" charset="2"/>
              <a:buChar char="r"/>
            </a:pPr>
            <a:r>
              <a:rPr lang="zh-CN" altLang="en-US" sz="2200" dirty="0">
                <a:ea typeface="宋体" pitchFamily="2" charset="-122"/>
              </a:rPr>
              <a:t>服务器打开第二个</a:t>
            </a:r>
            <a:r>
              <a:rPr lang="en-US" altLang="zh-CN" sz="2200" dirty="0">
                <a:ea typeface="宋体" pitchFamily="2" charset="-122"/>
              </a:rPr>
              <a:t>TCP</a:t>
            </a:r>
            <a:r>
              <a:rPr lang="zh-CN" altLang="en-US" sz="2200" dirty="0">
                <a:ea typeface="宋体" pitchFamily="2" charset="-122"/>
              </a:rPr>
              <a:t>数据连接以传输另一个文件</a:t>
            </a:r>
            <a:endParaRPr lang="en-US" altLang="zh-CN" sz="2200" dirty="0">
              <a:ea typeface="宋体" pitchFamily="2" charset="-122"/>
            </a:endParaRPr>
          </a:p>
          <a:p>
            <a:pPr marL="342900" indent="-342900">
              <a:buFont typeface="ZapfDingbats" pitchFamily="82" charset="2"/>
              <a:buChar char="r"/>
            </a:pPr>
            <a:r>
              <a:rPr lang="zh-Hans" altLang="en-US" sz="2200" dirty="0">
                <a:ea typeface="宋体" pitchFamily="2" charset="-122"/>
              </a:rPr>
              <a:t>称控制信息是带外</a:t>
            </a:r>
            <a:r>
              <a:rPr lang="en-US" altLang="zh-CN" sz="2200" dirty="0">
                <a:solidFill>
                  <a:srgbClr val="FF0000"/>
                </a:solidFill>
                <a:latin typeface="Comic Sans MS Regular" panose="030F0702030302020204" pitchFamily="66" charset="0"/>
                <a:ea typeface="宋体" pitchFamily="2" charset="-122"/>
                <a:cs typeface="Times New Roman" panose="02020603050405020304" pitchFamily="18" charset="0"/>
              </a:rPr>
              <a:t>“out of band”</a:t>
            </a:r>
            <a:r>
              <a:rPr lang="zh-Hans" altLang="en-US" sz="2200" dirty="0">
                <a:ea typeface="宋体" pitchFamily="2" charset="-122"/>
              </a:rPr>
              <a:t>传送的</a:t>
            </a:r>
            <a:endParaRPr lang="en-US" altLang="zh-CN" sz="2200" dirty="0">
              <a:solidFill>
                <a:srgbClr val="FF0000"/>
              </a:solidFill>
              <a:ea typeface="宋体" pitchFamily="2" charset="-122"/>
            </a:endParaRPr>
          </a:p>
          <a:p>
            <a:pPr marL="342900" indent="-342900">
              <a:buFont typeface="ZapfDingbats" pitchFamily="82" charset="2"/>
              <a:buChar char="r"/>
            </a:pPr>
            <a:r>
              <a:rPr lang="en-US" altLang="zh-CN" sz="2200" dirty="0">
                <a:latin typeface="Comic Sans MS Regular" panose="030F0702030302020204" pitchFamily="66" charset="0"/>
                <a:ea typeface="宋体" pitchFamily="2" charset="-122"/>
                <a:cs typeface="Times New Roman" panose="02020603050405020304" pitchFamily="18" charset="0"/>
              </a:rPr>
              <a:t>FTP</a:t>
            </a:r>
            <a:r>
              <a:rPr lang="zh-Hans" altLang="en-US" sz="2200" dirty="0">
                <a:ea typeface="宋体" pitchFamily="2" charset="-122"/>
              </a:rPr>
              <a:t>服务器必须整个会话期间保留用户的状态</a:t>
            </a:r>
            <a:r>
              <a:rPr lang="en-US" altLang="zh-CN" sz="2200" dirty="0">
                <a:latin typeface="Comic Sans MS Regular" panose="030F0702030302020204" pitchFamily="66" charset="0"/>
                <a:ea typeface="宋体" pitchFamily="2" charset="-122"/>
                <a:cs typeface="Times New Roman" panose="02020603050405020304" pitchFamily="18" charset="0"/>
              </a:rPr>
              <a:t>“state”: </a:t>
            </a:r>
            <a:r>
              <a:rPr lang="zh-Hans" altLang="en-US" sz="2200" dirty="0">
                <a:ea typeface="宋体" pitchFamily="2" charset="-122"/>
              </a:rPr>
              <a:t>当前所在位置</a:t>
            </a:r>
            <a:r>
              <a:rPr lang="en-US" altLang="zh-Hans" sz="2200" dirty="0">
                <a:latin typeface="Comic Sans MS Regular" panose="030F0702030302020204" pitchFamily="66" charset="0"/>
                <a:ea typeface="宋体" pitchFamily="2" charset="-122"/>
                <a:cs typeface="Times New Roman" panose="02020603050405020304" pitchFamily="18" charset="0"/>
              </a:rPr>
              <a:t>(</a:t>
            </a:r>
            <a:r>
              <a:rPr lang="en-US" altLang="zh-CN" sz="2200" dirty="0">
                <a:latin typeface="Comic Sans MS Regular" panose="030F0702030302020204" pitchFamily="66" charset="0"/>
                <a:ea typeface="宋体" pitchFamily="2" charset="-122"/>
                <a:cs typeface="Times New Roman" panose="02020603050405020304" pitchFamily="18" charset="0"/>
              </a:rPr>
              <a:t>current directory</a:t>
            </a:r>
            <a:r>
              <a:rPr lang="en-US" altLang="zh-Hans" sz="2200" dirty="0">
                <a:latin typeface="Comic Sans MS Regular" panose="030F0702030302020204" pitchFamily="66" charset="0"/>
                <a:ea typeface="宋体" pitchFamily="2" charset="-122"/>
                <a:cs typeface="Times New Roman" panose="02020603050405020304" pitchFamily="18" charset="0"/>
              </a:rPr>
              <a:t>)</a:t>
            </a:r>
            <a:r>
              <a:rPr lang="zh-Hans" altLang="en-US" sz="2200" dirty="0">
                <a:latin typeface="Comic Sans MS Regular" panose="030F0702030302020204" pitchFamily="66" charset="0"/>
                <a:ea typeface="宋体" pitchFamily="2" charset="-122"/>
                <a:cs typeface="Times New Roman" panose="02020603050405020304" pitchFamily="18" charset="0"/>
              </a:rPr>
              <a:t>，</a:t>
            </a:r>
            <a:r>
              <a:rPr lang="zh-Hans" altLang="en-US" sz="2200" dirty="0">
                <a:ea typeface="宋体" pitchFamily="2" charset="-122"/>
              </a:rPr>
              <a:t>早期认证</a:t>
            </a:r>
            <a:r>
              <a:rPr lang="en-US" altLang="zh-Hans" sz="2200" dirty="0">
                <a:latin typeface="Comic Sans MS Regular" panose="030F0702030302020204" pitchFamily="66" charset="0"/>
                <a:ea typeface="宋体" pitchFamily="2" charset="-122"/>
                <a:cs typeface="Times New Roman" panose="02020603050405020304" pitchFamily="18" charset="0"/>
              </a:rPr>
              <a:t>(</a:t>
            </a:r>
            <a:r>
              <a:rPr lang="en-US" altLang="zh-CN" sz="2200" dirty="0">
                <a:latin typeface="Comic Sans MS Regular" panose="030F0702030302020204" pitchFamily="66" charset="0"/>
                <a:ea typeface="宋体" pitchFamily="2" charset="-122"/>
                <a:cs typeface="Times New Roman" panose="02020603050405020304" pitchFamily="18" charset="0"/>
              </a:rPr>
              <a:t>earlier authentication</a:t>
            </a:r>
            <a:r>
              <a:rPr lang="en-US" altLang="zh-Hans" sz="2200" dirty="0">
                <a:latin typeface="Comic Sans MS Regular" panose="030F0702030302020204" pitchFamily="66" charset="0"/>
                <a:ea typeface="宋体" pitchFamily="2" charset="-122"/>
                <a:cs typeface="Times New Roman" panose="02020603050405020304" pitchFamily="18" charset="0"/>
              </a:rPr>
              <a:t>)</a:t>
            </a:r>
            <a:endParaRPr lang="en-US" altLang="zh-CN" sz="2200" dirty="0">
              <a:solidFill>
                <a:srgbClr val="FF0000"/>
              </a:solidFill>
              <a:latin typeface="Comic Sans MS Regular" panose="030F0702030302020204" pitchFamily="66" charset="0"/>
              <a:ea typeface="宋体" pitchFamily="2"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ECB209BC-AF61-435E-9FE1-3F58A96AA6AA}" type="slidenum">
              <a:rPr lang="en-US" altLang="zh-CN"/>
              <a:t>47</a:t>
            </a:fld>
            <a:endParaRPr lang="en-US" altLang="zh-CN" dirty="0"/>
          </a:p>
        </p:txBody>
      </p:sp>
      <p:sp>
        <p:nvSpPr>
          <p:cNvPr id="215042" name="Rectangle 2"/>
          <p:cNvSpPr>
            <a:spLocks noGrp="1" noChangeArrowheads="1"/>
          </p:cNvSpPr>
          <p:nvPr>
            <p:ph type="title"/>
          </p:nvPr>
        </p:nvSpPr>
        <p:spPr/>
        <p:txBody>
          <a:bodyPr/>
          <a:lstStyle/>
          <a:p>
            <a:r>
              <a:rPr lang="en-US" altLang="zh-CN" sz="3600" dirty="0">
                <a:ea typeface="宋体" pitchFamily="2" charset="-122"/>
              </a:rPr>
              <a:t>FTP </a:t>
            </a:r>
            <a:r>
              <a:rPr lang="zh-Hans" altLang="en-US" sz="3600" dirty="0">
                <a:ea typeface="宋体" pitchFamily="2" charset="-122"/>
              </a:rPr>
              <a:t>命令和回答</a:t>
            </a:r>
            <a:endParaRPr lang="en-US" altLang="zh-CN" dirty="0">
              <a:ea typeface="宋体" pitchFamily="2" charset="-122"/>
            </a:endParaRPr>
          </a:p>
        </p:txBody>
      </p:sp>
      <p:sp>
        <p:nvSpPr>
          <p:cNvPr id="215043" name="Rectangle 3"/>
          <p:cNvSpPr>
            <a:spLocks noGrp="1" noChangeArrowheads="1"/>
          </p:cNvSpPr>
          <p:nvPr>
            <p:ph type="body" sz="half" idx="1"/>
          </p:nvPr>
        </p:nvSpPr>
        <p:spPr/>
        <p:txBody>
          <a:bodyPr/>
          <a:lstStyle/>
          <a:p>
            <a:pPr>
              <a:buFont typeface="ZapfDingbats" pitchFamily="82" charset="2"/>
              <a:buNone/>
            </a:pPr>
            <a:r>
              <a:rPr lang="zh-Hans" altLang="en-US" sz="2400" u="sng" dirty="0">
                <a:solidFill>
                  <a:srgbClr val="FF0000"/>
                </a:solidFill>
                <a:ea typeface="宋体" pitchFamily="2" charset="-122"/>
              </a:rPr>
              <a:t>常见命令：</a:t>
            </a:r>
            <a:endParaRPr lang="en-US" altLang="zh-CN" sz="2000" dirty="0">
              <a:ea typeface="宋体" pitchFamily="2" charset="-122"/>
            </a:endParaRPr>
          </a:p>
          <a:p>
            <a:r>
              <a:rPr lang="zh-Hans" altLang="en-US" sz="2000" dirty="0">
                <a:ea typeface="宋体" pitchFamily="2" charset="-122"/>
              </a:rPr>
              <a:t>按照</a:t>
            </a:r>
            <a:r>
              <a:rPr lang="en-US" altLang="zh-Hans" sz="2000" dirty="0">
                <a:ea typeface="宋体" pitchFamily="2" charset="-122"/>
              </a:rPr>
              <a:t>7</a:t>
            </a:r>
            <a:r>
              <a:rPr lang="zh-Hans" altLang="en-US" sz="2000" dirty="0">
                <a:ea typeface="宋体" pitchFamily="2" charset="-122"/>
              </a:rPr>
              <a:t>位</a:t>
            </a:r>
            <a:r>
              <a:rPr lang="en-US" altLang="zh-Hans" sz="2000" dirty="0">
                <a:ea typeface="宋体" pitchFamily="2" charset="-122"/>
              </a:rPr>
              <a:t>ASCII</a:t>
            </a:r>
            <a:r>
              <a:rPr lang="zh-Hans" altLang="en-US" sz="2000" dirty="0">
                <a:ea typeface="宋体" pitchFamily="2" charset="-122"/>
              </a:rPr>
              <a:t>格式在控制连接发送</a:t>
            </a:r>
            <a:endParaRPr lang="en-US" altLang="zh-CN" sz="2400" dirty="0">
              <a:ea typeface="宋体" pitchFamily="2" charset="-122"/>
            </a:endParaRPr>
          </a:p>
          <a:p>
            <a:r>
              <a:rPr lang="en-US" altLang="zh-CN" sz="2000" dirty="0">
                <a:latin typeface="Courier New" pitchFamily="49" charset="0"/>
                <a:ea typeface="宋体" pitchFamily="2" charset="-122"/>
              </a:rPr>
              <a:t>USER username</a:t>
            </a:r>
            <a:endParaRPr lang="en-US" altLang="zh-CN" sz="2400" dirty="0">
              <a:ea typeface="宋体" pitchFamily="2" charset="-122"/>
            </a:endParaRPr>
          </a:p>
          <a:p>
            <a:r>
              <a:rPr lang="en-US" altLang="zh-CN" sz="2000" dirty="0">
                <a:latin typeface="Courier New" pitchFamily="49" charset="0"/>
                <a:ea typeface="宋体" pitchFamily="2" charset="-122"/>
              </a:rPr>
              <a:t>PASS password</a:t>
            </a:r>
            <a:endParaRPr lang="en-US" altLang="zh-CN" sz="2400" dirty="0">
              <a:ea typeface="宋体" pitchFamily="2" charset="-122"/>
            </a:endParaRPr>
          </a:p>
          <a:p>
            <a:r>
              <a:rPr lang="en-US" altLang="zh-CN" sz="2000" dirty="0">
                <a:latin typeface="Courier New" pitchFamily="49" charset="0"/>
                <a:ea typeface="宋体" pitchFamily="2" charset="-122"/>
              </a:rPr>
              <a:t>LIST</a:t>
            </a:r>
            <a:r>
              <a:rPr lang="en-US" altLang="zh-CN" sz="2400" dirty="0">
                <a:ea typeface="宋体" pitchFamily="2" charset="-122"/>
              </a:rPr>
              <a:t> </a:t>
            </a:r>
            <a:r>
              <a:rPr lang="zh-Hans" altLang="en-US" sz="2000" dirty="0">
                <a:ea typeface="宋体" pitchFamily="2" charset="-122"/>
              </a:rPr>
              <a:t>请求服务器返回远程主机当前目录的所有文件列表</a:t>
            </a:r>
            <a:endParaRPr lang="en-US" altLang="zh-CN" sz="2400" dirty="0">
              <a:ea typeface="宋体" pitchFamily="2" charset="-122"/>
            </a:endParaRPr>
          </a:p>
          <a:p>
            <a:r>
              <a:rPr lang="en-US" altLang="zh-CN" sz="2000" dirty="0">
                <a:latin typeface="Courier New" pitchFamily="49" charset="0"/>
                <a:ea typeface="宋体" pitchFamily="2" charset="-122"/>
              </a:rPr>
              <a:t>RETR filename</a:t>
            </a:r>
            <a:r>
              <a:rPr lang="en-US" altLang="zh-CN" sz="2400" dirty="0">
                <a:ea typeface="宋体" pitchFamily="2" charset="-122"/>
              </a:rPr>
              <a:t> </a:t>
            </a:r>
            <a:r>
              <a:rPr lang="zh-Hans" altLang="en-US" sz="2000" dirty="0">
                <a:ea typeface="宋体" pitchFamily="2" charset="-122"/>
              </a:rPr>
              <a:t>检索文件</a:t>
            </a:r>
            <a:endParaRPr lang="en-US" altLang="zh-CN" sz="2400" dirty="0">
              <a:ea typeface="宋体" pitchFamily="2" charset="-122"/>
            </a:endParaRPr>
          </a:p>
          <a:p>
            <a:r>
              <a:rPr lang="en-US" altLang="zh-CN" sz="2000" dirty="0">
                <a:latin typeface="Courier New" pitchFamily="49" charset="0"/>
                <a:ea typeface="宋体" pitchFamily="2" charset="-122"/>
              </a:rPr>
              <a:t>STOR filename</a:t>
            </a:r>
            <a:r>
              <a:rPr lang="en-US" altLang="zh-CN" sz="2400" dirty="0">
                <a:ea typeface="宋体" pitchFamily="2" charset="-122"/>
              </a:rPr>
              <a:t> </a:t>
            </a:r>
            <a:r>
              <a:rPr lang="zh-Hans" altLang="en-US" sz="2000" dirty="0">
                <a:ea typeface="宋体" pitchFamily="2" charset="-122"/>
              </a:rPr>
              <a:t>存放文件</a:t>
            </a:r>
            <a:endParaRPr lang="en-US" altLang="zh-CN" sz="2000" dirty="0">
              <a:ea typeface="宋体" pitchFamily="2" charset="-122"/>
            </a:endParaRPr>
          </a:p>
        </p:txBody>
      </p:sp>
      <p:sp>
        <p:nvSpPr>
          <p:cNvPr id="215044" name="Rectangle 4"/>
          <p:cNvSpPr>
            <a:spLocks noGrp="1" noChangeArrowheads="1"/>
          </p:cNvSpPr>
          <p:nvPr>
            <p:ph type="body" sz="half" idx="2"/>
          </p:nvPr>
        </p:nvSpPr>
        <p:spPr/>
        <p:txBody>
          <a:bodyPr/>
          <a:lstStyle/>
          <a:p>
            <a:pPr>
              <a:buFont typeface="ZapfDingbats" pitchFamily="82" charset="2"/>
              <a:buNone/>
            </a:pPr>
            <a:r>
              <a:rPr lang="en-US" altLang="zh-CN" sz="2400" u="sng" dirty="0">
                <a:solidFill>
                  <a:srgbClr val="FF0000"/>
                </a:solidFill>
                <a:ea typeface="宋体" pitchFamily="2" charset="-122"/>
              </a:rPr>
              <a:t>Sample return codes</a:t>
            </a:r>
            <a:endParaRPr lang="en-US" altLang="zh-CN" sz="2400" dirty="0">
              <a:ea typeface="宋体" pitchFamily="2" charset="-122"/>
            </a:endParaRPr>
          </a:p>
          <a:p>
            <a:r>
              <a:rPr lang="zh-Hans" altLang="en-US" sz="2000" dirty="0">
                <a:ea typeface="宋体" pitchFamily="2" charset="-122"/>
              </a:rPr>
              <a:t>状态码和状态信息（与</a:t>
            </a:r>
            <a:r>
              <a:rPr lang="en-US" altLang="zh-Hans" sz="2000" dirty="0">
                <a:ea typeface="宋体" pitchFamily="2" charset="-122"/>
              </a:rPr>
              <a:t>http</a:t>
            </a:r>
            <a:r>
              <a:rPr lang="zh-Hans" altLang="en-US" sz="2000" dirty="0">
                <a:ea typeface="宋体" pitchFamily="2" charset="-122"/>
              </a:rPr>
              <a:t>类似）</a:t>
            </a:r>
            <a:endParaRPr lang="en-US" altLang="zh-CN" sz="2400" dirty="0">
              <a:ea typeface="宋体" pitchFamily="2" charset="-122"/>
            </a:endParaRPr>
          </a:p>
          <a:p>
            <a:r>
              <a:rPr lang="en-US" altLang="zh-CN" sz="2000" dirty="0">
                <a:latin typeface="Courier New" pitchFamily="49" charset="0"/>
                <a:ea typeface="宋体" pitchFamily="2" charset="-122"/>
              </a:rPr>
              <a:t>331 Username OK, password required</a:t>
            </a:r>
          </a:p>
          <a:p>
            <a:r>
              <a:rPr lang="en-US" altLang="zh-CN" sz="2000" dirty="0">
                <a:latin typeface="Courier New" pitchFamily="49" charset="0"/>
                <a:ea typeface="宋体" pitchFamily="2" charset="-122"/>
              </a:rPr>
              <a:t>125 data connection already open; transfer starting</a:t>
            </a:r>
          </a:p>
          <a:p>
            <a:r>
              <a:rPr lang="en-US" altLang="zh-CN" sz="2000" dirty="0">
                <a:latin typeface="Courier New" pitchFamily="49" charset="0"/>
                <a:ea typeface="宋体" pitchFamily="2" charset="-122"/>
              </a:rPr>
              <a:t>425 Can’t open data connection</a:t>
            </a:r>
          </a:p>
          <a:p>
            <a:r>
              <a:rPr lang="en-US" altLang="zh-CN" sz="2000" dirty="0">
                <a:latin typeface="Courier New" pitchFamily="49" charset="0"/>
                <a:ea typeface="宋体" pitchFamily="2" charset="-122"/>
              </a:rPr>
              <a:t>452 Error writing file</a:t>
            </a:r>
            <a:endParaRPr lang="en-US" altLang="zh-CN" sz="2400" dirty="0">
              <a:ea typeface="宋体"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0306C76D-9A75-4437-83A5-C29043841F89}" type="slidenum">
              <a:rPr lang="en-US" altLang="zh-CN"/>
              <a:t>48</a:t>
            </a:fld>
            <a:endParaRPr lang="en-US" altLang="zh-CN" dirty="0"/>
          </a:p>
        </p:txBody>
      </p:sp>
      <p:sp>
        <p:nvSpPr>
          <p:cNvPr id="217090"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217091"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solidFill>
                  <a:srgbClr val="FF0000"/>
                </a:solidFill>
                <a:ea typeface="宋体" pitchFamily="2" charset="-122"/>
              </a:rPr>
              <a:t>Electronic Mail</a:t>
            </a:r>
          </a:p>
          <a:p>
            <a:pPr lvl="1"/>
            <a:r>
              <a:rPr lang="en-US" altLang="zh-CN" sz="2000" dirty="0">
                <a:solidFill>
                  <a:srgbClr val="FF0000"/>
                </a:solidFill>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217092"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38" name="灯片编号占位符 6"/>
          <p:cNvSpPr>
            <a:spLocks noGrp="1"/>
          </p:cNvSpPr>
          <p:nvPr>
            <p:ph type="sldNum" sz="quarter" idx="12"/>
          </p:nvPr>
        </p:nvSpPr>
        <p:spPr/>
        <p:txBody>
          <a:bodyPr/>
          <a:lstStyle/>
          <a:p>
            <a:fld id="{A9832689-CE46-4A13-AB98-7B3612BDBC86}" type="slidenum">
              <a:rPr lang="en-US" altLang="zh-CN"/>
              <a:t>49</a:t>
            </a:fld>
            <a:endParaRPr lang="en-US" altLang="zh-CN" dirty="0"/>
          </a:p>
        </p:txBody>
      </p:sp>
      <p:sp>
        <p:nvSpPr>
          <p:cNvPr id="58370" name="Rectangle 2"/>
          <p:cNvSpPr>
            <a:spLocks noGrp="1" noChangeArrowheads="1"/>
          </p:cNvSpPr>
          <p:nvPr>
            <p:ph type="title"/>
          </p:nvPr>
        </p:nvSpPr>
        <p:spPr/>
        <p:txBody>
          <a:bodyPr/>
          <a:lstStyle/>
          <a:p>
            <a:r>
              <a:rPr lang="en-US" altLang="zh-CN" sz="3600" dirty="0">
                <a:ea typeface="宋体" pitchFamily="2" charset="-122"/>
              </a:rPr>
              <a:t>Electronic Mail</a:t>
            </a:r>
            <a:endParaRPr lang="en-US" altLang="zh-CN" dirty="0">
              <a:ea typeface="宋体" pitchFamily="2" charset="-122"/>
            </a:endParaRPr>
          </a:p>
        </p:txBody>
      </p:sp>
      <p:sp>
        <p:nvSpPr>
          <p:cNvPr id="58371" name="Rectangle 3"/>
          <p:cNvSpPr>
            <a:spLocks noGrp="1" noChangeArrowheads="1"/>
          </p:cNvSpPr>
          <p:nvPr>
            <p:ph type="body" sz="half" idx="1"/>
          </p:nvPr>
        </p:nvSpPr>
        <p:spPr>
          <a:xfrm>
            <a:off x="533400" y="1600200"/>
            <a:ext cx="3933825" cy="4648200"/>
          </a:xfrm>
        </p:spPr>
        <p:txBody>
          <a:bodyPr/>
          <a:lstStyle/>
          <a:p>
            <a:pPr>
              <a:buFont typeface="ZapfDingbats" pitchFamily="82" charset="2"/>
              <a:buNone/>
            </a:pPr>
            <a:r>
              <a:rPr lang="en-US" altLang="zh-CN" sz="2400" dirty="0">
                <a:solidFill>
                  <a:srgbClr val="163794"/>
                </a:solidFill>
                <a:latin typeface="Comic Sans MS Regular" panose="030F0702030302020204" pitchFamily="66" charset="0"/>
                <a:cs typeface="Times New Roman" pitchFamily="18" charset="0"/>
                <a:sym typeface="+mn-ea"/>
              </a:rPr>
              <a:t>Email应用的构成组件</a:t>
            </a:r>
            <a:r>
              <a:rPr lang="zh-CN" altLang="en-US" sz="2400" dirty="0">
                <a:solidFill>
                  <a:srgbClr val="163794"/>
                </a:solidFill>
                <a:latin typeface="Comic Sans MS Regular" panose="030F0702030302020204" pitchFamily="66" charset="0"/>
                <a:ea typeface="宋体" charset="0"/>
                <a:cs typeface="Times New Roman" pitchFamily="18" charset="0"/>
                <a:sym typeface="+mn-ea"/>
              </a:rPr>
              <a:t>：</a:t>
            </a:r>
            <a:endParaRPr lang="en-US" altLang="zh-CN" sz="2400" dirty="0">
              <a:ea typeface="宋体" pitchFamily="2" charset="-122"/>
            </a:endParaRPr>
          </a:p>
          <a:p>
            <a:pPr>
              <a:lnSpc>
                <a:spcPct val="100000"/>
              </a:lnSpc>
            </a:pPr>
            <a:r>
              <a:rPr lang="en-US" altLang="zh-CN" sz="2400" dirty="0">
                <a:solidFill>
                  <a:srgbClr val="163794"/>
                </a:solidFill>
                <a:latin typeface="Comic Sans MS Regular" panose="030F0702030302020204" pitchFamily="66" charset="0"/>
                <a:cs typeface="Times New Roman" pitchFamily="18" charset="0"/>
                <a:sym typeface="+mn-ea"/>
              </a:rPr>
              <a:t>邮件客户端(user</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agent)</a:t>
            </a:r>
          </a:p>
          <a:p>
            <a:pPr>
              <a:lnSpc>
                <a:spcPct val="100000"/>
              </a:lnSpc>
            </a:pPr>
            <a:r>
              <a:rPr lang="zh-CN" altLang="en-US" sz="2400" dirty="0">
                <a:solidFill>
                  <a:srgbClr val="163794"/>
                </a:solidFill>
                <a:latin typeface="Comic Sans MS Regular" panose="030F0702030302020204" pitchFamily="66" charset="0"/>
                <a:ea typeface="宋体" charset="0"/>
                <a:cs typeface="Times New Roman" pitchFamily="18" charset="0"/>
                <a:sym typeface="+mn-ea"/>
              </a:rPr>
              <a:t>邮件服务器</a:t>
            </a:r>
            <a:endParaRPr lang="en-US" altLang="zh-CN" sz="2400" dirty="0">
              <a:solidFill>
                <a:srgbClr val="163794"/>
              </a:solidFill>
              <a:latin typeface="Comic Sans MS Regular" panose="030F0702030302020204" pitchFamily="66" charset="0"/>
              <a:cs typeface="Times New Roman" pitchFamily="18" charset="0"/>
              <a:sym typeface="+mn-ea"/>
            </a:endParaRPr>
          </a:p>
          <a:p>
            <a:pPr>
              <a:lnSpc>
                <a:spcPct val="100000"/>
              </a:lnSpc>
              <a:tabLst>
                <a:tab pos="406400" algn="l"/>
                <a:tab pos="647700" algn="l"/>
              </a:tabLst>
            </a:pPr>
            <a:r>
              <a:rPr lang="en-US" altLang="zh-CN" sz="2400" dirty="0">
                <a:solidFill>
                  <a:srgbClr val="163794"/>
                </a:solidFill>
                <a:latin typeface="Comic Sans MS Regular" panose="030F0702030302020204" pitchFamily="66" charset="0"/>
                <a:cs typeface="Times New Roman" pitchFamily="18" charset="0"/>
                <a:sym typeface="+mn-ea"/>
              </a:rPr>
              <a:t>SMTP协议(Simple</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Mail</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Transfer Protocol)</a:t>
            </a:r>
            <a:endParaRPr lang="en-US" altLang="zh-CN" sz="2400" dirty="0">
              <a:ea typeface="宋体" pitchFamily="2" charset="-122"/>
            </a:endParaRPr>
          </a:p>
          <a:p>
            <a:pPr>
              <a:buFont typeface="ZapfDingbats" pitchFamily="82" charset="2"/>
              <a:buNone/>
            </a:pPr>
            <a:r>
              <a:rPr lang="en-US" altLang="zh-CN" sz="2400" dirty="0">
                <a:solidFill>
                  <a:srgbClr val="163794"/>
                </a:solidFill>
                <a:latin typeface="Comic Sans MS Regular" panose="030F0702030302020204" pitchFamily="66" charset="0"/>
                <a:cs typeface="Times New Roman" pitchFamily="18" charset="0"/>
                <a:sym typeface="+mn-ea"/>
              </a:rPr>
              <a:t>邮件客户端</a:t>
            </a:r>
            <a:r>
              <a:rPr lang="zh-CN" altLang="en-US" sz="2400" dirty="0">
                <a:solidFill>
                  <a:srgbClr val="163794"/>
                </a:solidFill>
                <a:latin typeface="Comic Sans MS Regular" panose="030F0702030302020204" pitchFamily="66" charset="0"/>
                <a:ea typeface="宋体" charset="0"/>
                <a:cs typeface="Times New Roman" pitchFamily="18" charset="0"/>
                <a:sym typeface="+mn-ea"/>
              </a:rPr>
              <a:t>：</a:t>
            </a:r>
            <a:endParaRPr lang="en-US" altLang="zh-CN" sz="2400" dirty="0">
              <a:ea typeface="宋体" pitchFamily="2" charset="-122"/>
            </a:endParaRPr>
          </a:p>
          <a:p>
            <a:r>
              <a:rPr lang="zh-CN" altLang="en-US" sz="2400" dirty="0">
                <a:solidFill>
                  <a:srgbClr val="FF0000"/>
                </a:solidFill>
                <a:latin typeface="Comic Sans MS Regular" panose="030F0702030302020204" pitchFamily="66" charset="0"/>
                <a:ea typeface="宋体" charset="0"/>
                <a:cs typeface="MS Shell Dlg" pitchFamily="18" charset="0"/>
                <a:sym typeface="+mn-ea"/>
              </a:rPr>
              <a:t>写，编辑，阅读邮件</a:t>
            </a:r>
          </a:p>
          <a:p>
            <a:r>
              <a:rPr lang="zh-CN" altLang="en-US" sz="2400" dirty="0">
                <a:solidFill>
                  <a:srgbClr val="FF0000"/>
                </a:solidFill>
                <a:latin typeface="Comic Sans MS Regular" panose="030F0702030302020204" pitchFamily="66" charset="0"/>
                <a:ea typeface="宋体" charset="0"/>
                <a:cs typeface="Times New Roman" pitchFamily="18" charset="0"/>
                <a:sym typeface="+mn-ea"/>
              </a:rPr>
              <a:t>例如</a:t>
            </a:r>
            <a:r>
              <a:rPr lang="en-US" altLang="zh-CN" sz="2400" dirty="0">
                <a:solidFill>
                  <a:srgbClr val="FF0000"/>
                </a:solidFill>
                <a:latin typeface="Comic Sans MS Regular" panose="030F0702030302020204" pitchFamily="66" charset="0"/>
                <a:cs typeface="Times New Roman" pitchFamily="18" charset="0"/>
                <a:sym typeface="+mn-ea"/>
              </a:rPr>
              <a:t>: Outlook,</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FF0000"/>
                </a:solidFill>
                <a:latin typeface="Comic Sans MS Regular" panose="030F0702030302020204" pitchFamily="66" charset="0"/>
                <a:cs typeface="Times New Roman" pitchFamily="18" charset="0"/>
                <a:sym typeface="+mn-ea"/>
              </a:rPr>
              <a:t>Foxmail,</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FF0000"/>
                </a:solidFill>
                <a:latin typeface="Comic Sans MS Regular" panose="030F0702030302020204" pitchFamily="66" charset="0"/>
                <a:cs typeface="Times New Roman" pitchFamily="18" charset="0"/>
                <a:sym typeface="+mn-ea"/>
              </a:rPr>
              <a:t>Thunderbird</a:t>
            </a:r>
            <a:endParaRPr lang="en-US" altLang="zh-CN" sz="2400" dirty="0">
              <a:ea typeface="宋体" pitchFamily="2" charset="-122"/>
            </a:endParaRPr>
          </a:p>
          <a:p>
            <a:r>
              <a:rPr lang="en-US" altLang="zh-CN" sz="2400" dirty="0">
                <a:solidFill>
                  <a:srgbClr val="FF0000"/>
                </a:solidFill>
                <a:latin typeface="Comic Sans MS Regular" panose="030F0702030302020204" pitchFamily="66" charset="0"/>
                <a:cs typeface="MS Shell Dlg" pitchFamily="18" charset="0"/>
                <a:sym typeface="+mn-ea"/>
              </a:rPr>
              <a:t>与服务器交互，收、发</a:t>
            </a:r>
            <a:r>
              <a:rPr lang="en-US" altLang="zh-CN" sz="2400" dirty="0">
                <a:solidFill>
                  <a:srgbClr val="FF0000"/>
                </a:solidFill>
                <a:latin typeface="Comic Sans MS Regular" panose="030F0702030302020204" pitchFamily="66" charset="0"/>
                <a:cs typeface="Times New Roman" pitchFamily="18" charset="0"/>
                <a:sym typeface="+mn-ea"/>
              </a:rPr>
              <a:t>Email</a:t>
            </a:r>
            <a:r>
              <a:rPr lang="en-US" altLang="zh-CN" sz="2400" dirty="0">
                <a:solidFill>
                  <a:srgbClr val="FF0000"/>
                </a:solidFill>
                <a:latin typeface="Comic Sans MS Regular" panose="030F0702030302020204" pitchFamily="66" charset="0"/>
                <a:cs typeface="MS Shell Dlg" pitchFamily="18" charset="0"/>
                <a:sym typeface="+mn-ea"/>
              </a:rPr>
              <a:t>消息</a:t>
            </a:r>
            <a:endParaRPr lang="en-US" altLang="zh-CN" sz="2400" dirty="0">
              <a:ea typeface="宋体" pitchFamily="2" charset="-122"/>
            </a:endParaRPr>
          </a:p>
        </p:txBody>
      </p:sp>
      <p:sp>
        <p:nvSpPr>
          <p:cNvPr id="58648" name="Rectangle 280"/>
          <p:cNvSpPr>
            <a:spLocks noChangeArrowheads="1"/>
          </p:cNvSpPr>
          <p:nvPr/>
        </p:nvSpPr>
        <p:spPr bwMode="auto">
          <a:xfrm>
            <a:off x="6877050" y="600075"/>
            <a:ext cx="1828800" cy="981075"/>
          </a:xfrm>
          <a:prstGeom prst="rect">
            <a:avLst/>
          </a:prstGeom>
          <a:noFill/>
          <a:ln w="9525">
            <a:solidFill>
              <a:srgbClr val="000000"/>
            </a:solidFill>
            <a:miter lim="800000"/>
          </a:ln>
          <a:effectLst/>
        </p:spPr>
        <p:txBody>
          <a:bodyPr wrap="none" anchor="ctr"/>
          <a:lstStyle/>
          <a:p>
            <a:endParaRPr lang="zh-CN" altLang="en-US"/>
          </a:p>
        </p:txBody>
      </p:sp>
      <p:grpSp>
        <p:nvGrpSpPr>
          <p:cNvPr id="58647" name="Group 279"/>
          <p:cNvGrpSpPr/>
          <p:nvPr/>
        </p:nvGrpSpPr>
        <p:grpSpPr bwMode="auto">
          <a:xfrm>
            <a:off x="6953250" y="569913"/>
            <a:ext cx="1736725" cy="955675"/>
            <a:chOff x="4458" y="3335"/>
            <a:chExt cx="1094" cy="602"/>
          </a:xfrm>
        </p:grpSpPr>
        <p:sp>
          <p:nvSpPr>
            <p:cNvPr id="58631" name="Text Box 263"/>
            <p:cNvSpPr txBox="1">
              <a:spLocks noChangeArrowheads="1"/>
            </p:cNvSpPr>
            <p:nvPr/>
          </p:nvSpPr>
          <p:spPr bwMode="auto">
            <a:xfrm>
              <a:off x="4666" y="3725"/>
              <a:ext cx="870" cy="212"/>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 mailbox</a:t>
              </a:r>
              <a:endParaRPr lang="en-US" altLang="zh-CN" dirty="0">
                <a:latin typeface="Comic Sans MS Regular" panose="030F0702030302020204" pitchFamily="66" charset="0"/>
                <a:ea typeface="宋体" pitchFamily="2" charset="-122"/>
              </a:endParaRPr>
            </a:p>
          </p:txBody>
        </p:sp>
        <p:grpSp>
          <p:nvGrpSpPr>
            <p:cNvPr id="58646" name="Group 278"/>
            <p:cNvGrpSpPr/>
            <p:nvPr/>
          </p:nvGrpSpPr>
          <p:grpSpPr bwMode="auto">
            <a:xfrm>
              <a:off x="4458" y="3408"/>
              <a:ext cx="450" cy="120"/>
              <a:chOff x="4314" y="3444"/>
              <a:chExt cx="450" cy="120"/>
            </a:xfrm>
          </p:grpSpPr>
          <p:sp>
            <p:nvSpPr>
              <p:cNvPr id="58632" name="Rectangle 264"/>
              <p:cNvSpPr>
                <a:spLocks noChangeArrowheads="1"/>
              </p:cNvSpPr>
              <p:nvPr/>
            </p:nvSpPr>
            <p:spPr bwMode="auto">
              <a:xfrm>
                <a:off x="4314" y="3444"/>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8633" name="Line 265"/>
              <p:cNvSpPr>
                <a:spLocks noChangeShapeType="1"/>
              </p:cNvSpPr>
              <p:nvPr/>
            </p:nvSpPr>
            <p:spPr bwMode="auto">
              <a:xfrm>
                <a:off x="4363" y="3472"/>
                <a:ext cx="0" cy="72"/>
              </a:xfrm>
              <a:prstGeom prst="line">
                <a:avLst/>
              </a:prstGeom>
              <a:noFill/>
              <a:ln w="19050">
                <a:solidFill>
                  <a:schemeClr val="tx1"/>
                </a:solidFill>
                <a:round/>
              </a:ln>
              <a:effectLst/>
            </p:spPr>
            <p:txBody>
              <a:bodyPr wrap="none" anchor="ctr"/>
              <a:lstStyle/>
              <a:p>
                <a:endParaRPr lang="zh-CN" altLang="en-US"/>
              </a:p>
            </p:txBody>
          </p:sp>
          <p:sp>
            <p:nvSpPr>
              <p:cNvPr id="58634" name="Line 266"/>
              <p:cNvSpPr>
                <a:spLocks noChangeShapeType="1"/>
              </p:cNvSpPr>
              <p:nvPr/>
            </p:nvSpPr>
            <p:spPr bwMode="auto">
              <a:xfrm flipH="1">
                <a:off x="4472" y="3471"/>
                <a:ext cx="6" cy="72"/>
              </a:xfrm>
              <a:prstGeom prst="line">
                <a:avLst/>
              </a:prstGeom>
              <a:noFill/>
              <a:ln w="19050">
                <a:solidFill>
                  <a:schemeClr val="tx1"/>
                </a:solidFill>
                <a:round/>
              </a:ln>
              <a:effectLst/>
            </p:spPr>
            <p:txBody>
              <a:bodyPr wrap="none" anchor="ctr"/>
              <a:lstStyle/>
              <a:p>
                <a:endParaRPr lang="zh-CN" altLang="en-US"/>
              </a:p>
            </p:txBody>
          </p:sp>
          <p:sp>
            <p:nvSpPr>
              <p:cNvPr id="58635" name="Line 267"/>
              <p:cNvSpPr>
                <a:spLocks noChangeShapeType="1"/>
              </p:cNvSpPr>
              <p:nvPr/>
            </p:nvSpPr>
            <p:spPr bwMode="auto">
              <a:xfrm>
                <a:off x="4527" y="3473"/>
                <a:ext cx="0" cy="72"/>
              </a:xfrm>
              <a:prstGeom prst="line">
                <a:avLst/>
              </a:prstGeom>
              <a:noFill/>
              <a:ln w="19050">
                <a:solidFill>
                  <a:schemeClr val="tx1"/>
                </a:solidFill>
                <a:round/>
              </a:ln>
              <a:effectLst/>
            </p:spPr>
            <p:txBody>
              <a:bodyPr wrap="none" anchor="ctr"/>
              <a:lstStyle/>
              <a:p>
                <a:endParaRPr lang="zh-CN" altLang="en-US"/>
              </a:p>
            </p:txBody>
          </p:sp>
          <p:sp>
            <p:nvSpPr>
              <p:cNvPr id="58636" name="Line 268"/>
              <p:cNvSpPr>
                <a:spLocks noChangeShapeType="1"/>
              </p:cNvSpPr>
              <p:nvPr/>
            </p:nvSpPr>
            <p:spPr bwMode="auto">
              <a:xfrm>
                <a:off x="4584" y="3471"/>
                <a:ext cx="0" cy="72"/>
              </a:xfrm>
              <a:prstGeom prst="line">
                <a:avLst/>
              </a:prstGeom>
              <a:noFill/>
              <a:ln w="19050">
                <a:solidFill>
                  <a:schemeClr val="tx1"/>
                </a:solidFill>
                <a:round/>
              </a:ln>
              <a:effectLst/>
            </p:spPr>
            <p:txBody>
              <a:bodyPr wrap="none" anchor="ctr"/>
              <a:lstStyle/>
              <a:p>
                <a:endParaRPr lang="zh-CN" altLang="en-US"/>
              </a:p>
            </p:txBody>
          </p:sp>
          <p:sp>
            <p:nvSpPr>
              <p:cNvPr id="58637" name="Line 269"/>
              <p:cNvSpPr>
                <a:spLocks noChangeShapeType="1"/>
              </p:cNvSpPr>
              <p:nvPr/>
            </p:nvSpPr>
            <p:spPr bwMode="auto">
              <a:xfrm>
                <a:off x="4645" y="3471"/>
                <a:ext cx="0" cy="72"/>
              </a:xfrm>
              <a:prstGeom prst="line">
                <a:avLst/>
              </a:prstGeom>
              <a:noFill/>
              <a:ln w="19050">
                <a:solidFill>
                  <a:schemeClr val="tx1"/>
                </a:solidFill>
                <a:round/>
              </a:ln>
              <a:effectLst/>
            </p:spPr>
            <p:txBody>
              <a:bodyPr wrap="none" anchor="ctr"/>
              <a:lstStyle/>
              <a:p>
                <a:endParaRPr lang="zh-CN" altLang="en-US"/>
              </a:p>
            </p:txBody>
          </p:sp>
          <p:sp>
            <p:nvSpPr>
              <p:cNvPr id="58638" name="Line 270"/>
              <p:cNvSpPr>
                <a:spLocks noChangeShapeType="1"/>
              </p:cNvSpPr>
              <p:nvPr/>
            </p:nvSpPr>
            <p:spPr bwMode="auto">
              <a:xfrm>
                <a:off x="4701" y="3471"/>
                <a:ext cx="0" cy="72"/>
              </a:xfrm>
              <a:prstGeom prst="line">
                <a:avLst/>
              </a:prstGeom>
              <a:noFill/>
              <a:ln w="19050">
                <a:solidFill>
                  <a:schemeClr val="tx1"/>
                </a:solidFill>
                <a:round/>
              </a:ln>
              <a:effectLst/>
            </p:spPr>
            <p:txBody>
              <a:bodyPr wrap="none" anchor="ctr"/>
              <a:lstStyle/>
              <a:p>
                <a:endParaRPr lang="zh-CN" altLang="en-US"/>
              </a:p>
            </p:txBody>
          </p:sp>
          <p:sp>
            <p:nvSpPr>
              <p:cNvPr id="58639" name="Line 271"/>
              <p:cNvSpPr>
                <a:spLocks noChangeShapeType="1"/>
              </p:cNvSpPr>
              <p:nvPr/>
            </p:nvSpPr>
            <p:spPr bwMode="auto">
              <a:xfrm>
                <a:off x="4416" y="3472"/>
                <a:ext cx="0" cy="72"/>
              </a:xfrm>
              <a:prstGeom prst="line">
                <a:avLst/>
              </a:prstGeom>
              <a:noFill/>
              <a:ln w="19050">
                <a:solidFill>
                  <a:schemeClr val="tx1"/>
                </a:solidFill>
                <a:round/>
              </a:ln>
              <a:effectLst/>
            </p:spPr>
            <p:txBody>
              <a:bodyPr wrap="none" anchor="ctr"/>
              <a:lstStyle/>
              <a:p>
                <a:endParaRPr lang="zh-CN" altLang="en-US"/>
              </a:p>
            </p:txBody>
          </p:sp>
        </p:grpSp>
        <p:sp>
          <p:nvSpPr>
            <p:cNvPr id="58640" name="Rectangle 272"/>
            <p:cNvSpPr>
              <a:spLocks noChangeArrowheads="1"/>
            </p:cNvSpPr>
            <p:nvPr/>
          </p:nvSpPr>
          <p:spPr bwMode="auto">
            <a:xfrm>
              <a:off x="4472" y="3779"/>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645" name="Text Box 277"/>
            <p:cNvSpPr txBox="1">
              <a:spLocks noChangeArrowheads="1"/>
            </p:cNvSpPr>
            <p:nvPr/>
          </p:nvSpPr>
          <p:spPr bwMode="auto">
            <a:xfrm>
              <a:off x="4560" y="3335"/>
              <a:ext cx="992" cy="366"/>
            </a:xfrm>
            <a:prstGeom prst="rect">
              <a:avLst/>
            </a:prstGeom>
            <a:noFill/>
            <a:ln w="9525">
              <a:noFill/>
              <a:miter lim="800000"/>
            </a:ln>
            <a:effectLst/>
          </p:spPr>
          <p:txBody>
            <a:bodyPr wrap="none">
              <a:spAutoFit/>
            </a:bodyPr>
            <a:lstStyle/>
            <a:p>
              <a:pPr algn="r">
                <a:spcBef>
                  <a:spcPct val="0"/>
                </a:spcBef>
                <a:buClrTx/>
                <a:buSzTx/>
                <a:buFontTx/>
                <a:buNone/>
              </a:pPr>
              <a:r>
                <a:rPr lang="en-US" altLang="zh-CN" sz="1600" dirty="0">
                  <a:ea typeface="宋体" pitchFamily="2" charset="-122"/>
                </a:rPr>
                <a:t>outgoing </a:t>
              </a:r>
            </a:p>
            <a:p>
              <a:pPr algn="r">
                <a:spcBef>
                  <a:spcPct val="0"/>
                </a:spcBef>
                <a:buClrTx/>
                <a:buSzTx/>
                <a:buFontTx/>
                <a:buNone/>
              </a:pPr>
              <a:r>
                <a:rPr lang="en-US" altLang="zh-CN" sz="1600" dirty="0">
                  <a:ea typeface="宋体" pitchFamily="2" charset="-122"/>
                </a:rPr>
                <a:t>message queue</a:t>
              </a:r>
              <a:endParaRPr lang="en-US" altLang="zh-CN" dirty="0">
                <a:latin typeface="Comic Sans MS Regular" panose="030F0702030302020204" pitchFamily="66" charset="0"/>
                <a:ea typeface="宋体" pitchFamily="2" charset="-122"/>
              </a:endParaRPr>
            </a:p>
          </p:txBody>
        </p:sp>
      </p:grpSp>
      <p:sp>
        <p:nvSpPr>
          <p:cNvPr id="58785" name="Line 417"/>
          <p:cNvSpPr>
            <a:spLocks noChangeShapeType="1"/>
          </p:cNvSpPr>
          <p:nvPr/>
        </p:nvSpPr>
        <p:spPr bwMode="auto">
          <a:xfrm>
            <a:off x="5724525" y="2552700"/>
            <a:ext cx="1123950" cy="790575"/>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grpSp>
        <p:nvGrpSpPr>
          <p:cNvPr id="58786" name="Group 418"/>
          <p:cNvGrpSpPr/>
          <p:nvPr/>
        </p:nvGrpSpPr>
        <p:grpSpPr bwMode="auto">
          <a:xfrm>
            <a:off x="7116763" y="2479675"/>
            <a:ext cx="355600" cy="933450"/>
            <a:chOff x="4180" y="783"/>
            <a:chExt cx="150" cy="307"/>
          </a:xfrm>
        </p:grpSpPr>
        <p:sp>
          <p:nvSpPr>
            <p:cNvPr id="58787" name="AutoShape 41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8788" name="Rectangle 420"/>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8789" name="Rectangle 421"/>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8790" name="AutoShape 42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8791" name="Line 423"/>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8792" name="Line 424"/>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8793" name="Rectangle 425"/>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8794" name="Rectangle 426"/>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8795" name="Group 427"/>
          <p:cNvGrpSpPr/>
          <p:nvPr/>
        </p:nvGrpSpPr>
        <p:grpSpPr bwMode="auto">
          <a:xfrm>
            <a:off x="6873875" y="2932113"/>
            <a:ext cx="822325" cy="1049337"/>
            <a:chOff x="4288" y="2627"/>
            <a:chExt cx="518" cy="661"/>
          </a:xfrm>
        </p:grpSpPr>
        <p:sp>
          <p:nvSpPr>
            <p:cNvPr id="58796" name="Rectangle 428"/>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797" name="Text Box 429"/>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8798" name="Rectangle 430"/>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8799" name="Line 431"/>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8800" name="Line 432"/>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8801" name="Line 433"/>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8802" name="Line 434"/>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8803" name="Line 435"/>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8804" name="Line 436"/>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8805" name="Line 437"/>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8806" name="Rectangle 438"/>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07" name="Rectangle 439"/>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08" name="Rectangle 440"/>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09" name="Rectangle 441"/>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10" name="Rectangle 442"/>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nvGrpSpPr>
          <p:cNvPr id="58811" name="Group 443"/>
          <p:cNvGrpSpPr/>
          <p:nvPr/>
        </p:nvGrpSpPr>
        <p:grpSpPr bwMode="auto">
          <a:xfrm>
            <a:off x="7599363" y="2070100"/>
            <a:ext cx="709612" cy="703263"/>
            <a:chOff x="4337" y="290"/>
            <a:chExt cx="447" cy="443"/>
          </a:xfrm>
        </p:grpSpPr>
        <p:graphicFrame>
          <p:nvGraphicFramePr>
            <p:cNvPr id="58812" name="Object 444"/>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799" name="Clip" r:id="rId3" imgW="18192750" imgH="15087600" progId="">
                    <p:embed/>
                  </p:oleObj>
                </mc:Choice>
                <mc:Fallback>
                  <p:oleObj name="Clip" r:id="rId3" imgW="18192750" imgH="15087600" progId="">
                    <p:embed/>
                    <p:pic>
                      <p:nvPicPr>
                        <p:cNvPr id="0" name="图片 13312"/>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13" name="Group 445"/>
            <p:cNvGrpSpPr/>
            <p:nvPr/>
          </p:nvGrpSpPr>
          <p:grpSpPr bwMode="auto">
            <a:xfrm>
              <a:off x="4337" y="367"/>
              <a:ext cx="447" cy="366"/>
              <a:chOff x="4189" y="817"/>
              <a:chExt cx="521" cy="366"/>
            </a:xfrm>
          </p:grpSpPr>
          <p:sp>
            <p:nvSpPr>
              <p:cNvPr id="58814" name="Rectangle 446"/>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15" name="Text Box 447"/>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8816" name="Group 448"/>
          <p:cNvGrpSpPr/>
          <p:nvPr/>
        </p:nvGrpSpPr>
        <p:grpSpPr bwMode="auto">
          <a:xfrm>
            <a:off x="7827963" y="3079750"/>
            <a:ext cx="709612" cy="703263"/>
            <a:chOff x="4337" y="290"/>
            <a:chExt cx="447" cy="443"/>
          </a:xfrm>
        </p:grpSpPr>
        <p:graphicFrame>
          <p:nvGraphicFramePr>
            <p:cNvPr id="58817" name="Object 449"/>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800" name="Clip" r:id="rId5" imgW="18192750" imgH="15087600" progId="">
                    <p:embed/>
                  </p:oleObj>
                </mc:Choice>
                <mc:Fallback>
                  <p:oleObj name="Clip" r:id="rId5" imgW="18192750" imgH="15087600" progId="">
                    <p:embed/>
                    <p:pic>
                      <p:nvPicPr>
                        <p:cNvPr id="0" name="图片 13313"/>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18" name="Group 450"/>
            <p:cNvGrpSpPr/>
            <p:nvPr/>
          </p:nvGrpSpPr>
          <p:grpSpPr bwMode="auto">
            <a:xfrm>
              <a:off x="4337" y="367"/>
              <a:ext cx="447" cy="366"/>
              <a:chOff x="4189" y="817"/>
              <a:chExt cx="521" cy="366"/>
            </a:xfrm>
          </p:grpSpPr>
          <p:sp>
            <p:nvSpPr>
              <p:cNvPr id="58819" name="Rectangle 451"/>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20" name="Text Box 452"/>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8821" name="Group 453"/>
          <p:cNvGrpSpPr/>
          <p:nvPr/>
        </p:nvGrpSpPr>
        <p:grpSpPr bwMode="auto">
          <a:xfrm>
            <a:off x="7599363" y="4127500"/>
            <a:ext cx="709612" cy="703263"/>
            <a:chOff x="4337" y="290"/>
            <a:chExt cx="447" cy="443"/>
          </a:xfrm>
        </p:grpSpPr>
        <p:graphicFrame>
          <p:nvGraphicFramePr>
            <p:cNvPr id="58822" name="Object 454"/>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801" name="Clip" r:id="rId6" imgW="18192750" imgH="15087600" progId="">
                    <p:embed/>
                  </p:oleObj>
                </mc:Choice>
                <mc:Fallback>
                  <p:oleObj name="Clip" r:id="rId6" imgW="18192750" imgH="15087600" progId="">
                    <p:embed/>
                    <p:pic>
                      <p:nvPicPr>
                        <p:cNvPr id="0" name="图片 13314"/>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23" name="Group 455"/>
            <p:cNvGrpSpPr/>
            <p:nvPr/>
          </p:nvGrpSpPr>
          <p:grpSpPr bwMode="auto">
            <a:xfrm>
              <a:off x="4337" y="367"/>
              <a:ext cx="447" cy="366"/>
              <a:chOff x="4189" y="817"/>
              <a:chExt cx="521" cy="366"/>
            </a:xfrm>
          </p:grpSpPr>
          <p:sp>
            <p:nvSpPr>
              <p:cNvPr id="58824" name="Rectangle 456"/>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25" name="Text Box 457"/>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8826" name="Group 458"/>
          <p:cNvGrpSpPr/>
          <p:nvPr/>
        </p:nvGrpSpPr>
        <p:grpSpPr bwMode="auto">
          <a:xfrm>
            <a:off x="4873625" y="3889375"/>
            <a:ext cx="822325" cy="1501775"/>
            <a:chOff x="3484" y="2522"/>
            <a:chExt cx="518" cy="946"/>
          </a:xfrm>
        </p:grpSpPr>
        <p:grpSp>
          <p:nvGrpSpPr>
            <p:cNvPr id="58827" name="Group 459"/>
            <p:cNvGrpSpPr/>
            <p:nvPr/>
          </p:nvGrpSpPr>
          <p:grpSpPr bwMode="auto">
            <a:xfrm>
              <a:off x="3631" y="2522"/>
              <a:ext cx="224" cy="588"/>
              <a:chOff x="4180" y="783"/>
              <a:chExt cx="150" cy="307"/>
            </a:xfrm>
          </p:grpSpPr>
          <p:sp>
            <p:nvSpPr>
              <p:cNvPr id="58828" name="AutoShape 46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8829" name="Rectangle 461"/>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8830" name="Rectangle 462"/>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8831" name="AutoShape 46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8832" name="Line 464"/>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8833" name="Line 465"/>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8834" name="Rectangle 466"/>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8835" name="Rectangle 467"/>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8836" name="Group 468"/>
            <p:cNvGrpSpPr/>
            <p:nvPr/>
          </p:nvGrpSpPr>
          <p:grpSpPr bwMode="auto">
            <a:xfrm>
              <a:off x="3484" y="2807"/>
              <a:ext cx="518" cy="661"/>
              <a:chOff x="4288" y="2627"/>
              <a:chExt cx="518" cy="661"/>
            </a:xfrm>
          </p:grpSpPr>
          <p:sp>
            <p:nvSpPr>
              <p:cNvPr id="58837" name="Rectangle 469"/>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38" name="Text Box 470"/>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8839" name="Rectangle 471"/>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8840" name="Line 472"/>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8841" name="Line 473"/>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8842" name="Line 474"/>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8843" name="Line 475"/>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8844" name="Line 476"/>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8845" name="Line 477"/>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8846" name="Line 478"/>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8847" name="Rectangle 479"/>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48" name="Rectangle 480"/>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49" name="Rectangle 481"/>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50" name="Rectangle 482"/>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51" name="Rectangle 483"/>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58852" name="Group 484"/>
          <p:cNvGrpSpPr/>
          <p:nvPr/>
        </p:nvGrpSpPr>
        <p:grpSpPr bwMode="auto">
          <a:xfrm>
            <a:off x="5827713" y="4994275"/>
            <a:ext cx="709612" cy="703263"/>
            <a:chOff x="4337" y="290"/>
            <a:chExt cx="447" cy="443"/>
          </a:xfrm>
        </p:grpSpPr>
        <p:graphicFrame>
          <p:nvGraphicFramePr>
            <p:cNvPr id="58853" name="Object 485"/>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802" name="Clip" r:id="rId7" imgW="18192750" imgH="15087600" progId="">
                    <p:embed/>
                  </p:oleObj>
                </mc:Choice>
                <mc:Fallback>
                  <p:oleObj name="Clip" r:id="rId7" imgW="18192750" imgH="15087600" progId="">
                    <p:embed/>
                    <p:pic>
                      <p:nvPicPr>
                        <p:cNvPr id="0" name="图片 13315"/>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54" name="Group 486"/>
            <p:cNvGrpSpPr/>
            <p:nvPr/>
          </p:nvGrpSpPr>
          <p:grpSpPr bwMode="auto">
            <a:xfrm>
              <a:off x="4337" y="367"/>
              <a:ext cx="447" cy="366"/>
              <a:chOff x="4189" y="817"/>
              <a:chExt cx="521" cy="366"/>
            </a:xfrm>
          </p:grpSpPr>
          <p:sp>
            <p:nvSpPr>
              <p:cNvPr id="58855" name="Rectangle 487"/>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56" name="Text Box 488"/>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8857" name="Group 489"/>
          <p:cNvGrpSpPr/>
          <p:nvPr/>
        </p:nvGrpSpPr>
        <p:grpSpPr bwMode="auto">
          <a:xfrm>
            <a:off x="4989513" y="5499100"/>
            <a:ext cx="709612" cy="703263"/>
            <a:chOff x="4337" y="290"/>
            <a:chExt cx="447" cy="443"/>
          </a:xfrm>
        </p:grpSpPr>
        <p:graphicFrame>
          <p:nvGraphicFramePr>
            <p:cNvPr id="58858" name="Object 490"/>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803" name="Clip" r:id="rId8" imgW="18192750" imgH="15087600" progId="">
                    <p:embed/>
                  </p:oleObj>
                </mc:Choice>
                <mc:Fallback>
                  <p:oleObj name="Clip" r:id="rId8" imgW="18192750" imgH="15087600" progId="">
                    <p:embed/>
                    <p:pic>
                      <p:nvPicPr>
                        <p:cNvPr id="0" name="图片 13316"/>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59" name="Group 491"/>
            <p:cNvGrpSpPr/>
            <p:nvPr/>
          </p:nvGrpSpPr>
          <p:grpSpPr bwMode="auto">
            <a:xfrm>
              <a:off x="4337" y="367"/>
              <a:ext cx="447" cy="366"/>
              <a:chOff x="4189" y="817"/>
              <a:chExt cx="521" cy="366"/>
            </a:xfrm>
          </p:grpSpPr>
          <p:sp>
            <p:nvSpPr>
              <p:cNvPr id="58860" name="Rectangle 492"/>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61" name="Text Box 493"/>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8862" name="Group 494"/>
          <p:cNvGrpSpPr/>
          <p:nvPr/>
        </p:nvGrpSpPr>
        <p:grpSpPr bwMode="auto">
          <a:xfrm>
            <a:off x="4873625" y="1631950"/>
            <a:ext cx="822325" cy="1501775"/>
            <a:chOff x="3484" y="2522"/>
            <a:chExt cx="518" cy="946"/>
          </a:xfrm>
        </p:grpSpPr>
        <p:grpSp>
          <p:nvGrpSpPr>
            <p:cNvPr id="58863" name="Group 495"/>
            <p:cNvGrpSpPr/>
            <p:nvPr/>
          </p:nvGrpSpPr>
          <p:grpSpPr bwMode="auto">
            <a:xfrm>
              <a:off x="3631" y="2522"/>
              <a:ext cx="224" cy="588"/>
              <a:chOff x="4180" y="783"/>
              <a:chExt cx="150" cy="307"/>
            </a:xfrm>
          </p:grpSpPr>
          <p:sp>
            <p:nvSpPr>
              <p:cNvPr id="58864" name="AutoShape 49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8865" name="Rectangle 49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8866" name="Rectangle 49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8867" name="AutoShape 49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8868" name="Line 50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8869" name="Line 50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8870" name="Rectangle 50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8871" name="Rectangle 50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8872" name="Group 504"/>
            <p:cNvGrpSpPr/>
            <p:nvPr/>
          </p:nvGrpSpPr>
          <p:grpSpPr bwMode="auto">
            <a:xfrm>
              <a:off x="3484" y="2807"/>
              <a:ext cx="518" cy="661"/>
              <a:chOff x="4288" y="2627"/>
              <a:chExt cx="518" cy="661"/>
            </a:xfrm>
          </p:grpSpPr>
          <p:sp>
            <p:nvSpPr>
              <p:cNvPr id="58873" name="Rectangle 505"/>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74" name="Text Box 506"/>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8875" name="Rectangle 507"/>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8876" name="Line 508"/>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8877" name="Line 509"/>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8878" name="Line 510"/>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8879" name="Line 511"/>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8880" name="Line 512"/>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8881" name="Line 513"/>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8882" name="Line 514"/>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8883" name="Rectangle 515"/>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84" name="Rectangle 516"/>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85" name="Rectangle 517"/>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86" name="Rectangle 518"/>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8887" name="Rectangle 519"/>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58888" name="Group 520"/>
          <p:cNvGrpSpPr/>
          <p:nvPr/>
        </p:nvGrpSpPr>
        <p:grpSpPr bwMode="auto">
          <a:xfrm>
            <a:off x="5618163" y="1374775"/>
            <a:ext cx="709612" cy="703263"/>
            <a:chOff x="4337" y="290"/>
            <a:chExt cx="447" cy="443"/>
          </a:xfrm>
        </p:grpSpPr>
        <p:graphicFrame>
          <p:nvGraphicFramePr>
            <p:cNvPr id="58889" name="Object 52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3804" name="Clip" r:id="rId9" imgW="18192750" imgH="15087600" progId="">
                    <p:embed/>
                  </p:oleObj>
                </mc:Choice>
                <mc:Fallback>
                  <p:oleObj name="Clip" r:id="rId9" imgW="18192750" imgH="15087600" progId="">
                    <p:embed/>
                    <p:pic>
                      <p:nvPicPr>
                        <p:cNvPr id="0" name="图片 13317"/>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8890" name="Group 522"/>
            <p:cNvGrpSpPr/>
            <p:nvPr/>
          </p:nvGrpSpPr>
          <p:grpSpPr bwMode="auto">
            <a:xfrm>
              <a:off x="4337" y="367"/>
              <a:ext cx="447" cy="366"/>
              <a:chOff x="4189" y="817"/>
              <a:chExt cx="521" cy="366"/>
            </a:xfrm>
          </p:grpSpPr>
          <p:sp>
            <p:nvSpPr>
              <p:cNvPr id="58891" name="Rectangle 523"/>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8892" name="Text Box 524"/>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sp>
        <p:nvSpPr>
          <p:cNvPr id="58893" name="Line 525"/>
          <p:cNvSpPr>
            <a:spLocks noChangeShapeType="1"/>
          </p:cNvSpPr>
          <p:nvPr/>
        </p:nvSpPr>
        <p:spPr bwMode="auto">
          <a:xfrm flipV="1">
            <a:off x="5724525" y="3676650"/>
            <a:ext cx="1123950" cy="1085850"/>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sp>
        <p:nvSpPr>
          <p:cNvPr id="58894" name="Line 526"/>
          <p:cNvSpPr>
            <a:spLocks noChangeShapeType="1"/>
          </p:cNvSpPr>
          <p:nvPr/>
        </p:nvSpPr>
        <p:spPr bwMode="auto">
          <a:xfrm flipH="1" flipV="1">
            <a:off x="4981575" y="3152775"/>
            <a:ext cx="0" cy="1247775"/>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grpSp>
        <p:nvGrpSpPr>
          <p:cNvPr id="58895" name="Group 527"/>
          <p:cNvGrpSpPr/>
          <p:nvPr/>
        </p:nvGrpSpPr>
        <p:grpSpPr bwMode="auto">
          <a:xfrm>
            <a:off x="5821363" y="3970338"/>
            <a:ext cx="1031875" cy="457200"/>
            <a:chOff x="3745" y="2537"/>
            <a:chExt cx="650" cy="288"/>
          </a:xfrm>
        </p:grpSpPr>
        <p:sp>
          <p:nvSpPr>
            <p:cNvPr id="58896" name="Rectangle 528"/>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8897" name="Text Box 529"/>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grpSp>
        <p:nvGrpSpPr>
          <p:cNvPr id="58898" name="Group 530"/>
          <p:cNvGrpSpPr/>
          <p:nvPr/>
        </p:nvGrpSpPr>
        <p:grpSpPr bwMode="auto">
          <a:xfrm>
            <a:off x="5783263" y="2713038"/>
            <a:ext cx="1031875" cy="457200"/>
            <a:chOff x="3745" y="2537"/>
            <a:chExt cx="650" cy="288"/>
          </a:xfrm>
        </p:grpSpPr>
        <p:sp>
          <p:nvSpPr>
            <p:cNvPr id="58899" name="Rectangle 531"/>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8900" name="Text Box 532"/>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grpSp>
        <p:nvGrpSpPr>
          <p:cNvPr id="58901" name="Group 533"/>
          <p:cNvGrpSpPr/>
          <p:nvPr/>
        </p:nvGrpSpPr>
        <p:grpSpPr bwMode="auto">
          <a:xfrm>
            <a:off x="4459288" y="3427413"/>
            <a:ext cx="1031875" cy="457200"/>
            <a:chOff x="3745" y="2537"/>
            <a:chExt cx="650" cy="288"/>
          </a:xfrm>
        </p:grpSpPr>
        <p:sp>
          <p:nvSpPr>
            <p:cNvPr id="58902" name="Rectangle 534"/>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8903" name="Text Box 535"/>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EC31320E-5477-4D23-8FB0-3C59A15E0C8B}" type="slidenum">
              <a:rPr lang="en-US" altLang="zh-CN"/>
              <a:t>5</a:t>
            </a:fld>
            <a:endParaRPr lang="en-US" altLang="zh-CN" dirty="0"/>
          </a:p>
        </p:txBody>
      </p:sp>
      <p:sp>
        <p:nvSpPr>
          <p:cNvPr id="207874"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207875" name="Rectangle 3"/>
          <p:cNvSpPr>
            <a:spLocks noGrp="1" noChangeArrowheads="1"/>
          </p:cNvSpPr>
          <p:nvPr>
            <p:ph type="body" sz="half" idx="1"/>
          </p:nvPr>
        </p:nvSpPr>
        <p:spPr/>
        <p:txBody>
          <a:bodyPr/>
          <a:lstStyle/>
          <a:p>
            <a:r>
              <a:rPr lang="en-US" altLang="zh-CN" sz="2400" dirty="0">
                <a:solidFill>
                  <a:srgbClr val="FF0000"/>
                </a:solidFill>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207876"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4" name="灯片编号占位符 6"/>
          <p:cNvSpPr>
            <a:spLocks noGrp="1"/>
          </p:cNvSpPr>
          <p:nvPr>
            <p:ph type="sldNum" sz="quarter" idx="12"/>
          </p:nvPr>
        </p:nvSpPr>
        <p:spPr/>
        <p:txBody>
          <a:bodyPr/>
          <a:lstStyle/>
          <a:p>
            <a:fld id="{818BCBCA-F674-465C-87A5-81653D9AE973}" type="slidenum">
              <a:rPr lang="en-US" altLang="zh-CN"/>
              <a:t>50</a:t>
            </a:fld>
            <a:endParaRPr lang="en-US" altLang="zh-CN" dirty="0"/>
          </a:p>
        </p:txBody>
      </p:sp>
      <p:sp>
        <p:nvSpPr>
          <p:cNvPr id="59394" name="Rectangle 2"/>
          <p:cNvSpPr>
            <a:spLocks noGrp="1" noChangeArrowheads="1"/>
          </p:cNvSpPr>
          <p:nvPr>
            <p:ph type="title"/>
          </p:nvPr>
        </p:nvSpPr>
        <p:spPr>
          <a:xfrm>
            <a:off x="409575" y="228600"/>
            <a:ext cx="7772400" cy="1143000"/>
          </a:xfrm>
        </p:spPr>
        <p:txBody>
          <a:bodyPr/>
          <a:lstStyle/>
          <a:p>
            <a:r>
              <a:rPr lang="en-US" altLang="zh-CN" sz="3600" dirty="0">
                <a:ea typeface="宋体" pitchFamily="2" charset="-122"/>
              </a:rPr>
              <a:t>Electronic Mail: mail servers</a:t>
            </a:r>
            <a:endParaRPr lang="en-US" altLang="zh-CN" dirty="0">
              <a:ea typeface="宋体" pitchFamily="2" charset="-122"/>
            </a:endParaRPr>
          </a:p>
        </p:txBody>
      </p:sp>
      <p:sp>
        <p:nvSpPr>
          <p:cNvPr id="59395" name="Rectangle 3"/>
          <p:cNvSpPr>
            <a:spLocks noGrp="1" noChangeArrowheads="1"/>
          </p:cNvSpPr>
          <p:nvPr>
            <p:ph type="body" sz="half" idx="1"/>
          </p:nvPr>
        </p:nvSpPr>
        <p:spPr>
          <a:xfrm>
            <a:off x="217714" y="1600200"/>
            <a:ext cx="4441599" cy="4259580"/>
          </a:xfrm>
        </p:spPr>
        <p:txBody>
          <a:bodyPr/>
          <a:lstStyle/>
          <a:p>
            <a:pPr>
              <a:buFont typeface="ZapfDingbats" pitchFamily="82" charset="2"/>
              <a:buNone/>
            </a:pPr>
            <a:r>
              <a:rPr lang="en-US" altLang="zh-CN" sz="2400" dirty="0">
                <a:solidFill>
                  <a:srgbClr val="659AFF"/>
                </a:solidFill>
                <a:latin typeface="Wingdings" panose="05000000000000000000" charset="0"/>
                <a:cs typeface="Wingdings" panose="05000000000000000000" charset="0"/>
                <a:sym typeface="+mn-ea"/>
              </a:rPr>
              <a:t></a:t>
            </a:r>
            <a:r>
              <a:rPr lang="en-US" altLang="zh-CN" sz="2400" dirty="0">
                <a:solidFill>
                  <a:srgbClr val="163794"/>
                </a:solidFill>
                <a:latin typeface="Comic Sans MS Regular" panose="030F0702030302020204" pitchFamily="66" charset="0"/>
                <a:cs typeface="Times New Roman" pitchFamily="18" charset="0"/>
                <a:sym typeface="+mn-ea"/>
              </a:rPr>
              <a:t>邮件服务器(Mail</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Server)</a:t>
            </a:r>
            <a:endParaRPr lang="en-US" altLang="zh-CN" sz="2400" dirty="0">
              <a:solidFill>
                <a:srgbClr val="163794"/>
              </a:solidFill>
              <a:latin typeface="Comic Sans MS Regular" panose="030F0702030302020204" pitchFamily="66" charset="0"/>
              <a:cs typeface="Times New Roman" pitchFamily="18" charset="0"/>
            </a:endParaRPr>
          </a:p>
          <a:p>
            <a:pPr marL="0" indent="0">
              <a:buNone/>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a:solidFill>
                  <a:srgbClr val="FF0000"/>
                </a:solidFill>
                <a:latin typeface="Comic Sans MS Regular" panose="030F0702030302020204" pitchFamily="66" charset="0"/>
                <a:cs typeface="MS Shell Dlg" pitchFamily="18" charset="0"/>
                <a:sym typeface="+mn-ea"/>
              </a:rPr>
              <a:t>邮箱：存储发给该用户的</a:t>
            </a:r>
            <a:r>
              <a:rPr lang="en-US" altLang="zh-CN" sz="2400" dirty="0">
                <a:solidFill>
                  <a:srgbClr val="FF0000"/>
                </a:solidFill>
                <a:latin typeface="Comic Sans MS Regular" panose="030F0702030302020204" pitchFamily="66" charset="0"/>
                <a:cs typeface="Times New Roman" pitchFamily="18" charset="0"/>
                <a:sym typeface="+mn-ea"/>
              </a:rPr>
              <a:t>Email</a:t>
            </a:r>
            <a:endParaRPr lang="en-US" altLang="zh-CN" sz="2400" dirty="0">
              <a:solidFill>
                <a:srgbClr val="FF0000"/>
              </a:solidFill>
              <a:latin typeface="Comic Sans MS Regular" panose="030F0702030302020204" pitchFamily="66" charset="0"/>
              <a:cs typeface="Times New Roman" pitchFamily="18" charset="0"/>
            </a:endParaRPr>
          </a:p>
          <a:p>
            <a:pPr marL="0" indent="0">
              <a:buNone/>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a:solidFill>
                  <a:srgbClr val="FF0000"/>
                </a:solidFill>
                <a:latin typeface="Comic Sans MS Regular" panose="030F0702030302020204" pitchFamily="66" charset="0"/>
                <a:cs typeface="MS Shell Dlg" pitchFamily="18" charset="0"/>
                <a:sym typeface="+mn-ea"/>
              </a:rPr>
              <a:t>消息队列</a:t>
            </a:r>
            <a:r>
              <a:rPr lang="en-US" altLang="zh-CN" sz="2400" dirty="0">
                <a:solidFill>
                  <a:srgbClr val="FF0000"/>
                </a:solidFill>
                <a:latin typeface="Comic Sans MS Regular" panose="030F0702030302020204" pitchFamily="66" charset="0"/>
                <a:cs typeface="Times New Roman" pitchFamily="18" charset="0"/>
                <a:sym typeface="+mn-ea"/>
              </a:rPr>
              <a:t>(message queue)</a:t>
            </a:r>
            <a:r>
              <a:rPr lang="en-US" altLang="zh-CN" sz="2400" dirty="0">
                <a:solidFill>
                  <a:srgbClr val="FF0000"/>
                </a:solidFill>
                <a:latin typeface="Comic Sans MS Regular" panose="030F0702030302020204" pitchFamily="66" charset="0"/>
                <a:cs typeface="MS Shell Dlg" pitchFamily="18" charset="0"/>
                <a:sym typeface="+mn-ea"/>
              </a:rPr>
              <a:t>：存储等待发送的</a:t>
            </a:r>
            <a:r>
              <a:rPr lang="en-US" altLang="zh-CN" sz="2400" dirty="0">
                <a:solidFill>
                  <a:srgbClr val="FF0000"/>
                </a:solidFill>
                <a:latin typeface="Comic Sans MS Regular" panose="030F0702030302020204" pitchFamily="66" charset="0"/>
                <a:cs typeface="Times New Roman" pitchFamily="18" charset="0"/>
                <a:sym typeface="+mn-ea"/>
              </a:rPr>
              <a:t>Email</a:t>
            </a:r>
            <a:endParaRPr lang="en-US" altLang="zh-CN" sz="2400" dirty="0">
              <a:ea typeface="宋体" pitchFamily="2" charset="-122"/>
            </a:endParaRPr>
          </a:p>
          <a:p>
            <a:pPr marL="0" indent="0">
              <a:buNone/>
              <a:tabLst>
                <a:tab pos="406400" algn="l"/>
                <a:tab pos="647700" algn="l"/>
              </a:tabLst>
            </a:pPr>
            <a:r>
              <a:rPr lang="en-US" altLang="zh-CN" sz="2400" dirty="0">
                <a:solidFill>
                  <a:srgbClr val="659AFF"/>
                </a:solidFill>
                <a:latin typeface="Wingdings" panose="05000000000000000000" charset="0"/>
                <a:cs typeface="Wingdings" panose="05000000000000000000" charset="0"/>
                <a:sym typeface="+mn-ea"/>
              </a:rPr>
              <a:t></a:t>
            </a:r>
            <a:r>
              <a:rPr lang="en-US" altLang="zh-CN" sz="2400" dirty="0">
                <a:solidFill>
                  <a:srgbClr val="163794"/>
                </a:solidFill>
                <a:latin typeface="Comic Sans MS Regular" panose="030F0702030302020204" pitchFamily="66" charset="0"/>
                <a:cs typeface="Times New Roman" pitchFamily="18" charset="0"/>
                <a:sym typeface="+mn-ea"/>
              </a:rPr>
              <a:t>SMTP协议</a:t>
            </a:r>
            <a:endParaRPr lang="en-US" altLang="zh-CN" sz="2400" dirty="0">
              <a:solidFill>
                <a:srgbClr val="163794"/>
              </a:solidFill>
              <a:latin typeface="Comic Sans MS Regular" panose="030F0702030302020204" pitchFamily="66" charset="0"/>
              <a:cs typeface="Times New Roman" pitchFamily="18" charset="0"/>
            </a:endParaRPr>
          </a:p>
          <a:p>
            <a:pPr marL="0" indent="0">
              <a:buNone/>
              <a:tabLst>
                <a:tab pos="406400" algn="l"/>
                <a:tab pos="647700" algn="l"/>
              </a:tabLst>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a:solidFill>
                  <a:srgbClr val="FF0000"/>
                </a:solidFill>
                <a:latin typeface="Comic Sans MS Regular" panose="030F0702030302020204" pitchFamily="66" charset="0"/>
                <a:cs typeface="MS Shell Dlg" pitchFamily="18" charset="0"/>
                <a:sym typeface="+mn-ea"/>
              </a:rPr>
              <a:t>邮件服务器之间传递消息所	使用的协议</a:t>
            </a:r>
            <a:endParaRPr lang="en-US" altLang="zh-CN" sz="2400" dirty="0"/>
          </a:p>
          <a:p>
            <a:pPr marL="0" indent="0">
              <a:buNone/>
              <a:tabLst>
                <a:tab pos="406400" algn="l"/>
                <a:tab pos="647700" algn="l"/>
              </a:tabLst>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a:solidFill>
                  <a:srgbClr val="FF0000"/>
                </a:solidFill>
                <a:latin typeface="Comic Sans MS Regular" panose="030F0702030302020204" pitchFamily="66" charset="0"/>
                <a:cs typeface="MS Shell Dlg" pitchFamily="18" charset="0"/>
                <a:sym typeface="+mn-ea"/>
              </a:rPr>
              <a:t>客户端：发送消息的服务器</a:t>
            </a:r>
          </a:p>
          <a:p>
            <a:pPr marL="0" indent="0">
              <a:buNone/>
              <a:tabLst>
                <a:tab pos="406400" algn="l"/>
                <a:tab pos="647700" algn="l"/>
              </a:tabLst>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a:solidFill>
                  <a:srgbClr val="FF0000"/>
                </a:solidFill>
                <a:latin typeface="Comic Sans MS Regular" panose="030F0702030302020204" pitchFamily="66" charset="0"/>
                <a:cs typeface="MS Shell Dlg" pitchFamily="18" charset="0"/>
                <a:sym typeface="+mn-ea"/>
              </a:rPr>
              <a:t>服务器：接收消息的服务器</a:t>
            </a:r>
            <a:endParaRPr lang="en-US" altLang="zh-CN" sz="2400" dirty="0">
              <a:ea typeface="宋体" pitchFamily="2" charset="-122"/>
            </a:endParaRPr>
          </a:p>
        </p:txBody>
      </p:sp>
      <p:sp>
        <p:nvSpPr>
          <p:cNvPr id="59401" name="Line 9"/>
          <p:cNvSpPr>
            <a:spLocks noChangeShapeType="1"/>
          </p:cNvSpPr>
          <p:nvPr/>
        </p:nvSpPr>
        <p:spPr bwMode="auto">
          <a:xfrm>
            <a:off x="6038850" y="2628900"/>
            <a:ext cx="1123950" cy="790575"/>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grpSp>
        <p:nvGrpSpPr>
          <p:cNvPr id="59402" name="Group 10"/>
          <p:cNvGrpSpPr/>
          <p:nvPr/>
        </p:nvGrpSpPr>
        <p:grpSpPr bwMode="auto">
          <a:xfrm>
            <a:off x="7431088" y="2555875"/>
            <a:ext cx="355600" cy="933450"/>
            <a:chOff x="4180" y="783"/>
            <a:chExt cx="150" cy="307"/>
          </a:xfrm>
        </p:grpSpPr>
        <p:sp>
          <p:nvSpPr>
            <p:cNvPr id="59403" name="AutoShape 1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9404" name="Rectangle 12"/>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9405" name="Rectangle 13"/>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9406" name="AutoShape 1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9407" name="Line 15"/>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9408" name="Line 16"/>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9409" name="Rectangle 17"/>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9410" name="Rectangle 18"/>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9411" name="Group 19"/>
          <p:cNvGrpSpPr/>
          <p:nvPr/>
        </p:nvGrpSpPr>
        <p:grpSpPr bwMode="auto">
          <a:xfrm>
            <a:off x="7188200" y="3008313"/>
            <a:ext cx="822325" cy="1049337"/>
            <a:chOff x="4288" y="2627"/>
            <a:chExt cx="518" cy="661"/>
          </a:xfrm>
        </p:grpSpPr>
        <p:sp>
          <p:nvSpPr>
            <p:cNvPr id="59412" name="Rectangle 20"/>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13" name="Text Box 21"/>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9414" name="Rectangle 22"/>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9415" name="Line 23"/>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9416" name="Line 24"/>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9417" name="Line 25"/>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9418" name="Line 26"/>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9419" name="Line 27"/>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9420" name="Line 28"/>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9421" name="Line 29"/>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9422" name="Rectangle 30"/>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23" name="Rectangle 31"/>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24" name="Rectangle 32"/>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25" name="Rectangle 33"/>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26" name="Rectangle 34"/>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nvGrpSpPr>
          <p:cNvPr id="59427" name="Group 35"/>
          <p:cNvGrpSpPr/>
          <p:nvPr/>
        </p:nvGrpSpPr>
        <p:grpSpPr bwMode="auto">
          <a:xfrm>
            <a:off x="7913688" y="2146300"/>
            <a:ext cx="709612" cy="703263"/>
            <a:chOff x="4337" y="290"/>
            <a:chExt cx="447" cy="443"/>
          </a:xfrm>
        </p:grpSpPr>
        <p:graphicFrame>
          <p:nvGraphicFramePr>
            <p:cNvPr id="59428" name="Object 3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3" name="Clip" r:id="rId3" imgW="18192750" imgH="15087600" progId="">
                    <p:embed/>
                  </p:oleObj>
                </mc:Choice>
                <mc:Fallback>
                  <p:oleObj name="Clip" r:id="rId3" imgW="18192750" imgH="15087600" progId="">
                    <p:embed/>
                    <p:pic>
                      <p:nvPicPr>
                        <p:cNvPr id="0" name="图片 14336"/>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429" name="Group 37"/>
            <p:cNvGrpSpPr/>
            <p:nvPr/>
          </p:nvGrpSpPr>
          <p:grpSpPr bwMode="auto">
            <a:xfrm>
              <a:off x="4337" y="367"/>
              <a:ext cx="447" cy="366"/>
              <a:chOff x="4189" y="817"/>
              <a:chExt cx="521" cy="366"/>
            </a:xfrm>
          </p:grpSpPr>
          <p:sp>
            <p:nvSpPr>
              <p:cNvPr id="59430" name="Rectangle 38"/>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31" name="Text Box 39"/>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9432" name="Group 40"/>
          <p:cNvGrpSpPr/>
          <p:nvPr/>
        </p:nvGrpSpPr>
        <p:grpSpPr bwMode="auto">
          <a:xfrm>
            <a:off x="8142288" y="3155950"/>
            <a:ext cx="709612" cy="703263"/>
            <a:chOff x="4337" y="290"/>
            <a:chExt cx="447" cy="443"/>
          </a:xfrm>
        </p:grpSpPr>
        <p:graphicFrame>
          <p:nvGraphicFramePr>
            <p:cNvPr id="59433" name="Object 41"/>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4" name="Clip" r:id="rId5" imgW="18192750" imgH="15087600" progId="">
                    <p:embed/>
                  </p:oleObj>
                </mc:Choice>
                <mc:Fallback>
                  <p:oleObj name="Clip" r:id="rId5" imgW="18192750" imgH="15087600" progId="">
                    <p:embed/>
                    <p:pic>
                      <p:nvPicPr>
                        <p:cNvPr id="0" name="图片 14337"/>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434" name="Group 42"/>
            <p:cNvGrpSpPr/>
            <p:nvPr/>
          </p:nvGrpSpPr>
          <p:grpSpPr bwMode="auto">
            <a:xfrm>
              <a:off x="4337" y="367"/>
              <a:ext cx="447" cy="366"/>
              <a:chOff x="4189" y="817"/>
              <a:chExt cx="521" cy="366"/>
            </a:xfrm>
          </p:grpSpPr>
          <p:sp>
            <p:nvSpPr>
              <p:cNvPr id="59435" name="Rectangle 43"/>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36" name="Text Box 44"/>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9437" name="Group 45"/>
          <p:cNvGrpSpPr/>
          <p:nvPr/>
        </p:nvGrpSpPr>
        <p:grpSpPr bwMode="auto">
          <a:xfrm>
            <a:off x="7913688" y="4203700"/>
            <a:ext cx="709612" cy="703263"/>
            <a:chOff x="4337" y="290"/>
            <a:chExt cx="447" cy="443"/>
          </a:xfrm>
        </p:grpSpPr>
        <p:graphicFrame>
          <p:nvGraphicFramePr>
            <p:cNvPr id="59438" name="Object 4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5" name="Clip" r:id="rId6" imgW="18192750" imgH="15087600" progId="">
                    <p:embed/>
                  </p:oleObj>
                </mc:Choice>
                <mc:Fallback>
                  <p:oleObj name="Clip" r:id="rId6" imgW="18192750" imgH="15087600" progId="">
                    <p:embed/>
                    <p:pic>
                      <p:nvPicPr>
                        <p:cNvPr id="0" name="图片 14338"/>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439" name="Group 47"/>
            <p:cNvGrpSpPr/>
            <p:nvPr/>
          </p:nvGrpSpPr>
          <p:grpSpPr bwMode="auto">
            <a:xfrm>
              <a:off x="4337" y="367"/>
              <a:ext cx="447" cy="366"/>
              <a:chOff x="4189" y="817"/>
              <a:chExt cx="521" cy="366"/>
            </a:xfrm>
          </p:grpSpPr>
          <p:sp>
            <p:nvSpPr>
              <p:cNvPr id="59440" name="Rectangle 48"/>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41" name="Text Box 49"/>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9442" name="Group 50"/>
          <p:cNvGrpSpPr/>
          <p:nvPr/>
        </p:nvGrpSpPr>
        <p:grpSpPr bwMode="auto">
          <a:xfrm>
            <a:off x="5187950" y="3965575"/>
            <a:ext cx="822325" cy="1501775"/>
            <a:chOff x="3484" y="2522"/>
            <a:chExt cx="518" cy="946"/>
          </a:xfrm>
        </p:grpSpPr>
        <p:grpSp>
          <p:nvGrpSpPr>
            <p:cNvPr id="59443" name="Group 51"/>
            <p:cNvGrpSpPr/>
            <p:nvPr/>
          </p:nvGrpSpPr>
          <p:grpSpPr bwMode="auto">
            <a:xfrm>
              <a:off x="3631" y="2522"/>
              <a:ext cx="224" cy="588"/>
              <a:chOff x="4180" y="783"/>
              <a:chExt cx="150" cy="307"/>
            </a:xfrm>
          </p:grpSpPr>
          <p:sp>
            <p:nvSpPr>
              <p:cNvPr id="59444" name="AutoShape 5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9445" name="Rectangle 5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9446" name="Rectangle 5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9447" name="AutoShape 5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9448" name="Line 5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9449" name="Line 5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9450" name="Rectangle 5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9451" name="Rectangle 5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9452" name="Group 60"/>
            <p:cNvGrpSpPr/>
            <p:nvPr/>
          </p:nvGrpSpPr>
          <p:grpSpPr bwMode="auto">
            <a:xfrm>
              <a:off x="3484" y="2807"/>
              <a:ext cx="518" cy="661"/>
              <a:chOff x="4288" y="2627"/>
              <a:chExt cx="518" cy="661"/>
            </a:xfrm>
          </p:grpSpPr>
          <p:sp>
            <p:nvSpPr>
              <p:cNvPr id="59453" name="Rectangle 61"/>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54" name="Text Box 62"/>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9455" name="Rectangle 63"/>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9456" name="Line 64"/>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9457" name="Line 65"/>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9458" name="Line 66"/>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9459" name="Line 67"/>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9460" name="Line 68"/>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9461" name="Line 69"/>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9462" name="Line 70"/>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9463" name="Rectangle 71"/>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64" name="Rectangle 72"/>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65" name="Rectangle 73"/>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66" name="Rectangle 74"/>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467" name="Rectangle 75"/>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59468" name="Group 76"/>
          <p:cNvGrpSpPr/>
          <p:nvPr/>
        </p:nvGrpSpPr>
        <p:grpSpPr bwMode="auto">
          <a:xfrm>
            <a:off x="6142038" y="5070475"/>
            <a:ext cx="709612" cy="703263"/>
            <a:chOff x="4337" y="290"/>
            <a:chExt cx="447" cy="443"/>
          </a:xfrm>
        </p:grpSpPr>
        <p:graphicFrame>
          <p:nvGraphicFramePr>
            <p:cNvPr id="59469" name="Object 77"/>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6" name="Clip" r:id="rId7" imgW="18192750" imgH="15087600" progId="">
                    <p:embed/>
                  </p:oleObj>
                </mc:Choice>
                <mc:Fallback>
                  <p:oleObj name="Clip" r:id="rId7" imgW="18192750" imgH="15087600" progId="">
                    <p:embed/>
                    <p:pic>
                      <p:nvPicPr>
                        <p:cNvPr id="0" name="图片 14339"/>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470" name="Group 78"/>
            <p:cNvGrpSpPr/>
            <p:nvPr/>
          </p:nvGrpSpPr>
          <p:grpSpPr bwMode="auto">
            <a:xfrm>
              <a:off x="4337" y="367"/>
              <a:ext cx="447" cy="366"/>
              <a:chOff x="4189" y="817"/>
              <a:chExt cx="521" cy="366"/>
            </a:xfrm>
          </p:grpSpPr>
          <p:sp>
            <p:nvSpPr>
              <p:cNvPr id="59471" name="Rectangle 79"/>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72" name="Text Box 80"/>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9473" name="Group 81"/>
          <p:cNvGrpSpPr/>
          <p:nvPr/>
        </p:nvGrpSpPr>
        <p:grpSpPr bwMode="auto">
          <a:xfrm>
            <a:off x="5303838" y="5575300"/>
            <a:ext cx="709612" cy="703263"/>
            <a:chOff x="4337" y="290"/>
            <a:chExt cx="447" cy="443"/>
          </a:xfrm>
        </p:grpSpPr>
        <p:graphicFrame>
          <p:nvGraphicFramePr>
            <p:cNvPr id="59474" name="Object 82"/>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7" name="Clip" r:id="rId8" imgW="18192750" imgH="15087600" progId="">
                    <p:embed/>
                  </p:oleObj>
                </mc:Choice>
                <mc:Fallback>
                  <p:oleObj name="Clip" r:id="rId8" imgW="18192750" imgH="15087600" progId="">
                    <p:embed/>
                    <p:pic>
                      <p:nvPicPr>
                        <p:cNvPr id="0" name="图片 14340"/>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475" name="Group 83"/>
            <p:cNvGrpSpPr/>
            <p:nvPr/>
          </p:nvGrpSpPr>
          <p:grpSpPr bwMode="auto">
            <a:xfrm>
              <a:off x="4337" y="367"/>
              <a:ext cx="447" cy="366"/>
              <a:chOff x="4189" y="817"/>
              <a:chExt cx="521" cy="366"/>
            </a:xfrm>
          </p:grpSpPr>
          <p:sp>
            <p:nvSpPr>
              <p:cNvPr id="59476" name="Rectangle 84"/>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77" name="Text Box 85"/>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59478" name="Group 86"/>
          <p:cNvGrpSpPr/>
          <p:nvPr/>
        </p:nvGrpSpPr>
        <p:grpSpPr bwMode="auto">
          <a:xfrm>
            <a:off x="5187950" y="1708150"/>
            <a:ext cx="822325" cy="1501775"/>
            <a:chOff x="3484" y="2522"/>
            <a:chExt cx="518" cy="946"/>
          </a:xfrm>
        </p:grpSpPr>
        <p:grpSp>
          <p:nvGrpSpPr>
            <p:cNvPr id="59479" name="Group 87"/>
            <p:cNvGrpSpPr/>
            <p:nvPr/>
          </p:nvGrpSpPr>
          <p:grpSpPr bwMode="auto">
            <a:xfrm>
              <a:off x="3631" y="2522"/>
              <a:ext cx="224" cy="588"/>
              <a:chOff x="4180" y="783"/>
              <a:chExt cx="150" cy="307"/>
            </a:xfrm>
          </p:grpSpPr>
          <p:sp>
            <p:nvSpPr>
              <p:cNvPr id="59480" name="AutoShape 8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59481" name="Rectangle 89"/>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59482" name="Rectangle 90"/>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59483" name="AutoShape 9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59484" name="Line 92"/>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59485" name="Line 93"/>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59486" name="Rectangle 94"/>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59487" name="Rectangle 95"/>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59488" name="Group 96"/>
            <p:cNvGrpSpPr/>
            <p:nvPr/>
          </p:nvGrpSpPr>
          <p:grpSpPr bwMode="auto">
            <a:xfrm>
              <a:off x="3484" y="2807"/>
              <a:ext cx="518" cy="661"/>
              <a:chOff x="4288" y="2627"/>
              <a:chExt cx="518" cy="661"/>
            </a:xfrm>
          </p:grpSpPr>
          <p:sp>
            <p:nvSpPr>
              <p:cNvPr id="59489" name="Rectangle 97"/>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490" name="Text Box 98"/>
              <p:cNvSpPr txBox="1">
                <a:spLocks noChangeArrowheads="1"/>
              </p:cNvSpPr>
              <p:nvPr/>
            </p:nvSpPr>
            <p:spPr bwMode="auto">
              <a:xfrm>
                <a:off x="4288" y="2627"/>
                <a:ext cx="504"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mail</a:t>
                </a:r>
              </a:p>
              <a:p>
                <a:pPr algn="ctr">
                  <a:spcBef>
                    <a:spcPct val="0"/>
                  </a:spcBef>
                  <a:buClrTx/>
                  <a:buSzTx/>
                  <a:buFontTx/>
                  <a:buNone/>
                </a:pPr>
                <a:r>
                  <a:rPr lang="en-US" altLang="zh-CN" sz="16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59491" name="Rectangle 99"/>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59492" name="Line 100"/>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59493" name="Line 101"/>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59494" name="Line 102"/>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59495" name="Line 103"/>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59496" name="Line 104"/>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59497" name="Line 105"/>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59498" name="Line 106"/>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59499" name="Rectangle 107"/>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500" name="Rectangle 108"/>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501" name="Rectangle 109"/>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502" name="Rectangle 110"/>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59503" name="Rectangle 111"/>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59504" name="Group 112"/>
          <p:cNvGrpSpPr/>
          <p:nvPr/>
        </p:nvGrpSpPr>
        <p:grpSpPr bwMode="auto">
          <a:xfrm>
            <a:off x="5932488" y="1450975"/>
            <a:ext cx="709612" cy="703263"/>
            <a:chOff x="4337" y="290"/>
            <a:chExt cx="447" cy="443"/>
          </a:xfrm>
        </p:grpSpPr>
        <p:graphicFrame>
          <p:nvGraphicFramePr>
            <p:cNvPr id="59505" name="Object 11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4828" name="Clip" r:id="rId9" imgW="18192750" imgH="15087600" progId="">
                    <p:embed/>
                  </p:oleObj>
                </mc:Choice>
                <mc:Fallback>
                  <p:oleObj name="Clip" r:id="rId9" imgW="18192750" imgH="15087600" progId="">
                    <p:embed/>
                    <p:pic>
                      <p:nvPicPr>
                        <p:cNvPr id="0" name="图片 14341"/>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59506" name="Group 114"/>
            <p:cNvGrpSpPr/>
            <p:nvPr/>
          </p:nvGrpSpPr>
          <p:grpSpPr bwMode="auto">
            <a:xfrm>
              <a:off x="4337" y="367"/>
              <a:ext cx="447" cy="366"/>
              <a:chOff x="4189" y="817"/>
              <a:chExt cx="521" cy="366"/>
            </a:xfrm>
          </p:grpSpPr>
          <p:sp>
            <p:nvSpPr>
              <p:cNvPr id="59507" name="Rectangle 115"/>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59508" name="Text Box 116"/>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sp>
        <p:nvSpPr>
          <p:cNvPr id="59509" name="Line 117"/>
          <p:cNvSpPr>
            <a:spLocks noChangeShapeType="1"/>
          </p:cNvSpPr>
          <p:nvPr/>
        </p:nvSpPr>
        <p:spPr bwMode="auto">
          <a:xfrm flipV="1">
            <a:off x="6038850" y="3752850"/>
            <a:ext cx="1123950" cy="1085850"/>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sp>
        <p:nvSpPr>
          <p:cNvPr id="59510" name="Line 118"/>
          <p:cNvSpPr>
            <a:spLocks noChangeShapeType="1"/>
          </p:cNvSpPr>
          <p:nvPr/>
        </p:nvSpPr>
        <p:spPr bwMode="auto">
          <a:xfrm flipH="1" flipV="1">
            <a:off x="5295900" y="3228975"/>
            <a:ext cx="0" cy="1247775"/>
          </a:xfrm>
          <a:prstGeom prst="line">
            <a:avLst/>
          </a:prstGeom>
          <a:noFill/>
          <a:ln w="28575">
            <a:solidFill>
              <a:srgbClr val="FF0000"/>
            </a:solidFill>
            <a:round/>
            <a:headEnd type="triangle" w="med" len="med"/>
            <a:tailEnd type="triangle" w="med" len="med"/>
          </a:ln>
          <a:effectLst/>
        </p:spPr>
        <p:txBody>
          <a:bodyPr wrap="none" anchor="ctr"/>
          <a:lstStyle/>
          <a:p>
            <a:endParaRPr lang="zh-CN" altLang="en-US"/>
          </a:p>
        </p:txBody>
      </p:sp>
      <p:grpSp>
        <p:nvGrpSpPr>
          <p:cNvPr id="59511" name="Group 119"/>
          <p:cNvGrpSpPr/>
          <p:nvPr/>
        </p:nvGrpSpPr>
        <p:grpSpPr bwMode="auto">
          <a:xfrm>
            <a:off x="6135688" y="4046538"/>
            <a:ext cx="1031875" cy="457200"/>
            <a:chOff x="3745" y="2537"/>
            <a:chExt cx="650" cy="288"/>
          </a:xfrm>
        </p:grpSpPr>
        <p:sp>
          <p:nvSpPr>
            <p:cNvPr id="59512" name="Rectangle 120"/>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9513" name="Text Box 121"/>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grpSp>
        <p:nvGrpSpPr>
          <p:cNvPr id="59514" name="Group 122"/>
          <p:cNvGrpSpPr/>
          <p:nvPr/>
        </p:nvGrpSpPr>
        <p:grpSpPr bwMode="auto">
          <a:xfrm>
            <a:off x="6097588" y="2789238"/>
            <a:ext cx="1031875" cy="457200"/>
            <a:chOff x="3745" y="2537"/>
            <a:chExt cx="650" cy="288"/>
          </a:xfrm>
        </p:grpSpPr>
        <p:sp>
          <p:nvSpPr>
            <p:cNvPr id="59515" name="Rectangle 123"/>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9516" name="Text Box 124"/>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grpSp>
        <p:nvGrpSpPr>
          <p:cNvPr id="59517" name="Group 125"/>
          <p:cNvGrpSpPr/>
          <p:nvPr/>
        </p:nvGrpSpPr>
        <p:grpSpPr bwMode="auto">
          <a:xfrm>
            <a:off x="4773613" y="3503613"/>
            <a:ext cx="1031875" cy="457200"/>
            <a:chOff x="3745" y="2537"/>
            <a:chExt cx="650" cy="288"/>
          </a:xfrm>
        </p:grpSpPr>
        <p:sp>
          <p:nvSpPr>
            <p:cNvPr id="59518" name="Rectangle 126"/>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59519" name="Text Box 127"/>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6"/>
          <p:cNvSpPr>
            <a:spLocks noGrp="1"/>
          </p:cNvSpPr>
          <p:nvPr>
            <p:ph type="sldNum" sz="quarter" idx="12"/>
          </p:nvPr>
        </p:nvSpPr>
        <p:spPr/>
        <p:txBody>
          <a:bodyPr/>
          <a:lstStyle/>
          <a:p>
            <a:fld id="{ED54CFBD-1F58-4BB3-8566-9CFFBC5DF927}" type="slidenum">
              <a:rPr lang="en-US" altLang="zh-CN"/>
              <a:t>51</a:t>
            </a:fld>
            <a:endParaRPr lang="en-US" altLang="zh-CN" dirty="0"/>
          </a:p>
        </p:txBody>
      </p:sp>
      <p:sp>
        <p:nvSpPr>
          <p:cNvPr id="60418" name="Rectangle 2"/>
          <p:cNvSpPr>
            <a:spLocks noGrp="1" noChangeArrowheads="1"/>
          </p:cNvSpPr>
          <p:nvPr>
            <p:ph type="title"/>
          </p:nvPr>
        </p:nvSpPr>
        <p:spPr/>
        <p:txBody>
          <a:bodyPr/>
          <a:lstStyle/>
          <a:p>
            <a:r>
              <a:rPr lang="en-US" altLang="zh-CN" sz="3600" dirty="0">
                <a:ea typeface="宋体" pitchFamily="2" charset="-122"/>
              </a:rPr>
              <a:t>Electronic Mail: SMTP </a:t>
            </a:r>
            <a:r>
              <a:rPr lang="en-US" altLang="zh-CN" sz="3200" dirty="0">
                <a:ea typeface="宋体" pitchFamily="2" charset="-122"/>
              </a:rPr>
              <a:t>[RFC 2821]</a:t>
            </a:r>
            <a:endParaRPr lang="en-US" altLang="zh-CN" dirty="0">
              <a:ea typeface="宋体" pitchFamily="2" charset="-122"/>
            </a:endParaRPr>
          </a:p>
        </p:txBody>
      </p:sp>
      <p:sp>
        <p:nvSpPr>
          <p:cNvPr id="3" name="文本框 2"/>
          <p:cNvSpPr txBox="1"/>
          <p:nvPr/>
        </p:nvSpPr>
        <p:spPr>
          <a:xfrm>
            <a:off x="654050" y="1452880"/>
            <a:ext cx="7336155" cy="4450449"/>
          </a:xfrm>
          <a:prstGeom prst="rect">
            <a:avLst/>
          </a:prstGeom>
          <a:noFill/>
        </p:spPr>
        <p:txBody>
          <a:bodyPr wrap="square" rtlCol="0" anchor="t">
            <a:spAutoFit/>
          </a:bodyPr>
          <a:lstStyle/>
          <a:p>
            <a:pPr>
              <a:tabLst>
                <a:tab pos="406400" algn="l"/>
                <a:tab pos="2311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使用TCP进行email消息的可靠传输</a:t>
            </a:r>
            <a:endParaRPr lang="en-US" altLang="zh-CN" dirty="0"/>
          </a:p>
          <a:p>
            <a:pPr>
              <a:tabLst>
                <a:tab pos="406400" algn="l"/>
                <a:tab pos="2311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端口25</a:t>
            </a:r>
            <a:endParaRPr lang="en-US" altLang="zh-CN" dirty="0"/>
          </a:p>
          <a:p>
            <a:pPr>
              <a:tabLst>
                <a:tab pos="406400" algn="l"/>
                <a:tab pos="2311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传输过程的三个阶段</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2311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握手</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2311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消息的传输</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2311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关闭</a:t>
            </a:r>
            <a:endParaRPr lang="en-US" altLang="zh-CN" dirty="0"/>
          </a:p>
          <a:p>
            <a:pPr>
              <a:tabLst>
                <a:tab pos="406400" algn="l"/>
                <a:tab pos="2311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命令/响应交互模式</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2311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命令</a:t>
            </a:r>
            <a:r>
              <a:rPr lang="en-US" altLang="zh-CN" dirty="0">
                <a:solidFill>
                  <a:srgbClr val="FF0000"/>
                </a:solidFill>
                <a:latin typeface="Comic Sans MS Regular" panose="030F0702030302020204" pitchFamily="66" charset="0"/>
                <a:cs typeface="Times New Roman" pitchFamily="18" charset="0"/>
                <a:sym typeface="+mn-ea"/>
              </a:rPr>
              <a:t>(command):</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Times New Roman" pitchFamily="18" charset="0"/>
                <a:sym typeface="+mn-ea"/>
              </a:rPr>
              <a:t>ASCII</a:t>
            </a:r>
            <a:r>
              <a:rPr lang="en-US" altLang="zh-CN" dirty="0">
                <a:solidFill>
                  <a:srgbClr val="FF0000"/>
                </a:solidFill>
                <a:latin typeface="Comic Sans MS Regular" panose="030F0702030302020204" pitchFamily="66" charset="0"/>
                <a:cs typeface="MS Shell Dlg" pitchFamily="18" charset="0"/>
                <a:sym typeface="+mn-ea"/>
              </a:rPr>
              <a:t>文本</a:t>
            </a:r>
            <a:endParaRPr lang="en-US" altLang="zh-CN" dirty="0">
              <a:solidFill>
                <a:srgbClr val="FF0000"/>
              </a:solidFill>
              <a:latin typeface="Comic Sans MS Regular" panose="030F0702030302020204" pitchFamily="66" charset="0"/>
              <a:cs typeface="MS Shell Dlg" pitchFamily="18" charset="0"/>
            </a:endParaRPr>
          </a:p>
          <a:p>
            <a:pPr>
              <a:tabLst>
                <a:tab pos="406400" algn="l"/>
                <a:tab pos="23114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响应</a:t>
            </a:r>
            <a:r>
              <a:rPr lang="en-US" altLang="zh-CN" dirty="0">
                <a:solidFill>
                  <a:srgbClr val="FF0000"/>
                </a:solidFill>
                <a:latin typeface="Comic Sans MS Regular" panose="030F0702030302020204" pitchFamily="66" charset="0"/>
                <a:cs typeface="Times New Roman" pitchFamily="18" charset="0"/>
                <a:sym typeface="+mn-ea"/>
              </a:rPr>
              <a:t>(response):</a:t>
            </a:r>
            <a:r>
              <a:rPr lang="en-US" altLang="zh-CN" dirty="0">
                <a:latin typeface="Comic Sans MS Regular" panose="030F0702030302020204" pitchFamily="66" charset="0"/>
                <a:cs typeface="Times New Roman" pitchFamily="18" charset="0"/>
                <a:sym typeface="+mn-ea"/>
              </a:rPr>
              <a:t> </a:t>
            </a:r>
            <a:r>
              <a:rPr lang="en-US" altLang="zh-CN" dirty="0">
                <a:solidFill>
                  <a:srgbClr val="FF0000"/>
                </a:solidFill>
                <a:latin typeface="Comic Sans MS Regular" panose="030F0702030302020204" pitchFamily="66" charset="0"/>
                <a:cs typeface="MS Shell Dlg" pitchFamily="18" charset="0"/>
                <a:sym typeface="+mn-ea"/>
              </a:rPr>
              <a:t>状态代码和语句</a:t>
            </a:r>
            <a:endParaRPr lang="en-US" altLang="zh-CN" dirty="0"/>
          </a:p>
          <a:p>
            <a:pPr>
              <a:tabLst>
                <a:tab pos="406400" algn="l"/>
                <a:tab pos="23114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Email消息只能包含7位ASCII码</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9" name="灯片编号占位符 6"/>
          <p:cNvSpPr>
            <a:spLocks noGrp="1"/>
          </p:cNvSpPr>
          <p:nvPr>
            <p:ph type="sldNum" sz="quarter" idx="12"/>
          </p:nvPr>
        </p:nvSpPr>
        <p:spPr/>
        <p:txBody>
          <a:bodyPr/>
          <a:lstStyle/>
          <a:p>
            <a:fld id="{F693C368-4FB7-4928-9D0A-C028A5D07BC3}" type="slidenum">
              <a:rPr lang="en-US" altLang="zh-CN"/>
              <a:t>52</a:t>
            </a:fld>
            <a:endParaRPr lang="en-US" altLang="zh-CN" dirty="0"/>
          </a:p>
        </p:txBody>
      </p:sp>
      <p:sp>
        <p:nvSpPr>
          <p:cNvPr id="126978" name="Rectangle 2"/>
          <p:cNvSpPr>
            <a:spLocks noGrp="1" noChangeArrowheads="1"/>
          </p:cNvSpPr>
          <p:nvPr>
            <p:ph type="title"/>
          </p:nvPr>
        </p:nvSpPr>
        <p:spPr>
          <a:xfrm>
            <a:off x="522288" y="0"/>
            <a:ext cx="8235950" cy="1143000"/>
          </a:xfrm>
        </p:spPr>
        <p:txBody>
          <a:bodyPr/>
          <a:lstStyle/>
          <a:p>
            <a:r>
              <a:rPr lang="zh-CN" altLang="en-US" sz="3600" dirty="0">
                <a:ea typeface="宋体" pitchFamily="2" charset="-122"/>
              </a:rPr>
              <a:t>示例</a:t>
            </a:r>
            <a:r>
              <a:rPr lang="en-US" altLang="zh-CN" sz="3600" dirty="0">
                <a:ea typeface="宋体" pitchFamily="2" charset="-122"/>
              </a:rPr>
              <a:t>: Alice</a:t>
            </a:r>
            <a:r>
              <a:rPr lang="zh-CN" altLang="en-US" sz="3600" dirty="0">
                <a:ea typeface="宋体" pitchFamily="2" charset="-122"/>
              </a:rPr>
              <a:t>发送消息给</a:t>
            </a:r>
            <a:r>
              <a:rPr lang="en-US" altLang="zh-CN" sz="3600" dirty="0">
                <a:ea typeface="宋体" pitchFamily="2" charset="-122"/>
              </a:rPr>
              <a:t>Bob</a:t>
            </a:r>
            <a:endParaRPr lang="en-US" altLang="zh-CN" dirty="0">
              <a:ea typeface="宋体" pitchFamily="2" charset="-122"/>
            </a:endParaRPr>
          </a:p>
        </p:txBody>
      </p:sp>
      <p:sp>
        <p:nvSpPr>
          <p:cNvPr id="126979" name="Rectangle 3"/>
          <p:cNvSpPr>
            <a:spLocks noGrp="1" noChangeArrowheads="1"/>
          </p:cNvSpPr>
          <p:nvPr>
            <p:ph type="body" sz="half" idx="1"/>
          </p:nvPr>
        </p:nvSpPr>
        <p:spPr>
          <a:xfrm>
            <a:off x="149087" y="1160463"/>
            <a:ext cx="4837251" cy="3219450"/>
          </a:xfrm>
        </p:spPr>
        <p:txBody>
          <a:bodyPr/>
          <a:lstStyle/>
          <a:p>
            <a:pPr>
              <a:buFont typeface="ZapfDingbats" pitchFamily="82" charset="2"/>
              <a:buNone/>
            </a:pPr>
            <a:r>
              <a:rPr lang="en-US" altLang="zh-CN" sz="2000" dirty="0">
                <a:ea typeface="宋体" pitchFamily="2" charset="-122"/>
              </a:rPr>
              <a:t>1) </a:t>
            </a:r>
            <a:r>
              <a:rPr lang="zh-Hans" altLang="en-US" sz="2000" dirty="0">
                <a:ea typeface="宋体" pitchFamily="2" charset="-122"/>
              </a:rPr>
              <a:t>调用她的邮件代理服务器程序并提供</a:t>
            </a:r>
            <a:r>
              <a:rPr lang="en-US" altLang="zh-Hans" sz="2000" dirty="0">
                <a:ea typeface="宋体" pitchFamily="2" charset="-122"/>
              </a:rPr>
              <a:t>Bob</a:t>
            </a:r>
            <a:r>
              <a:rPr lang="zh-Hans" altLang="en-US" sz="2000" dirty="0">
                <a:ea typeface="宋体" pitchFamily="2" charset="-122"/>
              </a:rPr>
              <a:t>的邮件地址</a:t>
            </a:r>
            <a:r>
              <a:rPr lang="en-US" altLang="zh-CN" sz="2000" dirty="0" err="1">
                <a:latin typeface="Courier New" pitchFamily="49" charset="0"/>
                <a:ea typeface="宋体" pitchFamily="2" charset="-122"/>
              </a:rPr>
              <a:t>bob@someschool.edu</a:t>
            </a:r>
            <a:r>
              <a:rPr lang="zh-Hans" altLang="en-US" sz="2000" dirty="0">
                <a:latin typeface="Courier New" pitchFamily="49" charset="0"/>
                <a:ea typeface="宋体" pitchFamily="2" charset="-122"/>
              </a:rPr>
              <a:t>撰写邮件，然后通过用户代理发送邮件</a:t>
            </a:r>
            <a:endParaRPr lang="en-US" altLang="zh-CN" sz="2000" dirty="0">
              <a:latin typeface="Courier New" pitchFamily="49" charset="0"/>
              <a:ea typeface="宋体" pitchFamily="2" charset="-122"/>
            </a:endParaRPr>
          </a:p>
          <a:p>
            <a:pPr>
              <a:buFont typeface="ZapfDingbats" pitchFamily="82" charset="2"/>
              <a:buNone/>
            </a:pPr>
            <a:r>
              <a:rPr lang="en-US" altLang="zh-CN" sz="2000" dirty="0">
                <a:ea typeface="宋体" pitchFamily="2" charset="-122"/>
              </a:rPr>
              <a:t>2) </a:t>
            </a:r>
            <a:r>
              <a:rPr lang="en-US" altLang="zh-Hans" sz="2000" dirty="0">
                <a:ea typeface="宋体" pitchFamily="2" charset="-122"/>
              </a:rPr>
              <a:t>Alice</a:t>
            </a:r>
            <a:r>
              <a:rPr lang="zh-Hans" altLang="en-US" sz="2000" dirty="0">
                <a:ea typeface="宋体" pitchFamily="2" charset="-122"/>
              </a:rPr>
              <a:t>的用户代理把报文发送给</a:t>
            </a:r>
            <a:r>
              <a:rPr lang="en-US" altLang="zh-Hans" sz="2000" dirty="0">
                <a:ea typeface="宋体" pitchFamily="2" charset="-122"/>
              </a:rPr>
              <a:t>Alice</a:t>
            </a:r>
            <a:r>
              <a:rPr lang="zh-Hans" altLang="en-US" sz="2000" dirty="0">
                <a:ea typeface="宋体" pitchFamily="2" charset="-122"/>
              </a:rPr>
              <a:t>的邮件服务器，在那里改报文被放在报文发送队列里</a:t>
            </a:r>
            <a:endParaRPr lang="en-US" altLang="zh-Hans" sz="2000" dirty="0">
              <a:ea typeface="宋体" pitchFamily="2" charset="-122"/>
            </a:endParaRPr>
          </a:p>
          <a:p>
            <a:pPr>
              <a:buFont typeface="ZapfDingbats" pitchFamily="82" charset="2"/>
              <a:buNone/>
            </a:pPr>
            <a:r>
              <a:rPr lang="en-US" altLang="zh-CN" sz="2000" dirty="0">
                <a:ea typeface="宋体" pitchFamily="2" charset="-122"/>
              </a:rPr>
              <a:t>3) </a:t>
            </a:r>
            <a:r>
              <a:rPr lang="en-US" altLang="zh-Hans" sz="2000" dirty="0">
                <a:ea typeface="宋体" pitchFamily="2" charset="-122"/>
              </a:rPr>
              <a:t>Alice</a:t>
            </a:r>
            <a:r>
              <a:rPr lang="zh-Hans" altLang="en-US" sz="2000" dirty="0">
                <a:ea typeface="宋体" pitchFamily="2" charset="-122"/>
              </a:rPr>
              <a:t>邮件服务器中的</a:t>
            </a:r>
            <a:r>
              <a:rPr lang="en-US" altLang="zh-Hans" sz="2000" dirty="0">
                <a:ea typeface="宋体" pitchFamily="2" charset="-122"/>
              </a:rPr>
              <a:t>SMTP</a:t>
            </a:r>
            <a:r>
              <a:rPr lang="zh-Hans" altLang="en-US" sz="2000" dirty="0">
                <a:ea typeface="宋体" pitchFamily="2" charset="-122"/>
              </a:rPr>
              <a:t>客户端发现了报文队列中的该报文，它创建了一个连接到</a:t>
            </a:r>
            <a:r>
              <a:rPr lang="en-US" altLang="zh-Hans" sz="2000" dirty="0">
                <a:ea typeface="宋体" pitchFamily="2" charset="-122"/>
              </a:rPr>
              <a:t>Bob</a:t>
            </a:r>
            <a:r>
              <a:rPr lang="zh-Hans" altLang="en-US" sz="2000" dirty="0">
                <a:ea typeface="宋体" pitchFamily="2" charset="-122"/>
              </a:rPr>
              <a:t>邮件服务器上的</a:t>
            </a:r>
            <a:r>
              <a:rPr lang="en-US" altLang="zh-Hans" sz="2000" dirty="0">
                <a:ea typeface="宋体" pitchFamily="2" charset="-122"/>
              </a:rPr>
              <a:t>SMTP</a:t>
            </a:r>
            <a:r>
              <a:rPr lang="zh-Hans" altLang="en-US" sz="2000" dirty="0">
                <a:ea typeface="宋体" pitchFamily="2" charset="-122"/>
              </a:rPr>
              <a:t>服务器的</a:t>
            </a:r>
            <a:r>
              <a:rPr lang="en-US" altLang="zh-Hans" sz="2000" dirty="0">
                <a:ea typeface="宋体" pitchFamily="2" charset="-122"/>
              </a:rPr>
              <a:t>TCP</a:t>
            </a:r>
            <a:r>
              <a:rPr lang="zh-Hans" altLang="en-US" sz="2000" dirty="0">
                <a:ea typeface="宋体" pitchFamily="2" charset="-122"/>
              </a:rPr>
              <a:t>连接</a:t>
            </a:r>
            <a:endParaRPr lang="en-US" altLang="zh-CN" sz="2000" dirty="0">
              <a:ea typeface="宋体" pitchFamily="2" charset="-122"/>
            </a:endParaRPr>
          </a:p>
        </p:txBody>
      </p:sp>
      <p:sp>
        <p:nvSpPr>
          <p:cNvPr id="126980" name="Rectangle 4"/>
          <p:cNvSpPr>
            <a:spLocks noGrp="1" noChangeArrowheads="1"/>
          </p:cNvSpPr>
          <p:nvPr>
            <p:ph type="body" sz="half" idx="2"/>
          </p:nvPr>
        </p:nvSpPr>
        <p:spPr>
          <a:xfrm>
            <a:off x="5090331" y="1126063"/>
            <a:ext cx="3810000" cy="3268662"/>
          </a:xfrm>
        </p:spPr>
        <p:txBody>
          <a:bodyPr/>
          <a:lstStyle/>
          <a:p>
            <a:pPr>
              <a:buNone/>
            </a:pPr>
            <a:r>
              <a:rPr lang="en-US" altLang="zh-CN" sz="2000" dirty="0">
                <a:ea typeface="宋体" pitchFamily="2" charset="-122"/>
              </a:rPr>
              <a:t>4)</a:t>
            </a:r>
            <a:r>
              <a:rPr lang="zh-Hans" altLang="en-US" sz="2000" dirty="0">
                <a:ea typeface="宋体" pitchFamily="2" charset="-122"/>
              </a:rPr>
              <a:t> 经过一些初始</a:t>
            </a:r>
            <a:r>
              <a:rPr lang="en-US" altLang="zh-Hans" sz="2000" dirty="0">
                <a:ea typeface="宋体" pitchFamily="2" charset="-122"/>
              </a:rPr>
              <a:t>SMTP</a:t>
            </a:r>
            <a:r>
              <a:rPr lang="zh-Hans" altLang="en-US" sz="2000" dirty="0">
                <a:ea typeface="宋体" pitchFamily="2" charset="-122"/>
              </a:rPr>
              <a:t>握手后，</a:t>
            </a:r>
            <a:r>
              <a:rPr lang="en-US" altLang="zh-Hans" sz="2000" dirty="0">
                <a:ea typeface="宋体" pitchFamily="2" charset="-122"/>
              </a:rPr>
              <a:t>SMTP</a:t>
            </a:r>
            <a:r>
              <a:rPr lang="zh-Hans" altLang="en-US" sz="2000" dirty="0">
                <a:ea typeface="宋体" pitchFamily="2" charset="-122"/>
              </a:rPr>
              <a:t>客户端通过该</a:t>
            </a:r>
            <a:r>
              <a:rPr lang="en-US" altLang="zh-Hans" sz="2000" dirty="0">
                <a:ea typeface="宋体" pitchFamily="2" charset="-122"/>
              </a:rPr>
              <a:t>TCP</a:t>
            </a:r>
            <a:r>
              <a:rPr lang="zh-Hans" altLang="en-US" sz="2000" dirty="0">
                <a:ea typeface="宋体" pitchFamily="2" charset="-122"/>
              </a:rPr>
              <a:t>连接发送</a:t>
            </a:r>
            <a:r>
              <a:rPr lang="en-US" altLang="zh-Hans" sz="2000" dirty="0">
                <a:ea typeface="宋体" pitchFamily="2" charset="-122"/>
              </a:rPr>
              <a:t>Alice</a:t>
            </a:r>
            <a:r>
              <a:rPr lang="zh-Hans" altLang="en-US" sz="2000" dirty="0">
                <a:ea typeface="宋体" pitchFamily="2" charset="-122"/>
              </a:rPr>
              <a:t>的报文</a:t>
            </a:r>
            <a:endParaRPr lang="en-US" altLang="zh-Hans" sz="2000" dirty="0">
              <a:ea typeface="宋体" pitchFamily="2" charset="-122"/>
            </a:endParaRPr>
          </a:p>
          <a:p>
            <a:pPr>
              <a:buNone/>
            </a:pPr>
            <a:r>
              <a:rPr lang="en-US" altLang="zh-CN" sz="2000" dirty="0">
                <a:ea typeface="宋体" pitchFamily="2" charset="-122"/>
              </a:rPr>
              <a:t>5) </a:t>
            </a:r>
            <a:r>
              <a:rPr lang="zh-Hans" altLang="en-US" sz="2000" dirty="0">
                <a:ea typeface="宋体" pitchFamily="2" charset="-122"/>
              </a:rPr>
              <a:t>在</a:t>
            </a:r>
            <a:r>
              <a:rPr lang="en-US" altLang="zh-Hans" sz="2000" dirty="0">
                <a:ea typeface="宋体" pitchFamily="2" charset="-122"/>
              </a:rPr>
              <a:t>Bob</a:t>
            </a:r>
            <a:r>
              <a:rPr lang="zh-Hans" altLang="en-US" sz="2000" dirty="0">
                <a:ea typeface="宋体" pitchFamily="2" charset="-122"/>
              </a:rPr>
              <a:t>邮件服务器上，</a:t>
            </a:r>
            <a:r>
              <a:rPr lang="en-US" altLang="zh-Hans" sz="2000" dirty="0">
                <a:ea typeface="宋体" pitchFamily="2" charset="-122"/>
              </a:rPr>
              <a:t>SMTP</a:t>
            </a:r>
            <a:r>
              <a:rPr lang="zh-Hans" altLang="en-US" sz="2000" dirty="0">
                <a:ea typeface="宋体" pitchFamily="2" charset="-122"/>
              </a:rPr>
              <a:t>的服务器端接收该报文，</a:t>
            </a:r>
            <a:r>
              <a:rPr lang="en-US" altLang="zh-Hans" sz="2000" dirty="0">
                <a:ea typeface="宋体" pitchFamily="2" charset="-122"/>
              </a:rPr>
              <a:t>Bob</a:t>
            </a:r>
            <a:r>
              <a:rPr lang="zh-Hans" altLang="en-US" sz="2000" dirty="0">
                <a:ea typeface="宋体" pitchFamily="2" charset="-122"/>
              </a:rPr>
              <a:t>的邮件服务器然后将该报文放入</a:t>
            </a:r>
            <a:r>
              <a:rPr lang="en-US" altLang="zh-Hans" sz="2000" dirty="0">
                <a:ea typeface="宋体" pitchFamily="2" charset="-122"/>
              </a:rPr>
              <a:t>Bob</a:t>
            </a:r>
            <a:r>
              <a:rPr lang="zh-Hans" altLang="en-US" sz="2000" dirty="0">
                <a:ea typeface="宋体" pitchFamily="2" charset="-122"/>
              </a:rPr>
              <a:t>邮箱</a:t>
            </a:r>
            <a:endParaRPr lang="en-US" altLang="zh-CN" sz="2000" dirty="0">
              <a:ea typeface="宋体" pitchFamily="2" charset="-122"/>
            </a:endParaRPr>
          </a:p>
          <a:p>
            <a:pPr>
              <a:buFont typeface="ZapfDingbats" pitchFamily="82" charset="2"/>
              <a:buNone/>
            </a:pPr>
            <a:r>
              <a:rPr lang="en-US" altLang="zh-CN" sz="2000" dirty="0">
                <a:ea typeface="宋体" pitchFamily="2" charset="-122"/>
              </a:rPr>
              <a:t>6) Bob</a:t>
            </a:r>
            <a:r>
              <a:rPr lang="zh-Hans" altLang="en-US" sz="2000" dirty="0">
                <a:ea typeface="宋体" pitchFamily="2" charset="-122"/>
              </a:rPr>
              <a:t>调用用户代理阅读该报文</a:t>
            </a:r>
            <a:endParaRPr lang="en-US" altLang="zh-CN" sz="2400" dirty="0">
              <a:ea typeface="宋体" pitchFamily="2" charset="-122"/>
            </a:endParaRPr>
          </a:p>
        </p:txBody>
      </p:sp>
      <p:grpSp>
        <p:nvGrpSpPr>
          <p:cNvPr id="126981" name="Group 5"/>
          <p:cNvGrpSpPr/>
          <p:nvPr/>
        </p:nvGrpSpPr>
        <p:grpSpPr bwMode="auto">
          <a:xfrm>
            <a:off x="1271594" y="5062538"/>
            <a:ext cx="650876" cy="706438"/>
            <a:chOff x="4338" y="290"/>
            <a:chExt cx="410" cy="445"/>
          </a:xfrm>
        </p:grpSpPr>
        <p:graphicFrame>
          <p:nvGraphicFramePr>
            <p:cNvPr id="126982" name="Object 6"/>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5523" name="Clip" r:id="rId3" imgW="18192750" imgH="15087600" progId="">
                    <p:embed/>
                  </p:oleObj>
                </mc:Choice>
                <mc:Fallback>
                  <p:oleObj name="Clip" r:id="rId3" imgW="18192750" imgH="15087600" progId="">
                    <p:embed/>
                    <p:pic>
                      <p:nvPicPr>
                        <p:cNvPr id="0" name="图片 15360"/>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126983" name="Group 7"/>
            <p:cNvGrpSpPr/>
            <p:nvPr/>
          </p:nvGrpSpPr>
          <p:grpSpPr bwMode="auto">
            <a:xfrm>
              <a:off x="4367" y="367"/>
              <a:ext cx="381" cy="368"/>
              <a:chOff x="4224" y="817"/>
              <a:chExt cx="444" cy="368"/>
            </a:xfrm>
          </p:grpSpPr>
          <p:sp>
            <p:nvSpPr>
              <p:cNvPr id="126984" name="Rectangle 8"/>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126985" name="Text Box 9"/>
              <p:cNvSpPr txBox="1">
                <a:spLocks noChangeArrowheads="1"/>
              </p:cNvSpPr>
              <p:nvPr/>
            </p:nvSpPr>
            <p:spPr bwMode="auto">
              <a:xfrm>
                <a:off x="4230" y="817"/>
                <a:ext cx="437" cy="368"/>
              </a:xfrm>
              <a:prstGeom prst="rect">
                <a:avLst/>
              </a:prstGeom>
              <a:noFill/>
              <a:ln w="9525">
                <a:noFill/>
                <a:miter lim="800000"/>
              </a:ln>
              <a:effectLst/>
            </p:spPr>
            <p:txBody>
              <a:bodyPr wrap="none">
                <a:spAutoFit/>
              </a:bodyPr>
              <a:lstStyle/>
              <a:p>
                <a:pPr algn="ctr">
                  <a:spcBef>
                    <a:spcPct val="0"/>
                  </a:spcBef>
                  <a:buClrTx/>
                  <a:buSzTx/>
                  <a:buFontTx/>
                  <a:buNone/>
                </a:pPr>
                <a:r>
                  <a:rPr lang="zh-Hans" altLang="en-US" sz="1600" dirty="0">
                    <a:ea typeface="宋体" pitchFamily="2" charset="-122"/>
                  </a:rPr>
                  <a:t>用户</a:t>
                </a:r>
                <a:endParaRPr lang="en-US" altLang="zh-Hans" sz="1600" dirty="0">
                  <a:ea typeface="宋体" pitchFamily="2" charset="-122"/>
                </a:endParaRPr>
              </a:p>
              <a:p>
                <a:pPr algn="ctr">
                  <a:spcBef>
                    <a:spcPct val="0"/>
                  </a:spcBef>
                  <a:buClrTx/>
                  <a:buSzTx/>
                  <a:buFontTx/>
                  <a:buNone/>
                </a:pPr>
                <a:r>
                  <a:rPr lang="zh-Hans" altLang="en-US" sz="1600" dirty="0">
                    <a:ea typeface="宋体" pitchFamily="2" charset="-122"/>
                  </a:rPr>
                  <a:t>代理</a:t>
                </a:r>
                <a:endParaRPr lang="en-US" altLang="zh-CN" sz="1600" dirty="0">
                  <a:ea typeface="宋体" pitchFamily="2" charset="-122"/>
                </a:endParaRPr>
              </a:p>
            </p:txBody>
          </p:sp>
        </p:grpSp>
      </p:grpSp>
      <p:grpSp>
        <p:nvGrpSpPr>
          <p:cNvPr id="126986" name="Group 10"/>
          <p:cNvGrpSpPr/>
          <p:nvPr/>
        </p:nvGrpSpPr>
        <p:grpSpPr bwMode="auto">
          <a:xfrm>
            <a:off x="2654309" y="4503738"/>
            <a:ext cx="1077914" cy="1501775"/>
            <a:chOff x="3395" y="2522"/>
            <a:chExt cx="679" cy="946"/>
          </a:xfrm>
        </p:grpSpPr>
        <p:grpSp>
          <p:nvGrpSpPr>
            <p:cNvPr id="126987" name="Group 11"/>
            <p:cNvGrpSpPr/>
            <p:nvPr/>
          </p:nvGrpSpPr>
          <p:grpSpPr bwMode="auto">
            <a:xfrm>
              <a:off x="3631" y="2522"/>
              <a:ext cx="224" cy="588"/>
              <a:chOff x="4180" y="783"/>
              <a:chExt cx="150" cy="307"/>
            </a:xfrm>
          </p:grpSpPr>
          <p:sp>
            <p:nvSpPr>
              <p:cNvPr id="126988" name="AutoShape 1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26989" name="Rectangle 1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26990" name="Rectangle 1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26991" name="AutoShape 1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26992" name="Line 1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26993" name="Line 1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26994" name="Rectangle 1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26995" name="Rectangle 1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26996" name="Group 20"/>
            <p:cNvGrpSpPr/>
            <p:nvPr/>
          </p:nvGrpSpPr>
          <p:grpSpPr bwMode="auto">
            <a:xfrm>
              <a:off x="3395" y="2807"/>
              <a:ext cx="679" cy="661"/>
              <a:chOff x="4199" y="2627"/>
              <a:chExt cx="679" cy="661"/>
            </a:xfrm>
          </p:grpSpPr>
          <p:sp>
            <p:nvSpPr>
              <p:cNvPr id="126997" name="Rectangle 21"/>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126998" name="Text Box 22"/>
              <p:cNvSpPr txBox="1">
                <a:spLocks noChangeArrowheads="1"/>
              </p:cNvSpPr>
              <p:nvPr/>
            </p:nvSpPr>
            <p:spPr bwMode="auto">
              <a:xfrm>
                <a:off x="4199" y="2627"/>
                <a:ext cx="679" cy="368"/>
              </a:xfrm>
              <a:prstGeom prst="rect">
                <a:avLst/>
              </a:prstGeom>
              <a:noFill/>
              <a:ln w="9525">
                <a:noFill/>
                <a:miter lim="800000"/>
              </a:ln>
              <a:effectLst/>
            </p:spPr>
            <p:txBody>
              <a:bodyPr wrap="none">
                <a:spAutoFit/>
              </a:bodyPr>
              <a:lstStyle/>
              <a:p>
                <a:pPr algn="ctr">
                  <a:spcBef>
                    <a:spcPct val="0"/>
                  </a:spcBef>
                  <a:buClrTx/>
                  <a:buSzTx/>
                  <a:buFontTx/>
                  <a:buNone/>
                </a:pPr>
                <a:r>
                  <a:rPr lang="en-US" altLang="zh-Hans" sz="1600" dirty="0">
                    <a:ea typeface="宋体" pitchFamily="2" charset="-122"/>
                  </a:rPr>
                  <a:t>Alice</a:t>
                </a:r>
                <a:r>
                  <a:rPr lang="zh-Hans" altLang="en-US" sz="1600" dirty="0">
                    <a:ea typeface="宋体" pitchFamily="2" charset="-122"/>
                  </a:rPr>
                  <a:t>的邮</a:t>
                </a:r>
                <a:endParaRPr lang="en-US" altLang="zh-Hans" sz="1600" dirty="0">
                  <a:ea typeface="宋体" pitchFamily="2" charset="-122"/>
                </a:endParaRPr>
              </a:p>
              <a:p>
                <a:pPr algn="ctr">
                  <a:spcBef>
                    <a:spcPct val="0"/>
                  </a:spcBef>
                  <a:buClrTx/>
                  <a:buSzTx/>
                  <a:buFontTx/>
                  <a:buNone/>
                </a:pPr>
                <a:r>
                  <a:rPr lang="zh-Hans" altLang="en-US" sz="1600" dirty="0">
                    <a:ea typeface="宋体" pitchFamily="2" charset="-122"/>
                  </a:rPr>
                  <a:t>件服务器</a:t>
                </a:r>
                <a:endParaRPr lang="en-US" altLang="zh-CN" dirty="0">
                  <a:latin typeface="Comic Sans MS Regular" panose="030F0702030302020204" pitchFamily="66" charset="0"/>
                  <a:ea typeface="宋体" pitchFamily="2" charset="-122"/>
                </a:endParaRPr>
              </a:p>
            </p:txBody>
          </p:sp>
          <p:sp>
            <p:nvSpPr>
              <p:cNvPr id="126999" name="Rectangle 23"/>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127000" name="Line 24"/>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127001" name="Line 25"/>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127002" name="Line 26"/>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127003" name="Line 27"/>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127004" name="Line 28"/>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127005" name="Line 29"/>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127006" name="Line 30"/>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127007" name="Rectangle 31"/>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08" name="Rectangle 32"/>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09" name="Rectangle 33"/>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10" name="Rectangle 34"/>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11" name="Rectangle 35"/>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pic>
        <p:nvPicPr>
          <p:cNvPr id="127012" name="Picture 36" descr="Alice"/>
          <p:cNvPicPr>
            <a:picLocks noChangeAspect="1" noChangeArrowheads="1"/>
          </p:cNvPicPr>
          <p:nvPr/>
        </p:nvPicPr>
        <p:blipFill>
          <a:blip r:embed="rId5"/>
          <a:srcRect/>
          <a:stretch>
            <a:fillRect/>
          </a:stretch>
        </p:blipFill>
        <p:spPr bwMode="auto">
          <a:xfrm>
            <a:off x="403225" y="5121275"/>
            <a:ext cx="561975" cy="693738"/>
          </a:xfrm>
          <a:prstGeom prst="rect">
            <a:avLst/>
          </a:prstGeom>
          <a:noFill/>
        </p:spPr>
      </p:pic>
      <p:pic>
        <p:nvPicPr>
          <p:cNvPr id="127013" name="Picture 37" descr="Bob"/>
          <p:cNvPicPr>
            <a:picLocks noChangeAspect="1" noChangeArrowheads="1"/>
          </p:cNvPicPr>
          <p:nvPr/>
        </p:nvPicPr>
        <p:blipFill>
          <a:blip r:embed="rId6"/>
          <a:srcRect/>
          <a:stretch>
            <a:fillRect/>
          </a:stretch>
        </p:blipFill>
        <p:spPr bwMode="auto">
          <a:xfrm>
            <a:off x="7793038" y="5026025"/>
            <a:ext cx="676275" cy="690563"/>
          </a:xfrm>
          <a:prstGeom prst="rect">
            <a:avLst/>
          </a:prstGeom>
          <a:noFill/>
        </p:spPr>
      </p:pic>
      <p:grpSp>
        <p:nvGrpSpPr>
          <p:cNvPr id="127014" name="Group 38"/>
          <p:cNvGrpSpPr/>
          <p:nvPr/>
        </p:nvGrpSpPr>
        <p:grpSpPr bwMode="auto">
          <a:xfrm>
            <a:off x="4848228" y="4449763"/>
            <a:ext cx="1077913" cy="1501775"/>
            <a:chOff x="3397" y="2522"/>
            <a:chExt cx="679" cy="946"/>
          </a:xfrm>
        </p:grpSpPr>
        <p:grpSp>
          <p:nvGrpSpPr>
            <p:cNvPr id="127015" name="Group 39"/>
            <p:cNvGrpSpPr/>
            <p:nvPr/>
          </p:nvGrpSpPr>
          <p:grpSpPr bwMode="auto">
            <a:xfrm>
              <a:off x="3631" y="2522"/>
              <a:ext cx="224" cy="588"/>
              <a:chOff x="4180" y="783"/>
              <a:chExt cx="150" cy="307"/>
            </a:xfrm>
          </p:grpSpPr>
          <p:sp>
            <p:nvSpPr>
              <p:cNvPr id="127016" name="AutoShape 4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27017" name="Rectangle 41"/>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27018"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27019"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27020" name="Line 44"/>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27021" name="Line 45"/>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27022"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27023" name="Rectangle 47"/>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27024" name="Group 48"/>
            <p:cNvGrpSpPr/>
            <p:nvPr/>
          </p:nvGrpSpPr>
          <p:grpSpPr bwMode="auto">
            <a:xfrm>
              <a:off x="3397" y="2807"/>
              <a:ext cx="679" cy="661"/>
              <a:chOff x="4201" y="2627"/>
              <a:chExt cx="679" cy="661"/>
            </a:xfrm>
          </p:grpSpPr>
          <p:sp>
            <p:nvSpPr>
              <p:cNvPr id="127025" name="Rectangle 49"/>
              <p:cNvSpPr>
                <a:spLocks noChangeArrowheads="1"/>
              </p:cNvSpPr>
              <p:nvPr/>
            </p:nvSpPr>
            <p:spPr bwMode="auto">
              <a:xfrm>
                <a:off x="4296" y="2652"/>
                <a:ext cx="510" cy="636"/>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127026" name="Text Box 50"/>
              <p:cNvSpPr txBox="1">
                <a:spLocks noChangeArrowheads="1"/>
              </p:cNvSpPr>
              <p:nvPr/>
            </p:nvSpPr>
            <p:spPr bwMode="auto">
              <a:xfrm>
                <a:off x="4201" y="2627"/>
                <a:ext cx="679" cy="368"/>
              </a:xfrm>
              <a:prstGeom prst="rect">
                <a:avLst/>
              </a:prstGeom>
              <a:noFill/>
              <a:ln w="9525">
                <a:noFill/>
                <a:miter lim="800000"/>
              </a:ln>
              <a:effectLst/>
            </p:spPr>
            <p:txBody>
              <a:bodyPr wrap="none">
                <a:spAutoFit/>
              </a:bodyPr>
              <a:lstStyle/>
              <a:p>
                <a:pPr algn="ctr">
                  <a:spcBef>
                    <a:spcPct val="0"/>
                  </a:spcBef>
                  <a:buClrTx/>
                  <a:buSzTx/>
                  <a:buFontTx/>
                  <a:buNone/>
                </a:pPr>
                <a:r>
                  <a:rPr lang="en-US" altLang="zh-Hans" sz="1600" dirty="0">
                    <a:ea typeface="宋体" pitchFamily="2" charset="-122"/>
                  </a:rPr>
                  <a:t>Alice</a:t>
                </a:r>
                <a:r>
                  <a:rPr lang="zh-Hans" altLang="en-US" sz="1600" dirty="0">
                    <a:ea typeface="宋体" pitchFamily="2" charset="-122"/>
                  </a:rPr>
                  <a:t>的邮</a:t>
                </a:r>
                <a:endParaRPr lang="en-US" altLang="zh-Hans" sz="1600" dirty="0">
                  <a:ea typeface="宋体" pitchFamily="2" charset="-122"/>
                </a:endParaRPr>
              </a:p>
              <a:p>
                <a:pPr algn="ctr">
                  <a:spcBef>
                    <a:spcPct val="0"/>
                  </a:spcBef>
                  <a:buClrTx/>
                  <a:buSzTx/>
                  <a:buFontTx/>
                  <a:buNone/>
                </a:pPr>
                <a:r>
                  <a:rPr lang="zh-Hans" altLang="en-US" sz="1600" dirty="0">
                    <a:ea typeface="宋体" pitchFamily="2" charset="-122"/>
                  </a:rPr>
                  <a:t>件服务器</a:t>
                </a:r>
                <a:endParaRPr lang="en-US" altLang="zh-CN" sz="1600" dirty="0">
                  <a:latin typeface="Comic Sans MS Regular" panose="030F0702030302020204" pitchFamily="66" charset="0"/>
                  <a:ea typeface="宋体" pitchFamily="2" charset="-122"/>
                </a:endParaRPr>
              </a:p>
            </p:txBody>
          </p:sp>
          <p:sp>
            <p:nvSpPr>
              <p:cNvPr id="127027" name="Rectangle 51"/>
              <p:cNvSpPr>
                <a:spLocks noChangeArrowheads="1"/>
              </p:cNvSpPr>
              <p:nvPr/>
            </p:nvSpPr>
            <p:spPr bwMode="auto">
              <a:xfrm>
                <a:off x="4320" y="300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127028" name="Line 52"/>
              <p:cNvSpPr>
                <a:spLocks noChangeShapeType="1"/>
              </p:cNvSpPr>
              <p:nvPr/>
            </p:nvSpPr>
            <p:spPr bwMode="auto">
              <a:xfrm>
                <a:off x="4369" y="3034"/>
                <a:ext cx="0" cy="72"/>
              </a:xfrm>
              <a:prstGeom prst="line">
                <a:avLst/>
              </a:prstGeom>
              <a:noFill/>
              <a:ln w="19050">
                <a:solidFill>
                  <a:schemeClr val="tx1"/>
                </a:solidFill>
                <a:round/>
              </a:ln>
              <a:effectLst/>
            </p:spPr>
            <p:txBody>
              <a:bodyPr wrap="none" anchor="ctr"/>
              <a:lstStyle/>
              <a:p>
                <a:endParaRPr lang="zh-CN" altLang="en-US"/>
              </a:p>
            </p:txBody>
          </p:sp>
          <p:sp>
            <p:nvSpPr>
              <p:cNvPr id="127029" name="Line 53"/>
              <p:cNvSpPr>
                <a:spLocks noChangeShapeType="1"/>
              </p:cNvSpPr>
              <p:nvPr/>
            </p:nvSpPr>
            <p:spPr bwMode="auto">
              <a:xfrm>
                <a:off x="4478" y="3033"/>
                <a:ext cx="0" cy="72"/>
              </a:xfrm>
              <a:prstGeom prst="line">
                <a:avLst/>
              </a:prstGeom>
              <a:noFill/>
              <a:ln w="19050">
                <a:solidFill>
                  <a:schemeClr val="tx1"/>
                </a:solidFill>
                <a:round/>
              </a:ln>
              <a:effectLst/>
            </p:spPr>
            <p:txBody>
              <a:bodyPr wrap="none" anchor="ctr"/>
              <a:lstStyle/>
              <a:p>
                <a:endParaRPr lang="zh-CN" altLang="en-US"/>
              </a:p>
            </p:txBody>
          </p:sp>
          <p:sp>
            <p:nvSpPr>
              <p:cNvPr id="127030" name="Line 54"/>
              <p:cNvSpPr>
                <a:spLocks noChangeShapeType="1"/>
              </p:cNvSpPr>
              <p:nvPr/>
            </p:nvSpPr>
            <p:spPr bwMode="auto">
              <a:xfrm>
                <a:off x="4533" y="3035"/>
                <a:ext cx="0" cy="72"/>
              </a:xfrm>
              <a:prstGeom prst="line">
                <a:avLst/>
              </a:prstGeom>
              <a:noFill/>
              <a:ln w="19050">
                <a:solidFill>
                  <a:schemeClr val="tx1"/>
                </a:solidFill>
                <a:round/>
              </a:ln>
              <a:effectLst/>
            </p:spPr>
            <p:txBody>
              <a:bodyPr wrap="none" anchor="ctr"/>
              <a:lstStyle/>
              <a:p>
                <a:endParaRPr lang="zh-CN" altLang="en-US"/>
              </a:p>
            </p:txBody>
          </p:sp>
          <p:sp>
            <p:nvSpPr>
              <p:cNvPr id="127031" name="Line 55"/>
              <p:cNvSpPr>
                <a:spLocks noChangeShapeType="1"/>
              </p:cNvSpPr>
              <p:nvPr/>
            </p:nvSpPr>
            <p:spPr bwMode="auto">
              <a:xfrm>
                <a:off x="4590" y="3033"/>
                <a:ext cx="0" cy="72"/>
              </a:xfrm>
              <a:prstGeom prst="line">
                <a:avLst/>
              </a:prstGeom>
              <a:noFill/>
              <a:ln w="19050">
                <a:solidFill>
                  <a:schemeClr val="tx1"/>
                </a:solidFill>
                <a:round/>
              </a:ln>
              <a:effectLst/>
            </p:spPr>
            <p:txBody>
              <a:bodyPr wrap="none" anchor="ctr"/>
              <a:lstStyle/>
              <a:p>
                <a:endParaRPr lang="zh-CN" altLang="en-US"/>
              </a:p>
            </p:txBody>
          </p:sp>
          <p:sp>
            <p:nvSpPr>
              <p:cNvPr id="127032" name="Line 56"/>
              <p:cNvSpPr>
                <a:spLocks noChangeShapeType="1"/>
              </p:cNvSpPr>
              <p:nvPr/>
            </p:nvSpPr>
            <p:spPr bwMode="auto">
              <a:xfrm>
                <a:off x="4651" y="3033"/>
                <a:ext cx="0" cy="72"/>
              </a:xfrm>
              <a:prstGeom prst="line">
                <a:avLst/>
              </a:prstGeom>
              <a:noFill/>
              <a:ln w="19050">
                <a:solidFill>
                  <a:schemeClr val="tx1"/>
                </a:solidFill>
                <a:round/>
              </a:ln>
              <a:effectLst/>
            </p:spPr>
            <p:txBody>
              <a:bodyPr wrap="none" anchor="ctr"/>
              <a:lstStyle/>
              <a:p>
                <a:endParaRPr lang="zh-CN" altLang="en-US"/>
              </a:p>
            </p:txBody>
          </p:sp>
          <p:sp>
            <p:nvSpPr>
              <p:cNvPr id="127033" name="Line 57"/>
              <p:cNvSpPr>
                <a:spLocks noChangeShapeType="1"/>
              </p:cNvSpPr>
              <p:nvPr/>
            </p:nvSpPr>
            <p:spPr bwMode="auto">
              <a:xfrm>
                <a:off x="4707" y="3033"/>
                <a:ext cx="0" cy="72"/>
              </a:xfrm>
              <a:prstGeom prst="line">
                <a:avLst/>
              </a:prstGeom>
              <a:noFill/>
              <a:ln w="19050">
                <a:solidFill>
                  <a:schemeClr val="tx1"/>
                </a:solidFill>
                <a:round/>
              </a:ln>
              <a:effectLst/>
            </p:spPr>
            <p:txBody>
              <a:bodyPr wrap="none" anchor="ctr"/>
              <a:lstStyle/>
              <a:p>
                <a:endParaRPr lang="zh-CN" altLang="en-US"/>
              </a:p>
            </p:txBody>
          </p:sp>
          <p:sp>
            <p:nvSpPr>
              <p:cNvPr id="127034" name="Line 58"/>
              <p:cNvSpPr>
                <a:spLocks noChangeShapeType="1"/>
              </p:cNvSpPr>
              <p:nvPr/>
            </p:nvSpPr>
            <p:spPr bwMode="auto">
              <a:xfrm>
                <a:off x="4422" y="3034"/>
                <a:ext cx="0" cy="72"/>
              </a:xfrm>
              <a:prstGeom prst="line">
                <a:avLst/>
              </a:prstGeom>
              <a:noFill/>
              <a:ln w="19050">
                <a:solidFill>
                  <a:schemeClr val="tx1"/>
                </a:solidFill>
                <a:round/>
              </a:ln>
              <a:effectLst/>
            </p:spPr>
            <p:txBody>
              <a:bodyPr wrap="none" anchor="ctr"/>
              <a:lstStyle/>
              <a:p>
                <a:endParaRPr lang="zh-CN" altLang="en-US"/>
              </a:p>
            </p:txBody>
          </p:sp>
          <p:sp>
            <p:nvSpPr>
              <p:cNvPr id="127035" name="Rectangle 59"/>
              <p:cNvSpPr>
                <a:spLocks noChangeArrowheads="1"/>
              </p:cNvSpPr>
              <p:nvPr/>
            </p:nvSpPr>
            <p:spPr bwMode="auto">
              <a:xfrm>
                <a:off x="4328"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36" name="Rectangle 60"/>
              <p:cNvSpPr>
                <a:spLocks noChangeArrowheads="1"/>
              </p:cNvSpPr>
              <p:nvPr/>
            </p:nvSpPr>
            <p:spPr bwMode="auto">
              <a:xfrm>
                <a:off x="4414" y="317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37" name="Rectangle 61"/>
              <p:cNvSpPr>
                <a:spLocks noChangeArrowheads="1"/>
              </p:cNvSpPr>
              <p:nvPr/>
            </p:nvSpPr>
            <p:spPr bwMode="auto">
              <a:xfrm>
                <a:off x="4500" y="317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38" name="Rectangle 62"/>
              <p:cNvSpPr>
                <a:spLocks noChangeArrowheads="1"/>
              </p:cNvSpPr>
              <p:nvPr/>
            </p:nvSpPr>
            <p:spPr bwMode="auto">
              <a:xfrm>
                <a:off x="4597"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127039" name="Rectangle 63"/>
              <p:cNvSpPr>
                <a:spLocks noChangeArrowheads="1"/>
              </p:cNvSpPr>
              <p:nvPr/>
            </p:nvSpPr>
            <p:spPr bwMode="auto">
              <a:xfrm>
                <a:off x="4693" y="317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127040" name="Group 64"/>
          <p:cNvGrpSpPr/>
          <p:nvPr/>
        </p:nvGrpSpPr>
        <p:grpSpPr bwMode="auto">
          <a:xfrm>
            <a:off x="6821488" y="4946650"/>
            <a:ext cx="652463" cy="706438"/>
            <a:chOff x="4338" y="290"/>
            <a:chExt cx="411" cy="445"/>
          </a:xfrm>
        </p:grpSpPr>
        <p:graphicFrame>
          <p:nvGraphicFramePr>
            <p:cNvPr id="127041" name="Object 65"/>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5524" name="Clip" r:id="rId7" imgW="18192750" imgH="15087600" progId="">
                    <p:embed/>
                  </p:oleObj>
                </mc:Choice>
                <mc:Fallback>
                  <p:oleObj name="Clip" r:id="rId7" imgW="18192750" imgH="15087600" progId="">
                    <p:embed/>
                    <p:pic>
                      <p:nvPicPr>
                        <p:cNvPr id="0" name="图片 15361"/>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127042" name="Group 66"/>
            <p:cNvGrpSpPr/>
            <p:nvPr/>
          </p:nvGrpSpPr>
          <p:grpSpPr bwMode="auto">
            <a:xfrm>
              <a:off x="4368" y="367"/>
              <a:ext cx="381" cy="368"/>
              <a:chOff x="4224" y="817"/>
              <a:chExt cx="444" cy="368"/>
            </a:xfrm>
          </p:grpSpPr>
          <p:sp>
            <p:nvSpPr>
              <p:cNvPr id="127043" name="Rectangle 67"/>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127044" name="Text Box 68"/>
              <p:cNvSpPr txBox="1">
                <a:spLocks noChangeArrowheads="1"/>
              </p:cNvSpPr>
              <p:nvPr/>
            </p:nvSpPr>
            <p:spPr bwMode="auto">
              <a:xfrm>
                <a:off x="4230" y="817"/>
                <a:ext cx="437" cy="368"/>
              </a:xfrm>
              <a:prstGeom prst="rect">
                <a:avLst/>
              </a:prstGeom>
              <a:noFill/>
              <a:ln w="9525">
                <a:noFill/>
                <a:miter lim="800000"/>
              </a:ln>
              <a:effectLst/>
            </p:spPr>
            <p:txBody>
              <a:bodyPr wrap="none">
                <a:spAutoFit/>
              </a:bodyPr>
              <a:lstStyle/>
              <a:p>
                <a:pPr algn="ctr">
                  <a:spcBef>
                    <a:spcPct val="0"/>
                  </a:spcBef>
                  <a:buClrTx/>
                  <a:buSzTx/>
                  <a:buFontTx/>
                  <a:buNone/>
                </a:pPr>
                <a:r>
                  <a:rPr lang="zh-Hans" altLang="en-US" sz="1600" dirty="0">
                    <a:ea typeface="宋体" pitchFamily="2" charset="-122"/>
                  </a:rPr>
                  <a:t>用户</a:t>
                </a:r>
                <a:endParaRPr lang="en-US" altLang="zh-Hans" sz="1600" dirty="0">
                  <a:ea typeface="宋体" pitchFamily="2" charset="-122"/>
                </a:endParaRPr>
              </a:p>
              <a:p>
                <a:pPr algn="ctr">
                  <a:spcBef>
                    <a:spcPct val="0"/>
                  </a:spcBef>
                  <a:buClrTx/>
                  <a:buSzTx/>
                  <a:buFontTx/>
                  <a:buNone/>
                </a:pPr>
                <a:r>
                  <a:rPr lang="zh-Hans" altLang="en-US" sz="1600" dirty="0">
                    <a:ea typeface="宋体" pitchFamily="2" charset="-122"/>
                  </a:rPr>
                  <a:t>代理</a:t>
                </a:r>
                <a:endParaRPr lang="en-US" altLang="zh-CN" sz="1600" dirty="0">
                  <a:ea typeface="宋体" pitchFamily="2" charset="-122"/>
                </a:endParaRPr>
              </a:p>
            </p:txBody>
          </p:sp>
        </p:grpSp>
      </p:grpSp>
      <p:sp>
        <p:nvSpPr>
          <p:cNvPr id="127045" name="Line 69"/>
          <p:cNvSpPr>
            <a:spLocks noChangeShapeType="1"/>
          </p:cNvSpPr>
          <p:nvPr/>
        </p:nvSpPr>
        <p:spPr bwMode="auto">
          <a:xfrm>
            <a:off x="1928813" y="5494338"/>
            <a:ext cx="892175" cy="146050"/>
          </a:xfrm>
          <a:prstGeom prst="line">
            <a:avLst/>
          </a:prstGeom>
          <a:noFill/>
          <a:ln w="12700">
            <a:solidFill>
              <a:schemeClr val="accent2"/>
            </a:solidFill>
            <a:round/>
            <a:tailEnd type="triangle" w="med" len="med"/>
          </a:ln>
          <a:effectLst/>
        </p:spPr>
        <p:txBody>
          <a:bodyPr wrap="none" anchor="ctr"/>
          <a:lstStyle/>
          <a:p>
            <a:endParaRPr lang="zh-CN" altLang="en-US"/>
          </a:p>
        </p:txBody>
      </p:sp>
      <p:sp>
        <p:nvSpPr>
          <p:cNvPr id="127046" name="Line 70"/>
          <p:cNvSpPr>
            <a:spLocks noChangeShapeType="1"/>
          </p:cNvSpPr>
          <p:nvPr/>
        </p:nvSpPr>
        <p:spPr bwMode="auto">
          <a:xfrm>
            <a:off x="3614738" y="5629275"/>
            <a:ext cx="1379537" cy="219075"/>
          </a:xfrm>
          <a:prstGeom prst="line">
            <a:avLst/>
          </a:prstGeom>
          <a:noFill/>
          <a:ln w="12700">
            <a:solidFill>
              <a:schemeClr val="accent2"/>
            </a:solidFill>
            <a:round/>
            <a:tailEnd type="triangle" w="med" len="med"/>
          </a:ln>
          <a:effectLst/>
        </p:spPr>
        <p:txBody>
          <a:bodyPr wrap="none" anchor="ctr"/>
          <a:lstStyle/>
          <a:p>
            <a:endParaRPr lang="zh-CN" altLang="en-US"/>
          </a:p>
        </p:txBody>
      </p:sp>
      <p:sp>
        <p:nvSpPr>
          <p:cNvPr id="127047" name="Line 71"/>
          <p:cNvSpPr>
            <a:spLocks noChangeShapeType="1"/>
          </p:cNvSpPr>
          <p:nvPr/>
        </p:nvSpPr>
        <p:spPr bwMode="auto">
          <a:xfrm flipV="1">
            <a:off x="5811838" y="5408613"/>
            <a:ext cx="1027112" cy="427037"/>
          </a:xfrm>
          <a:prstGeom prst="line">
            <a:avLst/>
          </a:prstGeom>
          <a:noFill/>
          <a:ln w="12700">
            <a:solidFill>
              <a:schemeClr val="accent2"/>
            </a:solidFill>
            <a:round/>
            <a:tailEnd type="triangle" w="med" len="med"/>
          </a:ln>
          <a:effectLst/>
        </p:spPr>
        <p:txBody>
          <a:bodyPr wrap="none" anchor="ctr"/>
          <a:lstStyle/>
          <a:p>
            <a:endParaRPr lang="zh-CN" altLang="en-US"/>
          </a:p>
        </p:txBody>
      </p:sp>
      <p:sp>
        <p:nvSpPr>
          <p:cNvPr id="127048" name="Oval 72"/>
          <p:cNvSpPr>
            <a:spLocks noChangeArrowheads="1"/>
          </p:cNvSpPr>
          <p:nvPr/>
        </p:nvSpPr>
        <p:spPr bwMode="auto">
          <a:xfrm>
            <a:off x="1441450" y="4870450"/>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1</a:t>
            </a:r>
            <a:endParaRPr lang="en-US" altLang="zh-CN" dirty="0">
              <a:ea typeface="宋体" pitchFamily="2" charset="-122"/>
            </a:endParaRPr>
          </a:p>
        </p:txBody>
      </p:sp>
      <p:sp>
        <p:nvSpPr>
          <p:cNvPr id="127050" name="Oval 74"/>
          <p:cNvSpPr>
            <a:spLocks noChangeArrowheads="1"/>
          </p:cNvSpPr>
          <p:nvPr/>
        </p:nvSpPr>
        <p:spPr bwMode="auto">
          <a:xfrm>
            <a:off x="2168525" y="5438775"/>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2</a:t>
            </a:r>
            <a:endParaRPr lang="en-US" altLang="zh-CN" dirty="0">
              <a:ea typeface="宋体" pitchFamily="2" charset="-122"/>
            </a:endParaRPr>
          </a:p>
        </p:txBody>
      </p:sp>
      <p:sp>
        <p:nvSpPr>
          <p:cNvPr id="127051" name="Oval 75"/>
          <p:cNvSpPr>
            <a:spLocks noChangeArrowheads="1"/>
          </p:cNvSpPr>
          <p:nvPr/>
        </p:nvSpPr>
        <p:spPr bwMode="auto">
          <a:xfrm>
            <a:off x="3040063" y="5518150"/>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3</a:t>
            </a:r>
            <a:endParaRPr lang="en-US" altLang="zh-CN" dirty="0">
              <a:ea typeface="宋体" pitchFamily="2" charset="-122"/>
            </a:endParaRPr>
          </a:p>
        </p:txBody>
      </p:sp>
      <p:sp>
        <p:nvSpPr>
          <p:cNvPr id="127052" name="Oval 76"/>
          <p:cNvSpPr>
            <a:spLocks noChangeArrowheads="1"/>
          </p:cNvSpPr>
          <p:nvPr/>
        </p:nvSpPr>
        <p:spPr bwMode="auto">
          <a:xfrm>
            <a:off x="4151313" y="5603875"/>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4</a:t>
            </a:r>
            <a:endParaRPr lang="en-US" altLang="zh-CN" dirty="0">
              <a:ea typeface="宋体" pitchFamily="2" charset="-122"/>
            </a:endParaRPr>
          </a:p>
        </p:txBody>
      </p:sp>
      <p:sp>
        <p:nvSpPr>
          <p:cNvPr id="127053" name="Oval 77"/>
          <p:cNvSpPr>
            <a:spLocks noChangeArrowheads="1"/>
          </p:cNvSpPr>
          <p:nvPr/>
        </p:nvSpPr>
        <p:spPr bwMode="auto">
          <a:xfrm>
            <a:off x="5300663" y="5702300"/>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5</a:t>
            </a:r>
            <a:endParaRPr lang="en-US" altLang="zh-CN" dirty="0">
              <a:ea typeface="宋体" pitchFamily="2" charset="-122"/>
            </a:endParaRPr>
          </a:p>
        </p:txBody>
      </p:sp>
      <p:sp>
        <p:nvSpPr>
          <p:cNvPr id="127054" name="Oval 78"/>
          <p:cNvSpPr>
            <a:spLocks noChangeArrowheads="1"/>
          </p:cNvSpPr>
          <p:nvPr/>
        </p:nvSpPr>
        <p:spPr bwMode="auto">
          <a:xfrm>
            <a:off x="6178550" y="5505450"/>
            <a:ext cx="292100" cy="244475"/>
          </a:xfrm>
          <a:prstGeom prst="ellipse">
            <a:avLst/>
          </a:prstGeom>
          <a:solidFill>
            <a:schemeClr val="bg1"/>
          </a:solidFill>
          <a:ln w="12700">
            <a:solidFill>
              <a:schemeClr val="accent2"/>
            </a:solidFill>
            <a:round/>
          </a:ln>
          <a:effectLst/>
        </p:spPr>
        <p:txBody>
          <a:bodyPr wrap="none" anchor="ctr"/>
          <a:lstStyle/>
          <a:p>
            <a:pPr algn="ctr"/>
            <a:r>
              <a:rPr lang="en-US" altLang="zh-CN" sz="1600" dirty="0">
                <a:ea typeface="宋体" pitchFamily="2" charset="-122"/>
              </a:rPr>
              <a:t>6</a:t>
            </a:r>
            <a:endParaRPr lang="en-US" altLang="zh-CN" dirty="0">
              <a:ea typeface="宋体"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4"/>
          <p:cNvSpPr>
            <a:spLocks noGrp="1"/>
          </p:cNvSpPr>
          <p:nvPr>
            <p:ph type="sldNum" sz="quarter" idx="12"/>
          </p:nvPr>
        </p:nvSpPr>
        <p:spPr/>
        <p:txBody>
          <a:bodyPr/>
          <a:lstStyle/>
          <a:p>
            <a:fld id="{AA7B2237-F6D5-41C4-B005-6C5BA86FCEC1}" type="slidenum">
              <a:rPr lang="en-US" altLang="zh-CN"/>
              <a:t>53</a:t>
            </a:fld>
            <a:endParaRPr lang="en-US" altLang="zh-CN" dirty="0"/>
          </a:p>
        </p:txBody>
      </p:sp>
      <p:sp>
        <p:nvSpPr>
          <p:cNvPr id="61442" name="Rectangle 2"/>
          <p:cNvSpPr>
            <a:spLocks noGrp="1" noChangeArrowheads="1"/>
          </p:cNvSpPr>
          <p:nvPr>
            <p:ph type="title"/>
          </p:nvPr>
        </p:nvSpPr>
        <p:spPr/>
        <p:txBody>
          <a:bodyPr/>
          <a:lstStyle/>
          <a:p>
            <a:r>
              <a:rPr lang="en-US" altLang="zh-CN" sz="3600" dirty="0">
                <a:ea typeface="宋体" pitchFamily="2" charset="-122"/>
              </a:rPr>
              <a:t>SMTP</a:t>
            </a:r>
            <a:r>
              <a:rPr lang="zh-CN" altLang="en-US" sz="3600" dirty="0">
                <a:ea typeface="宋体" pitchFamily="2" charset="-122"/>
              </a:rPr>
              <a:t>交互示例</a:t>
            </a:r>
          </a:p>
        </p:txBody>
      </p:sp>
      <p:sp>
        <p:nvSpPr>
          <p:cNvPr id="61443" name="Rectangle 3"/>
          <p:cNvSpPr>
            <a:spLocks noChangeArrowheads="1"/>
          </p:cNvSpPr>
          <p:nvPr/>
        </p:nvSpPr>
        <p:spPr bwMode="auto">
          <a:xfrm>
            <a:off x="0" y="1273175"/>
            <a:ext cx="8870950" cy="4664075"/>
          </a:xfrm>
          <a:prstGeom prst="rect">
            <a:avLst/>
          </a:prstGeom>
          <a:noFill/>
          <a:ln w="9525">
            <a:noFill/>
            <a:miter lim="800000"/>
          </a:ln>
          <a:effectLst/>
        </p:spPr>
        <p:txBody>
          <a:bodyPr wrap="none">
            <a:spAutoFit/>
          </a:bodyPr>
          <a:lstStyle/>
          <a:p>
            <a:pPr>
              <a:spcBef>
                <a:spcPct val="0"/>
              </a:spcBef>
              <a:buClrTx/>
              <a:buSzTx/>
              <a:buFontTx/>
              <a:buNone/>
            </a:pPr>
            <a:r>
              <a:rPr lang="en-US" altLang="zh-CN" sz="2000" dirty="0">
                <a:latin typeface="Courier New" pitchFamily="49" charset="0"/>
                <a:ea typeface="宋体" pitchFamily="2" charset="-122"/>
              </a:rPr>
              <a:t>     S: 220 </a:t>
            </a:r>
            <a:r>
              <a:rPr lang="en-US" altLang="zh-CN" sz="2000" dirty="0" err="1">
                <a:latin typeface="Courier New" pitchFamily="49" charset="0"/>
                <a:ea typeface="宋体" pitchFamily="2" charset="-122"/>
              </a:rPr>
              <a:t>hamburger.edu</a:t>
            </a:r>
            <a:r>
              <a:rPr lang="en-US" altLang="zh-CN" sz="2000" dirty="0">
                <a:latin typeface="Courier New" pitchFamily="49" charset="0"/>
                <a:ea typeface="宋体" pitchFamily="2" charset="-122"/>
              </a:rPr>
              <a:t> </a:t>
            </a:r>
          </a:p>
          <a:p>
            <a:pPr>
              <a:spcBef>
                <a:spcPct val="0"/>
              </a:spcBef>
              <a:buClrTx/>
              <a:buSzTx/>
              <a:buFontTx/>
              <a:buNone/>
            </a:pPr>
            <a:r>
              <a:rPr lang="en-US" altLang="zh-CN" sz="2000" dirty="0">
                <a:latin typeface="Courier New" pitchFamily="49" charset="0"/>
                <a:ea typeface="宋体" pitchFamily="2" charset="-122"/>
              </a:rPr>
              <a:t>     C: HELO </a:t>
            </a:r>
            <a:r>
              <a:rPr lang="en-US" altLang="zh-CN" sz="2000" dirty="0" err="1">
                <a:latin typeface="Courier New" pitchFamily="49" charset="0"/>
                <a:ea typeface="宋体" pitchFamily="2" charset="-122"/>
              </a:rPr>
              <a:t>crepes.fr</a:t>
            </a:r>
            <a:r>
              <a:rPr lang="en-US" altLang="zh-CN" sz="2000" dirty="0">
                <a:latin typeface="Courier New" pitchFamily="49" charset="0"/>
                <a:ea typeface="宋体" pitchFamily="2" charset="-122"/>
              </a:rPr>
              <a:t> </a:t>
            </a:r>
          </a:p>
          <a:p>
            <a:pPr>
              <a:spcBef>
                <a:spcPct val="0"/>
              </a:spcBef>
              <a:buClrTx/>
              <a:buSzTx/>
              <a:buFontTx/>
              <a:buNone/>
            </a:pPr>
            <a:r>
              <a:rPr lang="en-US" altLang="zh-CN" sz="2000" dirty="0">
                <a:latin typeface="Courier New" pitchFamily="49" charset="0"/>
                <a:ea typeface="宋体" pitchFamily="2" charset="-122"/>
              </a:rPr>
              <a:t>     S: 250  Hello </a:t>
            </a:r>
            <a:r>
              <a:rPr lang="en-US" altLang="zh-CN" sz="2000" dirty="0" err="1">
                <a:latin typeface="Courier New" pitchFamily="49" charset="0"/>
                <a:ea typeface="宋体" pitchFamily="2" charset="-122"/>
              </a:rPr>
              <a:t>crepes.fr</a:t>
            </a:r>
            <a:r>
              <a:rPr lang="en-US" altLang="zh-CN" sz="2000" dirty="0">
                <a:latin typeface="Courier New" pitchFamily="49" charset="0"/>
                <a:ea typeface="宋体" pitchFamily="2" charset="-122"/>
              </a:rPr>
              <a:t>, pleased to meet you </a:t>
            </a:r>
          </a:p>
          <a:p>
            <a:pPr>
              <a:spcBef>
                <a:spcPct val="0"/>
              </a:spcBef>
              <a:buClrTx/>
              <a:buSzTx/>
              <a:buFontTx/>
              <a:buNone/>
            </a:pPr>
            <a:r>
              <a:rPr lang="en-US" altLang="zh-CN" sz="2000" dirty="0">
                <a:latin typeface="Courier New" pitchFamily="49" charset="0"/>
                <a:ea typeface="宋体" pitchFamily="2" charset="-122"/>
              </a:rPr>
              <a:t>     C: MAIL FROM: &lt;</a:t>
            </a:r>
            <a:r>
              <a:rPr lang="en-US" altLang="zh-CN" sz="2000" dirty="0" err="1">
                <a:latin typeface="Courier New" pitchFamily="49" charset="0"/>
                <a:ea typeface="宋体" pitchFamily="2" charset="-122"/>
              </a:rPr>
              <a:t>alice@crepes.fr</a:t>
            </a:r>
            <a:r>
              <a:rPr lang="en-US" altLang="zh-CN" sz="2000" dirty="0">
                <a:latin typeface="Courier New" pitchFamily="49" charset="0"/>
                <a:ea typeface="宋体" pitchFamily="2" charset="-122"/>
              </a:rPr>
              <a:t>&gt; </a:t>
            </a:r>
          </a:p>
          <a:p>
            <a:pPr>
              <a:spcBef>
                <a:spcPct val="0"/>
              </a:spcBef>
              <a:buClrTx/>
              <a:buSzTx/>
              <a:buFontTx/>
              <a:buNone/>
            </a:pPr>
            <a:r>
              <a:rPr lang="en-US" altLang="zh-CN" sz="2000" dirty="0">
                <a:latin typeface="Courier New" pitchFamily="49" charset="0"/>
                <a:ea typeface="宋体" pitchFamily="2" charset="-122"/>
              </a:rPr>
              <a:t>     S: 250 </a:t>
            </a:r>
            <a:r>
              <a:rPr lang="en-US" altLang="zh-CN" sz="2000" dirty="0" err="1">
                <a:latin typeface="Courier New" pitchFamily="49" charset="0"/>
                <a:ea typeface="宋体" pitchFamily="2" charset="-122"/>
              </a:rPr>
              <a:t>alice@crepes.fr</a:t>
            </a:r>
            <a:r>
              <a:rPr lang="en-US" altLang="zh-CN" sz="2000" dirty="0">
                <a:latin typeface="Courier New" pitchFamily="49" charset="0"/>
                <a:ea typeface="宋体" pitchFamily="2" charset="-122"/>
              </a:rPr>
              <a:t>... Sender ok </a:t>
            </a:r>
          </a:p>
          <a:p>
            <a:pPr>
              <a:spcBef>
                <a:spcPct val="0"/>
              </a:spcBef>
              <a:buClrTx/>
              <a:buSzTx/>
              <a:buFontTx/>
              <a:buNone/>
            </a:pPr>
            <a:r>
              <a:rPr lang="en-US" altLang="zh-CN" sz="2000" dirty="0">
                <a:latin typeface="Courier New" pitchFamily="49" charset="0"/>
                <a:ea typeface="宋体" pitchFamily="2" charset="-122"/>
              </a:rPr>
              <a:t>     C: RCPT TO: &lt;</a:t>
            </a:r>
            <a:r>
              <a:rPr lang="en-US" altLang="zh-CN" sz="2000" dirty="0" err="1">
                <a:latin typeface="Courier New" pitchFamily="49" charset="0"/>
                <a:ea typeface="宋体" pitchFamily="2" charset="-122"/>
              </a:rPr>
              <a:t>bob@hamburger.edu</a:t>
            </a:r>
            <a:r>
              <a:rPr lang="en-US" altLang="zh-CN" sz="2000" dirty="0">
                <a:latin typeface="Courier New" pitchFamily="49" charset="0"/>
                <a:ea typeface="宋体" pitchFamily="2" charset="-122"/>
              </a:rPr>
              <a:t>&gt; </a:t>
            </a:r>
          </a:p>
          <a:p>
            <a:pPr>
              <a:spcBef>
                <a:spcPct val="0"/>
              </a:spcBef>
              <a:buClrTx/>
              <a:buSzTx/>
              <a:buFontTx/>
              <a:buNone/>
            </a:pPr>
            <a:r>
              <a:rPr lang="en-US" altLang="zh-CN" sz="2000" dirty="0">
                <a:latin typeface="Courier New" pitchFamily="49" charset="0"/>
                <a:ea typeface="宋体" pitchFamily="2" charset="-122"/>
              </a:rPr>
              <a:t>     S: 250 </a:t>
            </a:r>
            <a:r>
              <a:rPr lang="en-US" altLang="zh-CN" sz="2000" dirty="0" err="1">
                <a:latin typeface="Courier New" pitchFamily="49" charset="0"/>
                <a:ea typeface="宋体" pitchFamily="2" charset="-122"/>
              </a:rPr>
              <a:t>bob@hamburger.edu</a:t>
            </a:r>
            <a:r>
              <a:rPr lang="en-US" altLang="zh-CN" sz="2000" dirty="0">
                <a:latin typeface="Courier New" pitchFamily="49" charset="0"/>
                <a:ea typeface="宋体" pitchFamily="2" charset="-122"/>
              </a:rPr>
              <a:t> ... Recipient ok </a:t>
            </a:r>
          </a:p>
          <a:p>
            <a:pPr>
              <a:spcBef>
                <a:spcPct val="0"/>
              </a:spcBef>
              <a:buClrTx/>
              <a:buSzTx/>
              <a:buFontTx/>
              <a:buNone/>
            </a:pPr>
            <a:r>
              <a:rPr lang="en-US" altLang="zh-CN" sz="2000" dirty="0">
                <a:latin typeface="Courier New" pitchFamily="49" charset="0"/>
                <a:ea typeface="宋体" pitchFamily="2" charset="-122"/>
              </a:rPr>
              <a:t>     C: DATA </a:t>
            </a:r>
          </a:p>
          <a:p>
            <a:pPr>
              <a:spcBef>
                <a:spcPct val="0"/>
              </a:spcBef>
              <a:buClrTx/>
              <a:buSzTx/>
              <a:buFontTx/>
              <a:buNone/>
            </a:pPr>
            <a:r>
              <a:rPr lang="en-US" altLang="zh-CN" sz="2000" dirty="0">
                <a:latin typeface="Courier New" pitchFamily="49" charset="0"/>
                <a:ea typeface="宋体" pitchFamily="2" charset="-122"/>
              </a:rPr>
              <a:t>     S: 354 Enter mail, end with "." on a line by itself </a:t>
            </a:r>
          </a:p>
          <a:p>
            <a:pPr>
              <a:spcBef>
                <a:spcPct val="0"/>
              </a:spcBef>
              <a:buClrTx/>
              <a:buSzTx/>
              <a:buFontTx/>
              <a:buNone/>
            </a:pPr>
            <a:r>
              <a:rPr lang="en-US" altLang="zh-CN" sz="2000" dirty="0">
                <a:latin typeface="Courier New" pitchFamily="49" charset="0"/>
                <a:ea typeface="宋体" pitchFamily="2" charset="-122"/>
              </a:rPr>
              <a:t>     C: Do you like ketchup? </a:t>
            </a:r>
          </a:p>
          <a:p>
            <a:pPr>
              <a:spcBef>
                <a:spcPct val="0"/>
              </a:spcBef>
              <a:buClrTx/>
              <a:buSzTx/>
              <a:buFontTx/>
              <a:buNone/>
            </a:pPr>
            <a:r>
              <a:rPr lang="en-US" altLang="zh-CN" sz="2000" dirty="0">
                <a:latin typeface="Courier New" pitchFamily="49" charset="0"/>
                <a:ea typeface="宋体" pitchFamily="2" charset="-122"/>
              </a:rPr>
              <a:t>     C: How about pickles? </a:t>
            </a:r>
          </a:p>
          <a:p>
            <a:pPr>
              <a:spcBef>
                <a:spcPct val="0"/>
              </a:spcBef>
              <a:buClrTx/>
              <a:buSzTx/>
              <a:buFontTx/>
              <a:buNone/>
            </a:pPr>
            <a:r>
              <a:rPr lang="en-US" altLang="zh-CN" sz="2000" dirty="0">
                <a:latin typeface="Courier New" pitchFamily="49" charset="0"/>
                <a:ea typeface="宋体" pitchFamily="2" charset="-122"/>
              </a:rPr>
              <a:t>     C: . </a:t>
            </a:r>
          </a:p>
          <a:p>
            <a:pPr>
              <a:spcBef>
                <a:spcPct val="0"/>
              </a:spcBef>
              <a:buClrTx/>
              <a:buSzTx/>
              <a:buFontTx/>
              <a:buNone/>
            </a:pPr>
            <a:r>
              <a:rPr lang="en-US" altLang="zh-CN" sz="2000" dirty="0">
                <a:latin typeface="Courier New" pitchFamily="49" charset="0"/>
                <a:ea typeface="宋体" pitchFamily="2" charset="-122"/>
              </a:rPr>
              <a:t>     S: 250 Message accepted for delivery </a:t>
            </a:r>
          </a:p>
          <a:p>
            <a:pPr>
              <a:spcBef>
                <a:spcPct val="0"/>
              </a:spcBef>
              <a:buClrTx/>
              <a:buSzTx/>
              <a:buFontTx/>
              <a:buNone/>
            </a:pPr>
            <a:r>
              <a:rPr lang="en-US" altLang="zh-CN" sz="2000" dirty="0">
                <a:latin typeface="Courier New" pitchFamily="49" charset="0"/>
                <a:ea typeface="宋体" pitchFamily="2" charset="-122"/>
              </a:rPr>
              <a:t>     C: QUIT </a:t>
            </a:r>
          </a:p>
          <a:p>
            <a:pPr>
              <a:spcBef>
                <a:spcPct val="0"/>
              </a:spcBef>
              <a:buClrTx/>
              <a:buSzTx/>
              <a:buFontTx/>
              <a:buNone/>
            </a:pPr>
            <a:r>
              <a:rPr lang="en-US" altLang="zh-CN" sz="2000" dirty="0">
                <a:latin typeface="Courier New" pitchFamily="49" charset="0"/>
                <a:ea typeface="宋体" pitchFamily="2" charset="-122"/>
              </a:rPr>
              <a:t>     S: 221 </a:t>
            </a:r>
            <a:r>
              <a:rPr lang="en-US" altLang="zh-CN" sz="2000" dirty="0" err="1">
                <a:latin typeface="Courier New" pitchFamily="49" charset="0"/>
                <a:ea typeface="宋体" pitchFamily="2" charset="-122"/>
              </a:rPr>
              <a:t>hamburger.edu</a:t>
            </a:r>
            <a:r>
              <a:rPr lang="en-US" altLang="zh-CN" sz="2000" dirty="0">
                <a:latin typeface="Courier New" pitchFamily="49" charset="0"/>
                <a:ea typeface="宋体" pitchFamily="2" charset="-122"/>
              </a:rPr>
              <a:t> closing connection</a:t>
            </a:r>
            <a:endParaRPr lang="en-US" altLang="zh-CN" sz="2000" dirty="0">
              <a:latin typeface="Comic Sans MS Regular" panose="030F0702030302020204" pitchFamily="66" charset="0"/>
              <a:ea typeface="宋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BC33FF82-1B04-41F1-ACBE-1D0D09D9CBDE}" type="slidenum">
              <a:rPr lang="en-US" altLang="zh-CN"/>
              <a:t>54</a:t>
            </a:fld>
            <a:endParaRPr lang="en-US" altLang="zh-CN" dirty="0"/>
          </a:p>
        </p:txBody>
      </p:sp>
      <p:sp>
        <p:nvSpPr>
          <p:cNvPr id="73730" name="Rectangle 2"/>
          <p:cNvSpPr>
            <a:spLocks noGrp="1" noChangeArrowheads="1"/>
          </p:cNvSpPr>
          <p:nvPr>
            <p:ph type="title"/>
          </p:nvPr>
        </p:nvSpPr>
        <p:spPr>
          <a:xfrm>
            <a:off x="373063" y="414338"/>
            <a:ext cx="7772400" cy="884237"/>
          </a:xfrm>
        </p:spPr>
        <p:txBody>
          <a:bodyPr/>
          <a:lstStyle/>
          <a:p>
            <a:r>
              <a:rPr lang="zh-CN" altLang="en-US" sz="3200" dirty="0">
                <a:solidFill>
                  <a:srgbClr val="FF0000"/>
                </a:solidFill>
                <a:ea typeface="宋体" pitchFamily="2" charset="-122"/>
              </a:rPr>
              <a:t>动手尝试</a:t>
            </a:r>
            <a:r>
              <a:rPr lang="en-US" altLang="zh-CN" sz="3200" dirty="0">
                <a:solidFill>
                  <a:srgbClr val="FF0000"/>
                </a:solidFill>
                <a:ea typeface="宋体" pitchFamily="2" charset="-122"/>
              </a:rPr>
              <a:t>SMTP</a:t>
            </a:r>
            <a:r>
              <a:rPr lang="zh-CN" altLang="en-US" sz="3200" dirty="0">
                <a:solidFill>
                  <a:srgbClr val="FF0000"/>
                </a:solidFill>
                <a:ea typeface="宋体" pitchFamily="2" charset="-122"/>
              </a:rPr>
              <a:t>交互</a:t>
            </a:r>
            <a:r>
              <a:rPr lang="en-US" altLang="zh-CN" sz="3200" dirty="0">
                <a:solidFill>
                  <a:srgbClr val="FF0000"/>
                </a:solidFill>
                <a:ea typeface="宋体" pitchFamily="2" charset="-122"/>
              </a:rPr>
              <a:t>:</a:t>
            </a:r>
            <a:endParaRPr lang="en-US" altLang="zh-CN" dirty="0">
              <a:ea typeface="宋体" pitchFamily="2" charset="-122"/>
            </a:endParaRPr>
          </a:p>
        </p:txBody>
      </p:sp>
      <p:sp>
        <p:nvSpPr>
          <p:cNvPr id="3" name="文本框 2"/>
          <p:cNvSpPr txBox="1"/>
          <p:nvPr/>
        </p:nvSpPr>
        <p:spPr>
          <a:xfrm>
            <a:off x="1189355" y="1569720"/>
            <a:ext cx="5824855" cy="4178935"/>
          </a:xfrm>
          <a:prstGeom prst="rect">
            <a:avLst/>
          </a:prstGeom>
          <a:noFill/>
        </p:spPr>
        <p:txBody>
          <a:bodyPr wrap="square" rtlCol="0" anchor="t">
            <a:spAutoFit/>
          </a:bodyPr>
          <a:lstStyle/>
          <a:p>
            <a:pPr>
              <a:lnSpc>
                <a:spcPts val="3000"/>
              </a:lnSpc>
              <a:tabLst>
                <a:tab pos="406400" algn="l"/>
                <a:tab pos="2895600" algn="l"/>
              </a:tabLst>
            </a:pPr>
            <a:r>
              <a:rPr lang="en-US" altLang="zh-CN" dirty="0">
                <a:solidFill>
                  <a:srgbClr val="659AFF"/>
                </a:solidFill>
                <a:latin typeface="Wingdings" panose="05000000000000000000" charset="0"/>
                <a:cs typeface="Wingdings" panose="05000000000000000000" charset="0"/>
                <a:sym typeface="+mn-ea"/>
              </a:rPr>
              <a:t></a:t>
            </a:r>
            <a:r>
              <a:rPr lang="en-US" altLang="zh-CN" b="1" dirty="0">
                <a:solidFill>
                  <a:srgbClr val="FF0000"/>
                </a:solidFill>
                <a:latin typeface="Gungsuh" pitchFamily="18" charset="0"/>
                <a:cs typeface="Gungsuh" pitchFamily="18" charset="0"/>
                <a:sym typeface="+mn-ea"/>
              </a:rPr>
              <a:t>telnet</a:t>
            </a:r>
            <a:r>
              <a:rPr lang="en-US" altLang="zh-CN" dirty="0">
                <a:latin typeface="Comic Sans MS Regular" panose="030F0702030302020204" pitchFamily="66" charset="0"/>
                <a:cs typeface="Times New Roman" pitchFamily="18" charset="0"/>
                <a:sym typeface="+mn-ea"/>
              </a:rPr>
              <a:t> </a:t>
            </a:r>
            <a:r>
              <a:rPr lang="en-US" altLang="zh-CN" b="1" dirty="0">
                <a:solidFill>
                  <a:srgbClr val="FF0000"/>
                </a:solidFill>
                <a:latin typeface="Gungsuh" pitchFamily="18" charset="0"/>
                <a:cs typeface="Gungsuh" pitchFamily="18" charset="0"/>
                <a:sym typeface="+mn-ea"/>
              </a:rPr>
              <a:t>servername</a:t>
            </a:r>
            <a:r>
              <a:rPr lang="en-US" altLang="zh-CN" dirty="0">
                <a:latin typeface="Comic Sans MS Regular" panose="030F0702030302020204" pitchFamily="66" charset="0"/>
                <a:cs typeface="Times New Roman" pitchFamily="18" charset="0"/>
                <a:sym typeface="+mn-ea"/>
              </a:rPr>
              <a:t> </a:t>
            </a:r>
            <a:r>
              <a:rPr lang="en-US" altLang="zh-CN" b="1" dirty="0">
                <a:solidFill>
                  <a:srgbClr val="FF0000"/>
                </a:solidFill>
                <a:latin typeface="Gungsuh" pitchFamily="18" charset="0"/>
                <a:cs typeface="Gungsuh" pitchFamily="18" charset="0"/>
                <a:sym typeface="+mn-ea"/>
              </a:rPr>
              <a:t>25</a:t>
            </a:r>
            <a:endParaRPr lang="en-US" altLang="zh-CN" dirty="0">
              <a:solidFill>
                <a:srgbClr val="FF0000"/>
              </a:solidFill>
              <a:latin typeface="Gungsuh" pitchFamily="18" charset="0"/>
              <a:cs typeface="Gungsuh" pitchFamily="18" charset="0"/>
            </a:endParaRPr>
          </a:p>
          <a:p>
            <a:pPr>
              <a:lnSpc>
                <a:spcPts val="1000"/>
              </a:lnSpc>
            </a:pPr>
            <a:endParaRPr lang="en-US" altLang="zh-CN" dirty="0"/>
          </a:p>
          <a:p>
            <a:pPr>
              <a:lnSpc>
                <a:spcPts val="2800"/>
              </a:lnSpc>
              <a:tabLst>
                <a:tab pos="406400" algn="l"/>
                <a:tab pos="28956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服务器返回代码220</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406400" algn="l"/>
                <a:tab pos="28956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输入以下命令与SMTP服务器交互</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28956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HELO</a:t>
            </a:r>
            <a:endParaRPr lang="en-US" altLang="zh-CN" dirty="0">
              <a:solidFill>
                <a:srgbClr val="163794"/>
              </a:solidFill>
              <a:latin typeface="Gungsuh" pitchFamily="18" charset="0"/>
              <a:cs typeface="Gungsuh" pitchFamily="18" charset="0"/>
            </a:endParaRPr>
          </a:p>
          <a:p>
            <a:pPr>
              <a:lnSpc>
                <a:spcPts val="3200"/>
              </a:lnSpc>
              <a:tabLst>
                <a:tab pos="406400" algn="l"/>
                <a:tab pos="28956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MAIL</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FROM</a:t>
            </a:r>
            <a:endParaRPr lang="en-US" altLang="zh-CN" dirty="0">
              <a:solidFill>
                <a:srgbClr val="163794"/>
              </a:solidFill>
              <a:latin typeface="Gungsuh" pitchFamily="18" charset="0"/>
              <a:cs typeface="Gungsuh" pitchFamily="18" charset="0"/>
            </a:endParaRPr>
          </a:p>
          <a:p>
            <a:pPr>
              <a:lnSpc>
                <a:spcPts val="3200"/>
              </a:lnSpc>
              <a:tabLst>
                <a:tab pos="406400" algn="l"/>
                <a:tab pos="28956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RCPT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TO</a:t>
            </a:r>
            <a:endParaRPr lang="en-US" altLang="zh-CN" dirty="0">
              <a:solidFill>
                <a:srgbClr val="163794"/>
              </a:solidFill>
              <a:latin typeface="Gungsuh" pitchFamily="18" charset="0"/>
              <a:cs typeface="Gungsuh" pitchFamily="18" charset="0"/>
            </a:endParaRPr>
          </a:p>
          <a:p>
            <a:pPr>
              <a:lnSpc>
                <a:spcPts val="3200"/>
              </a:lnSpc>
              <a:tabLst>
                <a:tab pos="406400" algn="l"/>
                <a:tab pos="28956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DATA</a:t>
            </a:r>
            <a:endParaRPr lang="en-US" altLang="zh-CN" dirty="0">
              <a:solidFill>
                <a:srgbClr val="163794"/>
              </a:solidFill>
              <a:latin typeface="Gungsuh" pitchFamily="18" charset="0"/>
              <a:cs typeface="Gungsuh" pitchFamily="18" charset="0"/>
            </a:endParaRPr>
          </a:p>
          <a:p>
            <a:pPr>
              <a:lnSpc>
                <a:spcPts val="3200"/>
              </a:lnSpc>
              <a:tabLst>
                <a:tab pos="406400" algn="l"/>
                <a:tab pos="28956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Gungsuh" pitchFamily="18" charset="0"/>
                <a:cs typeface="Gungsuh" pitchFamily="18" charset="0"/>
                <a:sym typeface="+mn-ea"/>
              </a:rPr>
              <a:t>QUIT</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047CEEF1-DEBA-4E25-8406-4A49F4A03857}" type="slidenum">
              <a:rPr lang="en-US" altLang="zh-CN"/>
              <a:t>55</a:t>
            </a:fld>
            <a:endParaRPr lang="en-US" altLang="zh-CN" dirty="0"/>
          </a:p>
        </p:txBody>
      </p:sp>
      <p:sp>
        <p:nvSpPr>
          <p:cNvPr id="62466" name="Rectangle 2"/>
          <p:cNvSpPr>
            <a:spLocks noGrp="1" noChangeArrowheads="1"/>
          </p:cNvSpPr>
          <p:nvPr>
            <p:ph type="title"/>
          </p:nvPr>
        </p:nvSpPr>
        <p:spPr/>
        <p:txBody>
          <a:bodyPr/>
          <a:lstStyle/>
          <a:p>
            <a:r>
              <a:rPr lang="en-US" altLang="zh-CN" dirty="0">
                <a:ea typeface="宋体" pitchFamily="2" charset="-122"/>
              </a:rPr>
              <a:t>SMTP</a:t>
            </a:r>
            <a:r>
              <a:rPr lang="zh-CN" altLang="en-US" dirty="0">
                <a:ea typeface="宋体" pitchFamily="2" charset="-122"/>
              </a:rPr>
              <a:t>协议</a:t>
            </a:r>
            <a:r>
              <a:rPr lang="en-US" altLang="zh-CN" dirty="0">
                <a:ea typeface="宋体" pitchFamily="2" charset="-122"/>
              </a:rPr>
              <a:t>:</a:t>
            </a:r>
            <a:r>
              <a:rPr lang="zh-CN" altLang="en-US" dirty="0">
                <a:ea typeface="宋体" pitchFamily="2" charset="-122"/>
              </a:rPr>
              <a:t>总结</a:t>
            </a:r>
          </a:p>
        </p:txBody>
      </p:sp>
      <p:sp>
        <p:nvSpPr>
          <p:cNvPr id="3" name="文本框 2"/>
          <p:cNvSpPr txBox="1"/>
          <p:nvPr/>
        </p:nvSpPr>
        <p:spPr>
          <a:xfrm>
            <a:off x="250371" y="1784985"/>
            <a:ext cx="3411855" cy="2456057"/>
          </a:xfrm>
          <a:prstGeom prst="rect">
            <a:avLst/>
          </a:prstGeom>
          <a:noFill/>
        </p:spPr>
        <p:txBody>
          <a:bodyPr wrap="square" rtlCol="0" anchor="t">
            <a:spAutoFit/>
          </a:bodyPr>
          <a:lstStyle/>
          <a:p>
            <a:pPr>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使用持久性连接</a:t>
            </a:r>
            <a:endParaRPr lang="en-US" altLang="zh-CN" dirty="0"/>
          </a:p>
          <a:p>
            <a:pPr>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要求消息必须由7位ASCII码构成</a:t>
            </a:r>
            <a:endParaRPr lang="en-US" altLang="zh-CN" dirty="0"/>
          </a:p>
          <a:p>
            <a:pPr>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SMTP服务器利用CRLF.CRLF确定消息的结束</a:t>
            </a:r>
            <a:endParaRPr lang="en-US" altLang="zh-CN" dirty="0">
              <a:solidFill>
                <a:srgbClr val="163794"/>
              </a:solidFill>
              <a:latin typeface="Comic Sans MS Regular" panose="030F0702030302020204" pitchFamily="66" charset="0"/>
              <a:cs typeface="Times New Roman" pitchFamily="18" charset="0"/>
              <a:sym typeface="+mn-ea"/>
            </a:endParaRPr>
          </a:p>
        </p:txBody>
      </p:sp>
      <p:sp>
        <p:nvSpPr>
          <p:cNvPr id="10" name="TextBox 1"/>
          <p:cNvSpPr txBox="1"/>
          <p:nvPr/>
        </p:nvSpPr>
        <p:spPr>
          <a:xfrm>
            <a:off x="4031615" y="1784985"/>
            <a:ext cx="5022215" cy="3904980"/>
          </a:xfrm>
          <a:prstGeom prst="rect">
            <a:avLst/>
          </a:prstGeom>
          <a:noFill/>
        </p:spPr>
        <p:txBody>
          <a:bodyPr wrap="square" lIns="0" tIns="0" rIns="0" rtlCol="0">
            <a:spAutoFit/>
          </a:bodyPr>
          <a:lstStyle/>
          <a:p>
            <a:pPr>
              <a:lnSpc>
                <a:spcPts val="2200"/>
              </a:lnSpc>
              <a:tabLst>
                <a:tab pos="304800" algn="l"/>
              </a:tabLst>
            </a:pPr>
            <a:r>
              <a:rPr lang="en-US" altLang="zh-CN" dirty="0">
                <a:solidFill>
                  <a:srgbClr val="FF0000"/>
                </a:solidFill>
                <a:latin typeface="Comic Sans MS Regular" panose="030F0702030302020204" pitchFamily="66" charset="0"/>
                <a:cs typeface="Times New Roman" pitchFamily="18" charset="0"/>
              </a:rPr>
              <a:t>与HTTP对比:</a:t>
            </a:r>
          </a:p>
          <a:p>
            <a:pPr>
              <a:lnSpc>
                <a:spcPts val="1000"/>
              </a:lnSpc>
            </a:pPr>
            <a:endParaRPr lang="en-US" altLang="zh-CN" dirty="0"/>
          </a:p>
          <a:p>
            <a:pPr>
              <a:lnSpc>
                <a:spcPts val="27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HTTP: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拉式(pull)</a:t>
            </a:r>
          </a:p>
          <a:p>
            <a:pPr>
              <a:lnSpc>
                <a:spcPts val="30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SMTP: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退式(push)</a:t>
            </a:r>
            <a:endParaRPr lang="en-US" altLang="zh-CN" dirty="0"/>
          </a:p>
          <a:p>
            <a:pPr>
              <a:lnSpc>
                <a:spcPts val="32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都使用命令/响应交互模式</a:t>
            </a:r>
            <a:endParaRPr lang="en-US" altLang="zh-CN" dirty="0"/>
          </a:p>
          <a:p>
            <a:pPr>
              <a:lnSpc>
                <a:spcPts val="32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命令和状态代码都是ASCII码</a:t>
            </a:r>
            <a:endParaRPr lang="en-US" altLang="zh-CN" dirty="0"/>
          </a:p>
          <a:p>
            <a:pPr>
              <a:lnSpc>
                <a:spcPts val="24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HTTP: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每个对象封装在独立的响应消息中</a:t>
            </a:r>
          </a:p>
          <a:p>
            <a:pPr>
              <a:lnSpc>
                <a:spcPts val="3100"/>
              </a:lnSpc>
              <a:tabLst>
                <a:tab pos="304800" algn="l"/>
              </a:tabLst>
            </a:pPr>
            <a:r>
              <a:rPr lang="en-US" altLang="zh-CN" dirty="0">
                <a:solidFill>
                  <a:srgbClr val="659AFF"/>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SMTP:</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多个对象在由多个部分构成的消息中发送</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 name="灯片编号占位符 6"/>
          <p:cNvSpPr>
            <a:spLocks noGrp="1"/>
          </p:cNvSpPr>
          <p:nvPr>
            <p:ph type="sldNum" sz="quarter" idx="12"/>
          </p:nvPr>
        </p:nvSpPr>
        <p:spPr/>
        <p:txBody>
          <a:bodyPr/>
          <a:lstStyle/>
          <a:p>
            <a:fld id="{D86B96C2-3401-4892-9986-B96849A29CED}" type="slidenum">
              <a:rPr lang="en-US" altLang="zh-CN"/>
              <a:t>56</a:t>
            </a:fld>
            <a:endParaRPr lang="en-US" altLang="zh-CN" dirty="0"/>
          </a:p>
        </p:txBody>
      </p:sp>
      <p:sp>
        <p:nvSpPr>
          <p:cNvPr id="63490" name="Rectangle 2"/>
          <p:cNvSpPr>
            <a:spLocks noGrp="1" noChangeArrowheads="1"/>
          </p:cNvSpPr>
          <p:nvPr>
            <p:ph type="title"/>
          </p:nvPr>
        </p:nvSpPr>
        <p:spPr/>
        <p:txBody>
          <a:bodyPr/>
          <a:lstStyle/>
          <a:p>
            <a:r>
              <a:rPr lang="en-US" altLang="zh-CN" sz="3600" dirty="0">
                <a:ea typeface="宋体" pitchFamily="2" charset="-122"/>
              </a:rPr>
              <a:t>Email</a:t>
            </a:r>
            <a:r>
              <a:rPr lang="zh-CN" altLang="en-US" sz="3600" dirty="0">
                <a:ea typeface="宋体" pitchFamily="2" charset="-122"/>
              </a:rPr>
              <a:t>消息格式</a:t>
            </a:r>
          </a:p>
        </p:txBody>
      </p:sp>
      <p:sp>
        <p:nvSpPr>
          <p:cNvPr id="63491" name="Rectangle 3"/>
          <p:cNvSpPr>
            <a:spLocks noGrp="1" noChangeArrowheads="1"/>
          </p:cNvSpPr>
          <p:nvPr>
            <p:ph type="body" sz="half" idx="1"/>
          </p:nvPr>
        </p:nvSpPr>
        <p:spPr/>
        <p:txBody>
          <a:bodyPr/>
          <a:lstStyle/>
          <a:p>
            <a:pPr>
              <a:lnSpc>
                <a:spcPct val="100000"/>
              </a:lnSpc>
              <a:buFont typeface="ZapfDingbats" pitchFamily="82" charset="2"/>
              <a:buNone/>
            </a:pPr>
            <a:r>
              <a:rPr lang="en-US" altLang="zh-CN" sz="2000" dirty="0">
                <a:solidFill>
                  <a:srgbClr val="163794"/>
                </a:solidFill>
                <a:latin typeface="Comic Sans MS Regular" panose="030F0702030302020204" pitchFamily="66" charset="0"/>
                <a:cs typeface="Times New Roman" pitchFamily="18" charset="0"/>
                <a:sym typeface="+mn-ea"/>
              </a:rPr>
              <a:t>SMTP：email消息的传输/交换协议</a:t>
            </a:r>
          </a:p>
          <a:p>
            <a:pPr>
              <a:lnSpc>
                <a:spcPct val="100000"/>
              </a:lnSpc>
              <a:buFont typeface="ZapfDingbats" pitchFamily="82" charset="2"/>
              <a:buNone/>
            </a:pPr>
            <a:r>
              <a:rPr lang="en-US" altLang="zh-CN" sz="2000" dirty="0">
                <a:solidFill>
                  <a:srgbClr val="163794"/>
                </a:solidFill>
                <a:latin typeface="Comic Sans MS Regular" panose="030F0702030302020204" pitchFamily="66" charset="0"/>
                <a:cs typeface="Times New Roman" pitchFamily="18" charset="0"/>
                <a:sym typeface="+mn-ea"/>
              </a:rPr>
              <a:t>RFC</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822：文本消息格式标准</a:t>
            </a:r>
            <a:endParaRPr lang="en-US" altLang="zh-CN" sz="2000" dirty="0">
              <a:ea typeface="宋体" pitchFamily="2" charset="-122"/>
            </a:endParaRPr>
          </a:p>
          <a:p>
            <a:pPr marL="0" indent="0">
              <a:lnSpc>
                <a:spcPct val="100000"/>
              </a:lnSpc>
              <a:buNone/>
              <a:tabLst>
                <a:tab pos="393700" algn="l"/>
              </a:tabLst>
            </a:pP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头部行</a:t>
            </a:r>
            <a:r>
              <a:rPr lang="en-US" altLang="zh-CN" sz="2000" dirty="0">
                <a:solidFill>
                  <a:srgbClr val="FF0000"/>
                </a:solidFill>
                <a:latin typeface="Comic Sans MS Regular" panose="030F0702030302020204" pitchFamily="66" charset="0"/>
                <a:cs typeface="Times New Roman" pitchFamily="18" charset="0"/>
                <a:sym typeface="+mn-ea"/>
              </a:rPr>
              <a:t>(header)</a:t>
            </a:r>
          </a:p>
          <a:p>
            <a:pPr marL="0" indent="0">
              <a:lnSpc>
                <a:spcPct val="100000"/>
              </a:lnSpc>
              <a:buNone/>
              <a:tabLst>
                <a:tab pos="393700" algn="l"/>
              </a:tabLst>
            </a:pPr>
            <a:r>
              <a:rPr lang="en-US" altLang="zh-CN" sz="2000" dirty="0">
                <a:solidFill>
                  <a:srgbClr val="FF0000"/>
                </a:solidFill>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Times New Roman" pitchFamily="18" charset="0"/>
                <a:sym typeface="+mn-ea"/>
              </a:rPr>
              <a:t>To</a:t>
            </a:r>
            <a:endParaRPr lang="en-US" altLang="zh-CN" sz="2000" dirty="0"/>
          </a:p>
          <a:p>
            <a:pPr marL="0" indent="0">
              <a:lnSpc>
                <a:spcPct val="100000"/>
              </a:lnSpc>
              <a:buNone/>
              <a:tabLst>
                <a:tab pos="393700" algn="l"/>
              </a:tabLst>
            </a:pPr>
            <a:r>
              <a:rPr lang="en-US" altLang="zh-CN" sz="2000" dirty="0">
                <a:solidFill>
                  <a:srgbClr val="163794"/>
                </a:solidFill>
                <a:latin typeface="Comic Sans MS Regular" panose="030F0702030302020204" pitchFamily="66" charset="0"/>
                <a:cs typeface="Times New Roman" pitchFamily="18"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Times New Roman" pitchFamily="18" charset="0"/>
                <a:sym typeface="+mn-ea"/>
              </a:rPr>
              <a:t>From</a:t>
            </a:r>
            <a:endParaRPr lang="en-US" altLang="zh-CN" sz="2000" dirty="0"/>
          </a:p>
          <a:p>
            <a:pPr marL="0" indent="0">
              <a:lnSpc>
                <a:spcPct val="100000"/>
              </a:lnSpc>
              <a:buNone/>
              <a:tabLst>
                <a:tab pos="393700" algn="l"/>
              </a:tabLst>
            </a:pPr>
            <a:r>
              <a:rPr lang="en-US" altLang="zh-CN" sz="2000" dirty="0">
                <a:solidFill>
                  <a:srgbClr val="163794"/>
                </a:solidFill>
                <a:latin typeface="Comic Sans MS Regular" panose="030F0702030302020204" pitchFamily="66" charset="0"/>
                <a:cs typeface="Times New Roman" pitchFamily="18"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Times New Roman" pitchFamily="18" charset="0"/>
                <a:sym typeface="+mn-ea"/>
              </a:rPr>
              <a:t>Subject</a:t>
            </a:r>
            <a:endParaRPr lang="en-US" altLang="zh-CN" sz="1800" dirty="0">
              <a:ea typeface="宋体" pitchFamily="2" charset="-122"/>
            </a:endParaRPr>
          </a:p>
          <a:p>
            <a:pPr lvl="1">
              <a:lnSpc>
                <a:spcPct val="100000"/>
              </a:lnSpc>
              <a:buFont typeface="Wingdings" panose="05000000000000000000" pitchFamily="2" charset="2"/>
              <a:buNone/>
            </a:pPr>
            <a:r>
              <a:rPr lang="zh-CN" altLang="en-US" sz="1800" dirty="0">
                <a:solidFill>
                  <a:srgbClr val="FF0000"/>
                </a:solidFill>
                <a:ea typeface="宋体" pitchFamily="2" charset="-122"/>
              </a:rPr>
              <a:t>与</a:t>
            </a:r>
            <a:r>
              <a:rPr lang="en-US" altLang="zh-CN" sz="1800" dirty="0">
                <a:solidFill>
                  <a:srgbClr val="FF0000"/>
                </a:solidFill>
                <a:ea typeface="宋体" pitchFamily="2" charset="-122"/>
              </a:rPr>
              <a:t>SMTP</a:t>
            </a:r>
            <a:r>
              <a:rPr lang="zh-CN" altLang="en-US" sz="1800" dirty="0">
                <a:solidFill>
                  <a:srgbClr val="FF0000"/>
                </a:solidFill>
                <a:ea typeface="宋体" pitchFamily="2" charset="-122"/>
              </a:rPr>
              <a:t>命令不同！</a:t>
            </a:r>
            <a:endParaRPr lang="en-US" altLang="zh-CN" sz="1800" dirty="0">
              <a:ea typeface="宋体" pitchFamily="2" charset="-122"/>
            </a:endParaRPr>
          </a:p>
          <a:p>
            <a:pPr marL="0" indent="0">
              <a:lnSpc>
                <a:spcPct val="100000"/>
              </a:lnSpc>
              <a:buNone/>
              <a:tabLst>
                <a:tab pos="393700" algn="l"/>
              </a:tabLst>
            </a:pP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消息体</a:t>
            </a:r>
            <a:r>
              <a:rPr lang="en-US" altLang="zh-CN" sz="2000" dirty="0">
                <a:solidFill>
                  <a:srgbClr val="FF0000"/>
                </a:solidFill>
                <a:latin typeface="Comic Sans MS Regular" panose="030F0702030302020204" pitchFamily="66" charset="0"/>
                <a:cs typeface="Times New Roman" pitchFamily="18" charset="0"/>
                <a:sym typeface="+mn-ea"/>
              </a:rPr>
              <a:t>(body)</a:t>
            </a:r>
            <a:endParaRPr lang="en-US" altLang="zh-CN" sz="2000" dirty="0">
              <a:solidFill>
                <a:srgbClr val="FF0000"/>
              </a:solidFill>
              <a:latin typeface="Comic Sans MS Regular" panose="030F0702030302020204" pitchFamily="66" charset="0"/>
              <a:cs typeface="Times New Roman" pitchFamily="18" charset="0"/>
            </a:endParaRPr>
          </a:p>
          <a:p>
            <a:pPr marL="0" indent="0">
              <a:lnSpc>
                <a:spcPct val="100000"/>
              </a:lnSpc>
              <a:buNone/>
              <a:tabLst>
                <a:tab pos="393700" algn="l"/>
              </a:tabLst>
            </a:pPr>
            <a:r>
              <a:rPr lang="en-US" altLang="zh-CN" sz="2000" dirty="0">
                <a:solidFill>
                  <a:srgbClr val="163794"/>
                </a:solidFill>
                <a:latin typeface="Comic Sans MS Regular" panose="030F0702030302020204" pitchFamily="66" charset="0"/>
                <a:cs typeface="Times New Roman" pitchFamily="18"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消息本身</a:t>
            </a:r>
            <a:endParaRPr lang="en-US" altLang="zh-CN" sz="2000" dirty="0">
              <a:solidFill>
                <a:srgbClr val="FF0000"/>
              </a:solidFill>
              <a:latin typeface="Comic Sans MS Regular" panose="030F0702030302020204" pitchFamily="66" charset="0"/>
              <a:cs typeface="MS Shell Dlg" pitchFamily="18" charset="0"/>
            </a:endParaRPr>
          </a:p>
          <a:p>
            <a:pPr marL="0" indent="0">
              <a:lnSpc>
                <a:spcPct val="100000"/>
              </a:lnSpc>
              <a:buNone/>
              <a:tabLst>
                <a:tab pos="393700" algn="l"/>
              </a:tabLst>
            </a:pPr>
            <a:r>
              <a:rPr lang="en-US" altLang="zh-CN" sz="2000" dirty="0">
                <a:solidFill>
                  <a:srgbClr val="163794"/>
                </a:solidFill>
                <a:latin typeface="Comic Sans MS Regular" panose="030F0702030302020204" pitchFamily="66" charset="0"/>
                <a:cs typeface="Times New Roman" pitchFamily="18" charset="0"/>
                <a:sym typeface="+mn-ea"/>
              </a:rPr>
              <a:t>	•</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FF0000"/>
                </a:solidFill>
                <a:latin typeface="Comic Sans MS Regular" panose="030F0702030302020204" pitchFamily="66" charset="0"/>
                <a:cs typeface="MS Shell Dlg" pitchFamily="18" charset="0"/>
                <a:sym typeface="+mn-ea"/>
              </a:rPr>
              <a:t>只能是</a:t>
            </a:r>
            <a:r>
              <a:rPr lang="en-US" altLang="zh-CN" sz="2000" dirty="0">
                <a:solidFill>
                  <a:srgbClr val="FF0000"/>
                </a:solidFill>
                <a:latin typeface="Comic Sans MS Regular" panose="030F0702030302020204" pitchFamily="66" charset="0"/>
                <a:cs typeface="Times New Roman" pitchFamily="18" charset="0"/>
                <a:sym typeface="+mn-ea"/>
              </a:rPr>
              <a:t>ASCII</a:t>
            </a:r>
            <a:r>
              <a:rPr lang="en-US" altLang="zh-CN" sz="2000" dirty="0">
                <a:solidFill>
                  <a:srgbClr val="FF0000"/>
                </a:solidFill>
                <a:latin typeface="Comic Sans MS Regular" panose="030F0702030302020204" pitchFamily="66" charset="0"/>
                <a:cs typeface="MS Shell Dlg" pitchFamily="18" charset="0"/>
                <a:sym typeface="+mn-ea"/>
              </a:rPr>
              <a:t>字符</a:t>
            </a:r>
            <a:endParaRPr lang="en-US" altLang="zh-CN" sz="1800" dirty="0">
              <a:ea typeface="宋体" pitchFamily="2" charset="-122"/>
            </a:endParaRPr>
          </a:p>
        </p:txBody>
      </p:sp>
      <p:sp>
        <p:nvSpPr>
          <p:cNvPr id="63493" name="Rectangle 5"/>
          <p:cNvSpPr>
            <a:spLocks noChangeArrowheads="1"/>
          </p:cNvSpPr>
          <p:nvPr/>
        </p:nvSpPr>
        <p:spPr bwMode="auto">
          <a:xfrm>
            <a:off x="4978400" y="1892300"/>
            <a:ext cx="2832100" cy="431800"/>
          </a:xfrm>
          <a:prstGeom prst="rect">
            <a:avLst/>
          </a:prstGeom>
          <a:solidFill>
            <a:schemeClr val="accent1"/>
          </a:solidFill>
          <a:ln w="9525">
            <a:solidFill>
              <a:schemeClr val="tx1"/>
            </a:solidFill>
            <a:miter lim="800000"/>
          </a:ln>
          <a:effectLst/>
        </p:spPr>
        <p:txBody>
          <a:bodyPr wrap="none" anchor="ctr"/>
          <a:lstStyle/>
          <a:p>
            <a:pPr algn="ctr">
              <a:spcBef>
                <a:spcPct val="0"/>
              </a:spcBef>
              <a:buClrTx/>
              <a:buSzTx/>
              <a:buFontTx/>
              <a:buNone/>
            </a:pPr>
            <a:r>
              <a:rPr lang="en-US" altLang="zh-CN" dirty="0">
                <a:solidFill>
                  <a:schemeClr val="bg1"/>
                </a:solidFill>
                <a:ea typeface="宋体" pitchFamily="2" charset="-122"/>
              </a:rPr>
              <a:t>header</a:t>
            </a:r>
          </a:p>
        </p:txBody>
      </p:sp>
      <p:sp>
        <p:nvSpPr>
          <p:cNvPr id="63495" name="Rectangle 7"/>
          <p:cNvSpPr>
            <a:spLocks noChangeArrowheads="1"/>
          </p:cNvSpPr>
          <p:nvPr/>
        </p:nvSpPr>
        <p:spPr bwMode="auto">
          <a:xfrm>
            <a:off x="4978400" y="2705100"/>
            <a:ext cx="2832100" cy="1739900"/>
          </a:xfrm>
          <a:prstGeom prst="rect">
            <a:avLst/>
          </a:prstGeom>
          <a:solidFill>
            <a:schemeClr val="accent2"/>
          </a:solidFill>
          <a:ln w="9525">
            <a:solidFill>
              <a:schemeClr val="tx1"/>
            </a:solidFill>
            <a:miter lim="800000"/>
          </a:ln>
          <a:effectLst/>
        </p:spPr>
        <p:txBody>
          <a:bodyPr wrap="none" anchor="ctr"/>
          <a:lstStyle/>
          <a:p>
            <a:pPr algn="ctr">
              <a:spcBef>
                <a:spcPct val="0"/>
              </a:spcBef>
              <a:buClrTx/>
              <a:buSzTx/>
              <a:buFontTx/>
              <a:buNone/>
            </a:pPr>
            <a:r>
              <a:rPr lang="en-US" altLang="zh-CN" dirty="0">
                <a:solidFill>
                  <a:schemeClr val="bg1"/>
                </a:solidFill>
                <a:ea typeface="宋体" pitchFamily="2" charset="-122"/>
              </a:rPr>
              <a:t>body</a:t>
            </a:r>
          </a:p>
        </p:txBody>
      </p:sp>
      <p:sp>
        <p:nvSpPr>
          <p:cNvPr id="63497" name="Rectangle 9"/>
          <p:cNvSpPr>
            <a:spLocks noChangeArrowheads="1"/>
          </p:cNvSpPr>
          <p:nvPr/>
        </p:nvSpPr>
        <p:spPr bwMode="auto">
          <a:xfrm>
            <a:off x="4775200" y="1778000"/>
            <a:ext cx="3238500" cy="3073400"/>
          </a:xfrm>
          <a:prstGeom prst="rect">
            <a:avLst/>
          </a:prstGeom>
          <a:noFill/>
          <a:ln w="12700">
            <a:solidFill>
              <a:schemeClr val="tx1"/>
            </a:solidFill>
            <a:miter lim="800000"/>
          </a:ln>
          <a:effectLst/>
        </p:spPr>
        <p:txBody>
          <a:bodyPr wrap="none" anchor="ctr"/>
          <a:lstStyle/>
          <a:p>
            <a:endParaRPr lang="zh-CN" altLang="en-US"/>
          </a:p>
        </p:txBody>
      </p:sp>
      <p:sp>
        <p:nvSpPr>
          <p:cNvPr id="63498" name="Line 10"/>
          <p:cNvSpPr>
            <a:spLocks noChangeShapeType="1"/>
          </p:cNvSpPr>
          <p:nvPr/>
        </p:nvSpPr>
        <p:spPr bwMode="auto">
          <a:xfrm flipV="1">
            <a:off x="3162300" y="2159000"/>
            <a:ext cx="1765300" cy="10160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3499" name="Line 11"/>
          <p:cNvSpPr>
            <a:spLocks noChangeShapeType="1"/>
          </p:cNvSpPr>
          <p:nvPr/>
        </p:nvSpPr>
        <p:spPr bwMode="auto">
          <a:xfrm flipV="1">
            <a:off x="3009900" y="3327400"/>
            <a:ext cx="1905000" cy="18796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3501" name="Text Box 13"/>
          <p:cNvSpPr txBox="1">
            <a:spLocks noChangeArrowheads="1"/>
          </p:cNvSpPr>
          <p:nvPr/>
        </p:nvSpPr>
        <p:spPr bwMode="auto">
          <a:xfrm>
            <a:off x="8158004" y="2306003"/>
            <a:ext cx="944880" cy="398780"/>
          </a:xfrm>
          <a:prstGeom prst="rect">
            <a:avLst/>
          </a:prstGeom>
          <a:noFill/>
          <a:ln w="9525">
            <a:noFill/>
            <a:miter lim="800000"/>
          </a:ln>
          <a:effectLst/>
        </p:spPr>
        <p:txBody>
          <a:bodyPr wrap="none">
            <a:spAutoFit/>
          </a:bodyPr>
          <a:lstStyle/>
          <a:p>
            <a:pPr algn="ctr">
              <a:spcBef>
                <a:spcPct val="0"/>
              </a:spcBef>
              <a:buClrTx/>
              <a:buSzTx/>
              <a:buFontTx/>
              <a:buNone/>
            </a:pPr>
            <a:r>
              <a:rPr lang="zh-CN" altLang="en-US" sz="2000" dirty="0">
                <a:ea typeface="宋体" pitchFamily="2" charset="-122"/>
              </a:rPr>
              <a:t>空白行</a:t>
            </a:r>
          </a:p>
        </p:txBody>
      </p:sp>
      <p:sp>
        <p:nvSpPr>
          <p:cNvPr id="63502" name="Line 14"/>
          <p:cNvSpPr>
            <a:spLocks noChangeShapeType="1"/>
          </p:cNvSpPr>
          <p:nvPr/>
        </p:nvSpPr>
        <p:spPr bwMode="auto">
          <a:xfrm flipH="1">
            <a:off x="7251700" y="2552700"/>
            <a:ext cx="965200" cy="0"/>
          </a:xfrm>
          <a:prstGeom prst="line">
            <a:avLst/>
          </a:prstGeom>
          <a:noFill/>
          <a:ln w="19050">
            <a:solidFill>
              <a:srgbClr val="FF0000"/>
            </a:solidFill>
            <a:round/>
            <a:tailEnd type="triangle" w="med" len="med"/>
          </a:ln>
          <a:effectLst/>
        </p:spPr>
        <p:txBody>
          <a:bodyPr wrap="none"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7" name="灯片编号占位符 6"/>
          <p:cNvSpPr>
            <a:spLocks noGrp="1"/>
          </p:cNvSpPr>
          <p:nvPr>
            <p:ph type="sldNum" sz="quarter" idx="12"/>
          </p:nvPr>
        </p:nvSpPr>
        <p:spPr/>
        <p:txBody>
          <a:bodyPr/>
          <a:lstStyle/>
          <a:p>
            <a:fld id="{A9E152E1-D352-4242-897B-09487C192C6D}" type="slidenum">
              <a:rPr lang="en-US" altLang="zh-CN"/>
              <a:t>57</a:t>
            </a:fld>
            <a:endParaRPr lang="en-US" altLang="zh-CN" dirty="0"/>
          </a:p>
        </p:txBody>
      </p:sp>
      <p:sp>
        <p:nvSpPr>
          <p:cNvPr id="64518" name="Rectangle 6"/>
          <p:cNvSpPr>
            <a:spLocks noGrp="1" noChangeArrowheads="1"/>
          </p:cNvSpPr>
          <p:nvPr>
            <p:ph type="title"/>
          </p:nvPr>
        </p:nvSpPr>
        <p:spPr>
          <a:xfrm>
            <a:off x="533400" y="228600"/>
            <a:ext cx="8382000" cy="1143000"/>
          </a:xfrm>
        </p:spPr>
        <p:txBody>
          <a:bodyPr/>
          <a:lstStyle/>
          <a:p>
            <a:r>
              <a:rPr lang="en-US" altLang="zh-Hans" sz="3200" dirty="0">
                <a:ea typeface="宋体" pitchFamily="2" charset="-122"/>
              </a:rPr>
              <a:t>Email</a:t>
            </a:r>
            <a:r>
              <a:rPr lang="zh-Hans" altLang="en-US" sz="3200" dirty="0">
                <a:ea typeface="宋体" pitchFamily="2" charset="-122"/>
              </a:rPr>
              <a:t>消息格式</a:t>
            </a:r>
            <a:r>
              <a:rPr lang="en-US" altLang="zh-CN" sz="3200" dirty="0">
                <a:ea typeface="宋体" pitchFamily="2" charset="-122"/>
              </a:rPr>
              <a:t>: </a:t>
            </a:r>
            <a:r>
              <a:rPr lang="zh-Hans" altLang="en-US" sz="3200" dirty="0">
                <a:ea typeface="宋体" pitchFamily="2" charset="-122"/>
              </a:rPr>
              <a:t>多媒体扩展</a:t>
            </a:r>
            <a:endParaRPr lang="en-US" altLang="zh-CN" dirty="0">
              <a:ea typeface="宋体" pitchFamily="2" charset="-122"/>
            </a:endParaRPr>
          </a:p>
        </p:txBody>
      </p:sp>
      <p:sp>
        <p:nvSpPr>
          <p:cNvPr id="64519" name="Rectangle 7"/>
          <p:cNvSpPr>
            <a:spLocks noGrp="1" noChangeArrowheads="1"/>
          </p:cNvSpPr>
          <p:nvPr>
            <p:ph type="body" sz="half" idx="1"/>
          </p:nvPr>
        </p:nvSpPr>
        <p:spPr>
          <a:xfrm>
            <a:off x="495300" y="1384300"/>
            <a:ext cx="7551420" cy="1076960"/>
          </a:xfrm>
        </p:spPr>
        <p:txBody>
          <a:bodyPr/>
          <a:lstStyle/>
          <a:p>
            <a:pPr marL="0" indent="0">
              <a:lnSpc>
                <a:spcPts val="3000"/>
              </a:lnSpc>
              <a:buNone/>
              <a:tabLst>
                <a:tab pos="406400" algn="l"/>
                <a:tab pos="1917700" algn="l"/>
              </a:tabLst>
            </a:pPr>
            <a:r>
              <a:rPr lang="en-US" altLang="zh-CN" sz="2400" dirty="0">
                <a:solidFill>
                  <a:srgbClr val="659AFF"/>
                </a:solidFill>
                <a:latin typeface="Wingdings" panose="05000000000000000000" charset="0"/>
                <a:cs typeface="Wingdings" panose="05000000000000000000" charset="0"/>
                <a:sym typeface="+mn-ea"/>
              </a:rPr>
              <a:t></a:t>
            </a:r>
            <a:r>
              <a:rPr lang="en-US" altLang="zh-CN" sz="2400" dirty="0">
                <a:solidFill>
                  <a:srgbClr val="163794"/>
                </a:solidFill>
                <a:latin typeface="Comic Sans MS Regular" panose="030F0702030302020204" pitchFamily="66" charset="0"/>
                <a:cs typeface="Times New Roman" pitchFamily="18" charset="0"/>
                <a:sym typeface="+mn-ea"/>
              </a:rPr>
              <a:t>MIME：多媒体邮件扩展</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RFC</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2045,</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163794"/>
                </a:solidFill>
                <a:latin typeface="Comic Sans MS Regular" panose="030F0702030302020204" pitchFamily="66" charset="0"/>
                <a:cs typeface="Times New Roman" pitchFamily="18" charset="0"/>
                <a:sym typeface="+mn-ea"/>
              </a:rPr>
              <a:t>2056</a:t>
            </a:r>
            <a:endParaRPr lang="en-US" altLang="zh-CN" sz="2400" dirty="0">
              <a:solidFill>
                <a:srgbClr val="163794"/>
              </a:solidFill>
              <a:latin typeface="Comic Sans MS Regular" panose="030F0702030302020204" pitchFamily="66" charset="0"/>
              <a:cs typeface="Times New Roman" pitchFamily="18" charset="0"/>
            </a:endParaRPr>
          </a:p>
          <a:p>
            <a:pPr marL="0" indent="0">
              <a:lnSpc>
                <a:spcPts val="3300"/>
              </a:lnSpc>
              <a:buNone/>
              <a:tabLst>
                <a:tab pos="406400" algn="l"/>
                <a:tab pos="1917700" algn="l"/>
              </a:tabLst>
            </a:pPr>
            <a:r>
              <a:rPr lang="en-US" altLang="zh-CN" sz="2400" dirty="0">
                <a:solidFill>
                  <a:srgbClr val="009A9A"/>
                </a:solidFill>
                <a:latin typeface="Wingdings" panose="05000000000000000000" charset="0"/>
                <a:cs typeface="Wingdings" panose="05000000000000000000" charset="0"/>
                <a:sym typeface="+mn-ea"/>
              </a:rPr>
              <a:t>	</a:t>
            </a:r>
            <a:r>
              <a:rPr lang="en-US" altLang="zh-CN" sz="2400" dirty="0" err="1">
                <a:solidFill>
                  <a:srgbClr val="FF0000"/>
                </a:solidFill>
                <a:latin typeface="Comic Sans MS Regular" panose="030F0702030302020204" pitchFamily="66" charset="0"/>
                <a:cs typeface="MS Shell Dlg" pitchFamily="18" charset="0"/>
                <a:sym typeface="+mn-ea"/>
              </a:rPr>
              <a:t>通过在邮件头部增加额外的行以声明</a:t>
            </a:r>
            <a:r>
              <a:rPr lang="en-US" altLang="zh-CN" sz="2400" dirty="0" err="1">
                <a:solidFill>
                  <a:srgbClr val="FF0000"/>
                </a:solidFill>
                <a:latin typeface="Comic Sans MS Regular" panose="030F0702030302020204" pitchFamily="66" charset="0"/>
                <a:cs typeface="Times New Roman" pitchFamily="18" charset="0"/>
                <a:sym typeface="+mn-ea"/>
              </a:rPr>
              <a:t>MIME</a:t>
            </a:r>
            <a:r>
              <a:rPr lang="en-US" altLang="zh-CN" sz="2400" dirty="0" err="1">
                <a:solidFill>
                  <a:srgbClr val="FF0000"/>
                </a:solidFill>
                <a:latin typeface="Comic Sans MS Regular" panose="030F0702030302020204" pitchFamily="66" charset="0"/>
                <a:cs typeface="MS Shell Dlg" pitchFamily="18" charset="0"/>
                <a:sym typeface="+mn-ea"/>
              </a:rPr>
              <a:t>的内容</a:t>
            </a:r>
            <a:r>
              <a:rPr lang="en-US" altLang="zh-CN" sz="2400" dirty="0">
                <a:solidFill>
                  <a:srgbClr val="FF0000"/>
                </a:solidFill>
                <a:latin typeface="Comic Sans MS Regular" panose="030F0702030302020204" pitchFamily="66" charset="0"/>
                <a:cs typeface="MS Shell Dlg" pitchFamily="18" charset="0"/>
                <a:sym typeface="+mn-ea"/>
              </a:rPr>
              <a:t>		</a:t>
            </a:r>
            <a:r>
              <a:rPr lang="en-US" altLang="zh-CN" sz="2400" dirty="0" err="1">
                <a:solidFill>
                  <a:srgbClr val="FF0000"/>
                </a:solidFill>
                <a:latin typeface="Comic Sans MS Regular" panose="030F0702030302020204" pitchFamily="66" charset="0"/>
                <a:cs typeface="MS Shell Dlg" pitchFamily="18" charset="0"/>
                <a:sym typeface="+mn-ea"/>
              </a:rPr>
              <a:t>类型</a:t>
            </a:r>
            <a:endParaRPr lang="en-US" altLang="zh-CN" dirty="0">
              <a:solidFill>
                <a:srgbClr val="FF0000"/>
              </a:solidFill>
              <a:latin typeface="Comic Sans MS Regular" panose="030F0702030302020204" pitchFamily="66" charset="0"/>
              <a:cs typeface="MS Shell Dlg" pitchFamily="18" charset="0"/>
            </a:endParaRPr>
          </a:p>
          <a:p>
            <a:pPr marL="0" indent="0">
              <a:buNone/>
            </a:pPr>
            <a:endParaRPr lang="en-US" altLang="zh-CN" sz="2400" dirty="0">
              <a:ea typeface="宋体" pitchFamily="2" charset="-122"/>
            </a:endParaRPr>
          </a:p>
        </p:txBody>
      </p:sp>
      <p:grpSp>
        <p:nvGrpSpPr>
          <p:cNvPr id="64522" name="Group 10"/>
          <p:cNvGrpSpPr/>
          <p:nvPr/>
        </p:nvGrpSpPr>
        <p:grpSpPr bwMode="auto">
          <a:xfrm>
            <a:off x="3943350" y="2851150"/>
            <a:ext cx="5003800" cy="3113088"/>
            <a:chOff x="1424" y="1808"/>
            <a:chExt cx="3152" cy="2152"/>
          </a:xfrm>
        </p:grpSpPr>
        <p:sp>
          <p:nvSpPr>
            <p:cNvPr id="64517" name="Text Box 5"/>
            <p:cNvSpPr txBox="1">
              <a:spLocks noChangeArrowheads="1"/>
            </p:cNvSpPr>
            <p:nvPr/>
          </p:nvSpPr>
          <p:spPr bwMode="auto">
            <a:xfrm>
              <a:off x="1440" y="1808"/>
              <a:ext cx="3136" cy="2152"/>
            </a:xfrm>
            <a:prstGeom prst="rect">
              <a:avLst/>
            </a:prstGeom>
            <a:noFill/>
            <a:ln w="9525">
              <a:noFill/>
              <a:miter lim="800000"/>
            </a:ln>
            <a:effectLst/>
          </p:spPr>
          <p:txBody>
            <a:bodyPr>
              <a:spAutoFit/>
            </a:bodyPr>
            <a:lstStyle/>
            <a:p>
              <a:pPr>
                <a:spcBef>
                  <a:spcPct val="0"/>
                </a:spcBef>
                <a:buClrTx/>
                <a:buSzTx/>
                <a:buFontTx/>
                <a:buNone/>
              </a:pPr>
              <a:r>
                <a:rPr lang="en-US" altLang="zh-CN" sz="1800" dirty="0">
                  <a:latin typeface="Courier New" pitchFamily="49" charset="0"/>
                  <a:ea typeface="宋体" pitchFamily="2" charset="-122"/>
                </a:rPr>
                <a:t>From: </a:t>
              </a:r>
              <a:r>
                <a:rPr lang="en-US" altLang="zh-CN" sz="1800" dirty="0" err="1">
                  <a:latin typeface="Courier New" pitchFamily="49" charset="0"/>
                  <a:ea typeface="宋体" pitchFamily="2" charset="-122"/>
                </a:rPr>
                <a:t>alice@crepes.fr</a:t>
              </a:r>
              <a:r>
                <a:rPr lang="en-US" altLang="zh-CN" sz="1800" dirty="0">
                  <a:latin typeface="Courier New" pitchFamily="49" charset="0"/>
                  <a:ea typeface="宋体" pitchFamily="2" charset="-122"/>
                </a:rPr>
                <a:t> </a:t>
              </a:r>
            </a:p>
            <a:p>
              <a:pPr>
                <a:spcBef>
                  <a:spcPct val="0"/>
                </a:spcBef>
                <a:buClrTx/>
                <a:buSzTx/>
                <a:buFontTx/>
                <a:buNone/>
              </a:pPr>
              <a:r>
                <a:rPr lang="en-US" altLang="zh-CN" sz="1800" dirty="0">
                  <a:latin typeface="Courier New" pitchFamily="49" charset="0"/>
                  <a:ea typeface="宋体" pitchFamily="2" charset="-122"/>
                </a:rPr>
                <a:t>To: </a:t>
              </a:r>
              <a:r>
                <a:rPr lang="en-US" altLang="zh-CN" sz="1800" dirty="0" err="1">
                  <a:latin typeface="Courier New" pitchFamily="49" charset="0"/>
                  <a:ea typeface="宋体" pitchFamily="2" charset="-122"/>
                </a:rPr>
                <a:t>bob@hamburger.edu</a:t>
              </a:r>
              <a:r>
                <a:rPr lang="en-US" altLang="zh-CN" sz="1800" dirty="0">
                  <a:latin typeface="Courier New" pitchFamily="49" charset="0"/>
                  <a:ea typeface="宋体" pitchFamily="2" charset="-122"/>
                </a:rPr>
                <a:t> </a:t>
              </a:r>
            </a:p>
            <a:p>
              <a:pPr>
                <a:spcBef>
                  <a:spcPct val="0"/>
                </a:spcBef>
                <a:buClrTx/>
                <a:buSzTx/>
                <a:buFontTx/>
                <a:buNone/>
              </a:pPr>
              <a:r>
                <a:rPr lang="en-US" altLang="zh-CN" sz="1800" dirty="0">
                  <a:latin typeface="Courier New" pitchFamily="49" charset="0"/>
                  <a:ea typeface="宋体" pitchFamily="2" charset="-122"/>
                </a:rPr>
                <a:t>Subject: Picture of yummy crepe. </a:t>
              </a:r>
            </a:p>
            <a:p>
              <a:pPr>
                <a:spcBef>
                  <a:spcPct val="0"/>
                </a:spcBef>
                <a:buClrTx/>
                <a:buSzTx/>
                <a:buFontTx/>
                <a:buNone/>
              </a:pPr>
              <a:r>
                <a:rPr lang="en-US" altLang="zh-CN" sz="1800" dirty="0">
                  <a:latin typeface="Courier New" pitchFamily="49" charset="0"/>
                  <a:ea typeface="宋体" pitchFamily="2" charset="-122"/>
                </a:rPr>
                <a:t>MIME-Version: 1.0 </a:t>
              </a:r>
            </a:p>
            <a:p>
              <a:pPr>
                <a:spcBef>
                  <a:spcPct val="0"/>
                </a:spcBef>
                <a:buClrTx/>
                <a:buSzTx/>
                <a:buFontTx/>
                <a:buNone/>
              </a:pPr>
              <a:r>
                <a:rPr lang="en-US" altLang="zh-CN" sz="1800" dirty="0">
                  <a:latin typeface="Courier New" pitchFamily="49" charset="0"/>
                  <a:ea typeface="宋体" pitchFamily="2" charset="-122"/>
                </a:rPr>
                <a:t>Content-Transfer-Encoding: base64 </a:t>
              </a:r>
            </a:p>
            <a:p>
              <a:pPr>
                <a:spcBef>
                  <a:spcPct val="0"/>
                </a:spcBef>
                <a:buClrTx/>
                <a:buSzTx/>
                <a:buFontTx/>
                <a:buNone/>
              </a:pPr>
              <a:r>
                <a:rPr lang="en-US" altLang="zh-CN" sz="1800" dirty="0">
                  <a:latin typeface="Courier New" pitchFamily="49" charset="0"/>
                  <a:ea typeface="宋体" pitchFamily="2" charset="-122"/>
                </a:rPr>
                <a:t>Content-Type: image/jpeg </a:t>
              </a:r>
            </a:p>
            <a:p>
              <a:pPr>
                <a:spcBef>
                  <a:spcPct val="0"/>
                </a:spcBef>
                <a:buClrTx/>
                <a:buSzTx/>
                <a:buFontTx/>
                <a:buNone/>
              </a:pPr>
              <a:endParaRPr lang="en-US" altLang="zh-CN" sz="1800" dirty="0">
                <a:latin typeface="Courier New" pitchFamily="49" charset="0"/>
                <a:ea typeface="宋体" pitchFamily="2" charset="-122"/>
              </a:endParaRPr>
            </a:p>
            <a:p>
              <a:pPr>
                <a:spcBef>
                  <a:spcPct val="0"/>
                </a:spcBef>
                <a:buClrTx/>
                <a:buSzTx/>
                <a:buFontTx/>
                <a:buNone/>
              </a:pPr>
              <a:r>
                <a:rPr lang="en-US" altLang="zh-CN" sz="1800" dirty="0">
                  <a:latin typeface="Courier New" pitchFamily="49" charset="0"/>
                  <a:ea typeface="宋体" pitchFamily="2" charset="-122"/>
                </a:rPr>
                <a:t>base64 encoded data ..... </a:t>
              </a:r>
            </a:p>
            <a:p>
              <a:pPr>
                <a:spcBef>
                  <a:spcPct val="0"/>
                </a:spcBef>
                <a:buClrTx/>
                <a:buSzTx/>
                <a:buFontTx/>
                <a:buNone/>
              </a:pPr>
              <a:r>
                <a:rPr lang="en-US" altLang="zh-CN" sz="1800" dirty="0">
                  <a:latin typeface="Courier New" pitchFamily="49" charset="0"/>
                  <a:ea typeface="宋体" pitchFamily="2" charset="-122"/>
                </a:rPr>
                <a:t>......................... </a:t>
              </a:r>
            </a:p>
            <a:p>
              <a:pPr>
                <a:spcBef>
                  <a:spcPct val="0"/>
                </a:spcBef>
                <a:buClrTx/>
                <a:buSzTx/>
                <a:buFontTx/>
                <a:buNone/>
              </a:pPr>
              <a:r>
                <a:rPr lang="en-US" altLang="zh-CN" sz="1800" dirty="0">
                  <a:latin typeface="Courier New" pitchFamily="49" charset="0"/>
                  <a:ea typeface="宋体" pitchFamily="2" charset="-122"/>
                </a:rPr>
                <a:t>......base64 encoded data </a:t>
              </a:r>
            </a:p>
            <a:p>
              <a:pPr>
                <a:spcBef>
                  <a:spcPct val="0"/>
                </a:spcBef>
                <a:buClrTx/>
                <a:buSzTx/>
                <a:buFontTx/>
                <a:buNone/>
              </a:pPr>
              <a:r>
                <a:rPr lang="en-US" altLang="zh-CN" sz="1800" dirty="0">
                  <a:latin typeface="Courier New" pitchFamily="49" charset="0"/>
                  <a:ea typeface="宋体" pitchFamily="2" charset="-122"/>
                </a:rPr>
                <a:t> </a:t>
              </a:r>
            </a:p>
          </p:txBody>
        </p:sp>
        <p:sp>
          <p:nvSpPr>
            <p:cNvPr id="64521" name="Rectangle 9"/>
            <p:cNvSpPr>
              <a:spLocks noChangeArrowheads="1"/>
            </p:cNvSpPr>
            <p:nvPr/>
          </p:nvSpPr>
          <p:spPr bwMode="auto">
            <a:xfrm>
              <a:off x="1424" y="1808"/>
              <a:ext cx="2984" cy="2024"/>
            </a:xfrm>
            <a:prstGeom prst="rect">
              <a:avLst/>
            </a:prstGeom>
            <a:noFill/>
            <a:ln w="12700">
              <a:solidFill>
                <a:schemeClr val="tx1"/>
              </a:solid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grpSp>
      <p:sp>
        <p:nvSpPr>
          <p:cNvPr id="64523" name="Text Box 11"/>
          <p:cNvSpPr txBox="1">
            <a:spLocks noChangeArrowheads="1"/>
          </p:cNvSpPr>
          <p:nvPr/>
        </p:nvSpPr>
        <p:spPr bwMode="auto">
          <a:xfrm>
            <a:off x="495300" y="4490403"/>
            <a:ext cx="2468880" cy="678180"/>
          </a:xfrm>
          <a:prstGeom prst="rect">
            <a:avLst/>
          </a:prstGeom>
          <a:noFill/>
          <a:ln w="9525">
            <a:noFill/>
            <a:miter lim="800000"/>
          </a:ln>
          <a:effectLst/>
        </p:spPr>
        <p:txBody>
          <a:bodyPr wrap="none">
            <a:spAutoFit/>
          </a:bodyPr>
          <a:lstStyle/>
          <a:p>
            <a:pPr algn="l">
              <a:lnSpc>
                <a:spcPts val="2000"/>
              </a:lnSpc>
              <a:tabLst>
                <a:tab pos="317500" algn="l"/>
                <a:tab pos="406400" algn="l"/>
                <a:tab pos="622300" algn="l"/>
              </a:tabLst>
            </a:pPr>
            <a:r>
              <a:rPr lang="en-US" altLang="zh-CN" sz="2000" dirty="0">
                <a:solidFill>
                  <a:srgbClr val="163794"/>
                </a:solidFill>
                <a:latin typeface="Comic Sans MS Regular" panose="030F0702030302020204" pitchFamily="66" charset="0"/>
                <a:cs typeface="Times New Roman" pitchFamily="18" charset="0"/>
                <a:sym typeface="+mn-ea"/>
              </a:rPr>
              <a:t>多媒体数据的类型，</a:t>
            </a:r>
            <a:endParaRPr lang="en-US" altLang="zh-CN" sz="2000" dirty="0">
              <a:solidFill>
                <a:srgbClr val="163794"/>
              </a:solidFill>
              <a:latin typeface="Comic Sans MS Regular" panose="030F0702030302020204" pitchFamily="66" charset="0"/>
              <a:cs typeface="Times New Roman" pitchFamily="18" charset="0"/>
            </a:endParaRPr>
          </a:p>
          <a:p>
            <a:pPr algn="l">
              <a:lnSpc>
                <a:spcPts val="2100"/>
              </a:lnSpc>
              <a:tabLst>
                <a:tab pos="317500" algn="l"/>
                <a:tab pos="406400" algn="l"/>
                <a:tab pos="622300" algn="l"/>
              </a:tabLst>
            </a:pPr>
            <a:r>
              <a:rPr lang="en-US" altLang="zh-CN" sz="2000" dirty="0">
                <a:solidFill>
                  <a:srgbClr val="163794"/>
                </a:solidFill>
                <a:latin typeface="Comic Sans MS Regular" panose="030F0702030302020204" pitchFamily="66" charset="0"/>
                <a:cs typeface="Times New Roman" pitchFamily="18" charset="0"/>
                <a:sym typeface="+mn-ea"/>
              </a:rPr>
              <a:t>子类型以及参数声明</a:t>
            </a:r>
            <a:endParaRPr lang="en-US" altLang="zh-CN" dirty="0">
              <a:latin typeface="Comic Sans MS Regular" panose="030F0702030302020204" pitchFamily="66" charset="0"/>
              <a:ea typeface="宋体" pitchFamily="2" charset="-122"/>
            </a:endParaRPr>
          </a:p>
        </p:txBody>
      </p:sp>
      <p:sp>
        <p:nvSpPr>
          <p:cNvPr id="64524" name="Text Box 12"/>
          <p:cNvSpPr txBox="1">
            <a:spLocks noChangeArrowheads="1"/>
          </p:cNvSpPr>
          <p:nvPr/>
        </p:nvSpPr>
        <p:spPr bwMode="auto">
          <a:xfrm>
            <a:off x="1124903" y="3638233"/>
            <a:ext cx="1706880" cy="398780"/>
          </a:xfrm>
          <a:prstGeom prst="rect">
            <a:avLst/>
          </a:prstGeom>
          <a:noFill/>
          <a:ln w="9525">
            <a:noFill/>
            <a:miter lim="800000"/>
          </a:ln>
          <a:effectLst/>
        </p:spPr>
        <p:txBody>
          <a:bodyPr wrap="none">
            <a:spAutoFit/>
          </a:bodyPr>
          <a:lstStyle/>
          <a:p>
            <a:pPr algn="r">
              <a:spcBef>
                <a:spcPct val="0"/>
              </a:spcBef>
              <a:buClrTx/>
              <a:buSzTx/>
              <a:buFontTx/>
              <a:buNone/>
            </a:pPr>
            <a:r>
              <a:rPr lang="en-US" altLang="zh-CN" sz="2000" dirty="0">
                <a:solidFill>
                  <a:srgbClr val="163794"/>
                </a:solidFill>
                <a:latin typeface="Comic Sans MS Regular" panose="030F0702030302020204" pitchFamily="66" charset="0"/>
                <a:cs typeface="Times New Roman" pitchFamily="18" charset="0"/>
                <a:sym typeface="+mn-ea"/>
              </a:rPr>
              <a:t>数据编码方法</a:t>
            </a:r>
            <a:endParaRPr lang="en-US" altLang="zh-CN" dirty="0">
              <a:latin typeface="Comic Sans MS Regular" panose="030F0702030302020204" pitchFamily="66" charset="0"/>
              <a:ea typeface="宋体" pitchFamily="2" charset="-122"/>
            </a:endParaRPr>
          </a:p>
        </p:txBody>
      </p:sp>
      <p:sp>
        <p:nvSpPr>
          <p:cNvPr id="64525" name="Text Box 13"/>
          <p:cNvSpPr txBox="1">
            <a:spLocks noChangeArrowheads="1"/>
          </p:cNvSpPr>
          <p:nvPr/>
        </p:nvSpPr>
        <p:spPr bwMode="auto">
          <a:xfrm>
            <a:off x="1173925" y="3001963"/>
            <a:ext cx="1451039" cy="400110"/>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b="1" dirty="0">
                <a:solidFill>
                  <a:srgbClr val="163794"/>
                </a:solidFill>
                <a:cs typeface="Comic Sans MS" pitchFamily="66" charset="0"/>
                <a:sym typeface="+mn-ea"/>
              </a:rPr>
              <a:t>MIME</a:t>
            </a:r>
            <a:r>
              <a:rPr lang="en-US" altLang="zh-CN" sz="2000" dirty="0">
                <a:solidFill>
                  <a:srgbClr val="163794"/>
                </a:solidFill>
                <a:latin typeface="Comic Sans MS Regular" panose="030F0702030302020204" pitchFamily="66" charset="0"/>
                <a:cs typeface="Times New Roman" pitchFamily="18" charset="0"/>
                <a:sym typeface="+mn-ea"/>
              </a:rPr>
              <a:t>版本</a:t>
            </a:r>
            <a:endParaRPr lang="en-US" altLang="zh-CN" dirty="0">
              <a:latin typeface="Comic Sans MS Regular" panose="030F0702030302020204" pitchFamily="66" charset="0"/>
              <a:ea typeface="宋体" pitchFamily="2" charset="-122"/>
            </a:endParaRPr>
          </a:p>
        </p:txBody>
      </p:sp>
      <p:sp>
        <p:nvSpPr>
          <p:cNvPr id="64526" name="Text Box 14"/>
          <p:cNvSpPr txBox="1">
            <a:spLocks noChangeArrowheads="1"/>
          </p:cNvSpPr>
          <p:nvPr/>
        </p:nvSpPr>
        <p:spPr bwMode="auto">
          <a:xfrm>
            <a:off x="1099979" y="5565458"/>
            <a:ext cx="1706880" cy="398780"/>
          </a:xfrm>
          <a:prstGeom prst="rect">
            <a:avLst/>
          </a:prstGeom>
          <a:noFill/>
          <a:ln w="9525">
            <a:noFill/>
            <a:miter lim="800000"/>
          </a:ln>
          <a:effectLst/>
        </p:spPr>
        <p:txBody>
          <a:bodyPr wrap="none">
            <a:spAutoFit/>
          </a:bodyPr>
          <a:lstStyle/>
          <a:p>
            <a:pPr algn="ctr">
              <a:spcBef>
                <a:spcPct val="0"/>
              </a:spcBef>
              <a:buClrTx/>
              <a:buSzTx/>
              <a:buFontTx/>
              <a:buNone/>
            </a:pPr>
            <a:r>
              <a:rPr lang="en-US" altLang="zh-CN" sz="2000" dirty="0">
                <a:solidFill>
                  <a:srgbClr val="163794"/>
                </a:solidFill>
                <a:latin typeface="Comic Sans MS Regular" panose="030F0702030302020204" pitchFamily="66" charset="0"/>
                <a:cs typeface="Times New Roman" pitchFamily="18" charset="0"/>
                <a:sym typeface="+mn-ea"/>
              </a:rPr>
              <a:t>编码后的数</a:t>
            </a:r>
            <a:r>
              <a:rPr lang="zh-CN" altLang="en-US" sz="2000" dirty="0">
                <a:solidFill>
                  <a:srgbClr val="163794"/>
                </a:solidFill>
                <a:latin typeface="Comic Sans MS Regular" panose="030F0702030302020204" pitchFamily="66" charset="0"/>
                <a:ea typeface="宋体" charset="0"/>
                <a:cs typeface="Times New Roman" pitchFamily="18" charset="0"/>
                <a:sym typeface="+mn-ea"/>
              </a:rPr>
              <a:t>据</a:t>
            </a:r>
          </a:p>
        </p:txBody>
      </p:sp>
      <p:sp>
        <p:nvSpPr>
          <p:cNvPr id="64527" name="Line 15"/>
          <p:cNvSpPr>
            <a:spLocks noChangeShapeType="1"/>
          </p:cNvSpPr>
          <p:nvPr/>
        </p:nvSpPr>
        <p:spPr bwMode="auto">
          <a:xfrm>
            <a:off x="2857500" y="3276600"/>
            <a:ext cx="1155700" cy="5461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4528" name="Line 16"/>
          <p:cNvSpPr>
            <a:spLocks noChangeShapeType="1"/>
          </p:cNvSpPr>
          <p:nvPr/>
        </p:nvSpPr>
        <p:spPr bwMode="auto">
          <a:xfrm>
            <a:off x="2832100" y="3911600"/>
            <a:ext cx="1181100" cy="1905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4529" name="Line 17"/>
          <p:cNvSpPr>
            <a:spLocks noChangeShapeType="1"/>
          </p:cNvSpPr>
          <p:nvPr/>
        </p:nvSpPr>
        <p:spPr bwMode="auto">
          <a:xfrm flipV="1">
            <a:off x="2806700" y="4419600"/>
            <a:ext cx="1244600" cy="3556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4530" name="Line 18"/>
          <p:cNvSpPr>
            <a:spLocks noChangeShapeType="1"/>
          </p:cNvSpPr>
          <p:nvPr/>
        </p:nvSpPr>
        <p:spPr bwMode="auto">
          <a:xfrm flipV="1">
            <a:off x="2844800" y="5168900"/>
            <a:ext cx="1003300" cy="508000"/>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4531" name="Freeform 19"/>
          <p:cNvSpPr/>
          <p:nvPr/>
        </p:nvSpPr>
        <p:spPr bwMode="auto">
          <a:xfrm>
            <a:off x="3871913" y="4810125"/>
            <a:ext cx="309562" cy="881063"/>
          </a:xfrm>
          <a:custGeom>
            <a:avLst/>
            <a:gdLst/>
            <a:ahLst/>
            <a:cxnLst>
              <a:cxn ang="0">
                <a:pos x="159" y="3"/>
              </a:cxn>
              <a:cxn ang="0">
                <a:pos x="0" y="0"/>
              </a:cxn>
              <a:cxn ang="0">
                <a:pos x="0" y="555"/>
              </a:cxn>
              <a:cxn ang="0">
                <a:pos x="195" y="552"/>
              </a:cxn>
            </a:cxnLst>
            <a:rect l="0" t="0" r="r" b="b"/>
            <a:pathLst>
              <a:path w="195" h="555">
                <a:moveTo>
                  <a:pt x="159" y="3"/>
                </a:moveTo>
                <a:lnTo>
                  <a:pt x="0" y="0"/>
                </a:lnTo>
                <a:lnTo>
                  <a:pt x="0" y="555"/>
                </a:lnTo>
                <a:lnTo>
                  <a:pt x="195" y="552"/>
                </a:lnTo>
              </a:path>
            </a:pathLst>
          </a:custGeom>
          <a:noFill/>
          <a:ln w="19050" cap="flat" cmpd="sng">
            <a:solidFill>
              <a:srgbClr val="FF0000"/>
            </a:solidFill>
            <a:prstDash val="solid"/>
            <a:round/>
          </a:ln>
          <a:effectLst/>
        </p:spPr>
        <p:txBody>
          <a:bodyPr wrap="none" anchor="ctr"/>
          <a:lstStyle/>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9" name="灯片编号占位符 6"/>
          <p:cNvSpPr>
            <a:spLocks noGrp="1"/>
          </p:cNvSpPr>
          <p:nvPr>
            <p:ph type="sldNum" sz="quarter" idx="12"/>
          </p:nvPr>
        </p:nvSpPr>
        <p:spPr/>
        <p:txBody>
          <a:bodyPr/>
          <a:lstStyle/>
          <a:p>
            <a:fld id="{0C107055-5643-4C4A-9ADF-68E227026515}" type="slidenum">
              <a:rPr lang="en-US" altLang="zh-CN"/>
              <a:t>58</a:t>
            </a:fld>
            <a:endParaRPr lang="en-US" altLang="zh-CN" dirty="0"/>
          </a:p>
        </p:txBody>
      </p:sp>
      <p:sp>
        <p:nvSpPr>
          <p:cNvPr id="67586" name="Rectangle 2"/>
          <p:cNvSpPr>
            <a:spLocks noGrp="1" noChangeArrowheads="1"/>
          </p:cNvSpPr>
          <p:nvPr>
            <p:ph type="title"/>
          </p:nvPr>
        </p:nvSpPr>
        <p:spPr/>
        <p:txBody>
          <a:bodyPr/>
          <a:lstStyle/>
          <a:p>
            <a:r>
              <a:rPr lang="zh-Hans" altLang="en-US" dirty="0">
                <a:ea typeface="宋体" pitchFamily="2" charset="-122"/>
              </a:rPr>
              <a:t>邮件访问协议</a:t>
            </a:r>
            <a:endParaRPr lang="en-US" altLang="zh-CN" dirty="0">
              <a:ea typeface="宋体" pitchFamily="2" charset="-122"/>
            </a:endParaRPr>
          </a:p>
        </p:txBody>
      </p:sp>
      <p:sp>
        <p:nvSpPr>
          <p:cNvPr id="67587" name="Rectangle 3"/>
          <p:cNvSpPr>
            <a:spLocks noGrp="1" noChangeArrowheads="1"/>
          </p:cNvSpPr>
          <p:nvPr>
            <p:ph type="body" sz="half" idx="1"/>
          </p:nvPr>
        </p:nvSpPr>
        <p:spPr>
          <a:xfrm>
            <a:off x="581025" y="3219450"/>
            <a:ext cx="7381875" cy="2209800"/>
          </a:xfrm>
        </p:spPr>
        <p:txBody>
          <a:bodyPr/>
          <a:lstStyle/>
          <a:p>
            <a:r>
              <a:rPr lang="zh-CN" altLang="en-US" sz="2000" dirty="0">
                <a:ea typeface="宋体" pitchFamily="2" charset="-122"/>
              </a:rPr>
              <a:t>邮件访问协议：从服务器获取邮件</a:t>
            </a:r>
            <a:endParaRPr lang="en-US" altLang="zh-CN" sz="2000" dirty="0">
              <a:ea typeface="宋体" pitchFamily="2" charset="-122"/>
            </a:endParaRPr>
          </a:p>
          <a:p>
            <a:pPr lvl="1"/>
            <a:r>
              <a:rPr lang="en-US" altLang="zh-CN" sz="2000" dirty="0">
                <a:ea typeface="宋体" pitchFamily="2" charset="-122"/>
              </a:rPr>
              <a:t>POP: Post Office Protocol [RFC 1939]</a:t>
            </a:r>
          </a:p>
          <a:p>
            <a:pPr lvl="2"/>
            <a:r>
              <a:rPr lang="zh-CN" altLang="en-US" dirty="0">
                <a:ea typeface="宋体" pitchFamily="2" charset="-122"/>
              </a:rPr>
              <a:t>认证</a:t>
            </a:r>
            <a:r>
              <a:rPr lang="en-US" altLang="zh-CN" dirty="0">
                <a:ea typeface="宋体" pitchFamily="2" charset="-122"/>
              </a:rPr>
              <a:t>/</a:t>
            </a:r>
            <a:r>
              <a:rPr lang="zh-CN" altLang="en-US" dirty="0">
                <a:ea typeface="宋体" pitchFamily="2" charset="-122"/>
              </a:rPr>
              <a:t>授权</a:t>
            </a:r>
            <a:r>
              <a:rPr lang="en-US" altLang="zh-CN" dirty="0">
                <a:ea typeface="宋体" pitchFamily="2" charset="-122"/>
              </a:rPr>
              <a:t>(</a:t>
            </a:r>
            <a:r>
              <a:rPr lang="zh-CN" altLang="en-US" dirty="0">
                <a:ea typeface="宋体" pitchFamily="2" charset="-122"/>
              </a:rPr>
              <a:t>客户端</a:t>
            </a:r>
            <a:r>
              <a:rPr lang="en-US" altLang="zh-CN" dirty="0">
                <a:ea typeface="宋体" pitchFamily="2" charset="-122"/>
              </a:rPr>
              <a:t> &lt;--&gt;</a:t>
            </a:r>
            <a:r>
              <a:rPr lang="zh-CN" altLang="en-US" dirty="0">
                <a:ea typeface="宋体" pitchFamily="2" charset="-122"/>
              </a:rPr>
              <a:t>服务器</a:t>
            </a:r>
            <a:r>
              <a:rPr lang="en-US" altLang="zh-CN" dirty="0">
                <a:ea typeface="宋体" pitchFamily="2" charset="-122"/>
              </a:rPr>
              <a:t>) </a:t>
            </a:r>
            <a:r>
              <a:rPr lang="zh-CN" altLang="en-US" dirty="0">
                <a:ea typeface="宋体" pitchFamily="2" charset="-122"/>
              </a:rPr>
              <a:t>和下载</a:t>
            </a:r>
            <a:r>
              <a:rPr lang="en-US" altLang="zh-CN" dirty="0">
                <a:ea typeface="宋体" pitchFamily="2" charset="-122"/>
              </a:rPr>
              <a:t> </a:t>
            </a:r>
          </a:p>
          <a:p>
            <a:pPr lvl="1"/>
            <a:r>
              <a:rPr lang="en-US" altLang="zh-CN" sz="2000" dirty="0">
                <a:ea typeface="宋体" pitchFamily="2" charset="-122"/>
              </a:rPr>
              <a:t>IMAP: Internet Mail Access Protocol [RFC 1730]</a:t>
            </a:r>
          </a:p>
          <a:p>
            <a:pPr lvl="2"/>
            <a:r>
              <a:rPr lang="zh-CN" altLang="en-US" dirty="0">
                <a:ea typeface="宋体" pitchFamily="2" charset="-122"/>
              </a:rPr>
              <a:t>更多功能</a:t>
            </a:r>
          </a:p>
          <a:p>
            <a:pPr lvl="2"/>
            <a:r>
              <a:rPr lang="zh-CN" altLang="en-US" dirty="0">
                <a:ea typeface="宋体" pitchFamily="2" charset="-122"/>
              </a:rPr>
              <a:t>更复杂</a:t>
            </a:r>
          </a:p>
          <a:p>
            <a:pPr lvl="2"/>
            <a:r>
              <a:rPr lang="zh-CN" altLang="en-US" dirty="0">
                <a:ea typeface="宋体" pitchFamily="2" charset="-122"/>
              </a:rPr>
              <a:t>能够操纵服务器上存储的信息</a:t>
            </a:r>
            <a:endParaRPr lang="en-US" altLang="zh-CN" dirty="0">
              <a:ea typeface="宋体" pitchFamily="2" charset="-122"/>
            </a:endParaRPr>
          </a:p>
          <a:p>
            <a:pPr lvl="1"/>
            <a:r>
              <a:rPr lang="en-US" altLang="zh-CN" sz="2000" dirty="0">
                <a:ea typeface="宋体" pitchFamily="2" charset="-122"/>
              </a:rPr>
              <a:t>HTTP: 163, QQ </a:t>
            </a:r>
            <a:r>
              <a:rPr lang="zh-CN" altLang="en-US" sz="2000" dirty="0">
                <a:ea typeface="宋体" pitchFamily="2" charset="-122"/>
              </a:rPr>
              <a:t>、邮箱等</a:t>
            </a:r>
            <a:endParaRPr lang="en-US" altLang="zh-CN" dirty="0">
              <a:ea typeface="宋体" pitchFamily="2" charset="-122"/>
            </a:endParaRPr>
          </a:p>
          <a:p>
            <a:pPr lvl="1"/>
            <a:endParaRPr lang="en-US" altLang="zh-CN" sz="2000" dirty="0">
              <a:ea typeface="宋体" pitchFamily="2" charset="-122"/>
            </a:endParaRPr>
          </a:p>
        </p:txBody>
      </p:sp>
      <p:sp>
        <p:nvSpPr>
          <p:cNvPr id="67590" name="Line 6"/>
          <p:cNvSpPr>
            <a:spLocks noChangeShapeType="1"/>
          </p:cNvSpPr>
          <p:nvPr/>
        </p:nvSpPr>
        <p:spPr bwMode="auto">
          <a:xfrm>
            <a:off x="2238375" y="1847850"/>
            <a:ext cx="847725" cy="9525"/>
          </a:xfrm>
          <a:prstGeom prst="line">
            <a:avLst/>
          </a:prstGeom>
          <a:noFill/>
          <a:ln w="28575">
            <a:solidFill>
              <a:srgbClr val="FF0000"/>
            </a:solidFill>
            <a:round/>
            <a:tailEnd type="triangle" w="med" len="med"/>
          </a:ln>
          <a:effectLst/>
        </p:spPr>
        <p:txBody>
          <a:bodyPr wrap="none" anchor="ctr"/>
          <a:lstStyle/>
          <a:p>
            <a:endParaRPr lang="zh-CN" altLang="en-US"/>
          </a:p>
        </p:txBody>
      </p:sp>
      <p:grpSp>
        <p:nvGrpSpPr>
          <p:cNvPr id="67616" name="Group 32"/>
          <p:cNvGrpSpPr/>
          <p:nvPr/>
        </p:nvGrpSpPr>
        <p:grpSpPr bwMode="auto">
          <a:xfrm>
            <a:off x="7018338" y="1536700"/>
            <a:ext cx="709612" cy="703263"/>
            <a:chOff x="4337" y="290"/>
            <a:chExt cx="447" cy="443"/>
          </a:xfrm>
        </p:grpSpPr>
        <p:graphicFrame>
          <p:nvGraphicFramePr>
            <p:cNvPr id="67617" name="Object 33"/>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6549" name="Clip" r:id="rId3" imgW="18192750" imgH="15087600" progId="">
                    <p:embed/>
                  </p:oleObj>
                </mc:Choice>
                <mc:Fallback>
                  <p:oleObj name="Clip" r:id="rId3" imgW="18192750" imgH="15087600" progId="">
                    <p:embed/>
                    <p:pic>
                      <p:nvPicPr>
                        <p:cNvPr id="0" name="图片 16384"/>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67618" name="Group 34"/>
            <p:cNvGrpSpPr/>
            <p:nvPr/>
          </p:nvGrpSpPr>
          <p:grpSpPr bwMode="auto">
            <a:xfrm>
              <a:off x="4337" y="367"/>
              <a:ext cx="447" cy="366"/>
              <a:chOff x="4189" y="817"/>
              <a:chExt cx="521" cy="366"/>
            </a:xfrm>
          </p:grpSpPr>
          <p:sp>
            <p:nvSpPr>
              <p:cNvPr id="67619" name="Rectangle 35"/>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67620" name="Text Box 36"/>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67668" name="Group 84"/>
          <p:cNvGrpSpPr/>
          <p:nvPr/>
        </p:nvGrpSpPr>
        <p:grpSpPr bwMode="auto">
          <a:xfrm>
            <a:off x="3135313" y="1631950"/>
            <a:ext cx="355600" cy="933450"/>
            <a:chOff x="4180" y="783"/>
            <a:chExt cx="150" cy="307"/>
          </a:xfrm>
        </p:grpSpPr>
        <p:sp>
          <p:nvSpPr>
            <p:cNvPr id="67669" name="AutoShape 85"/>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67670" name="Rectangle 86"/>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67671" name="Rectangle 87"/>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67672" name="AutoShape 8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67673" name="Line 89"/>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67674" name="Line 90"/>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67675" name="Rectangle 91"/>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67676" name="Rectangle 92"/>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67742" name="Group 158"/>
          <p:cNvGrpSpPr/>
          <p:nvPr/>
        </p:nvGrpSpPr>
        <p:grpSpPr bwMode="auto">
          <a:xfrm>
            <a:off x="2684463" y="2009775"/>
            <a:ext cx="1211262" cy="1182688"/>
            <a:chOff x="1865" y="1206"/>
            <a:chExt cx="763" cy="745"/>
          </a:xfrm>
        </p:grpSpPr>
        <p:sp>
          <p:nvSpPr>
            <p:cNvPr id="67679" name="Text Box 95"/>
            <p:cNvSpPr txBox="1">
              <a:spLocks noChangeArrowheads="1"/>
            </p:cNvSpPr>
            <p:nvPr/>
          </p:nvSpPr>
          <p:spPr bwMode="auto">
            <a:xfrm>
              <a:off x="1865" y="1583"/>
              <a:ext cx="763" cy="368"/>
            </a:xfrm>
            <a:prstGeom prst="rect">
              <a:avLst/>
            </a:prstGeom>
            <a:noFill/>
            <a:ln w="9525">
              <a:noFill/>
              <a:miter lim="800000"/>
            </a:ln>
            <a:effectLst/>
          </p:spPr>
          <p:txBody>
            <a:bodyPr wrap="none">
              <a:spAutoFit/>
            </a:bodyPr>
            <a:lstStyle/>
            <a:p>
              <a:pPr algn="ctr">
                <a:spcBef>
                  <a:spcPct val="0"/>
                </a:spcBef>
                <a:buClrTx/>
                <a:buSzTx/>
                <a:buFontTx/>
                <a:buNone/>
              </a:pPr>
              <a:r>
                <a:rPr lang="zh-CN" altLang="en-US" sz="1600" dirty="0">
                  <a:latin typeface="Comic Sans MS Regular" panose="030F0702030302020204" pitchFamily="66" charset="0"/>
                  <a:ea typeface="宋体" pitchFamily="2" charset="-122"/>
                </a:rPr>
                <a:t>发送者邮件</a:t>
              </a:r>
            </a:p>
            <a:p>
              <a:pPr algn="ctr">
                <a:spcBef>
                  <a:spcPct val="0"/>
                </a:spcBef>
                <a:buClrTx/>
                <a:buSzTx/>
                <a:buFontTx/>
                <a:buNone/>
              </a:pPr>
              <a:r>
                <a:rPr lang="zh-CN" altLang="en-US" sz="1600" dirty="0">
                  <a:latin typeface="Comic Sans MS Regular" panose="030F0702030302020204" pitchFamily="66" charset="0"/>
                  <a:ea typeface="宋体" pitchFamily="2" charset="-122"/>
                </a:rPr>
                <a:t>服务器</a:t>
              </a:r>
            </a:p>
          </p:txBody>
        </p:sp>
        <p:grpSp>
          <p:nvGrpSpPr>
            <p:cNvPr id="67741" name="Group 157"/>
            <p:cNvGrpSpPr/>
            <p:nvPr/>
          </p:nvGrpSpPr>
          <p:grpSpPr bwMode="auto">
            <a:xfrm>
              <a:off x="1992" y="1206"/>
              <a:ext cx="510" cy="354"/>
              <a:chOff x="2070" y="2004"/>
              <a:chExt cx="510" cy="354"/>
            </a:xfrm>
          </p:grpSpPr>
          <p:sp>
            <p:nvSpPr>
              <p:cNvPr id="67678" name="Rectangle 94"/>
              <p:cNvSpPr>
                <a:spLocks noChangeArrowheads="1"/>
              </p:cNvSpPr>
              <p:nvPr/>
            </p:nvSpPr>
            <p:spPr bwMode="auto">
              <a:xfrm>
                <a:off x="2070" y="2004"/>
                <a:ext cx="510" cy="354"/>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67680" name="Rectangle 96"/>
              <p:cNvSpPr>
                <a:spLocks noChangeArrowheads="1"/>
              </p:cNvSpPr>
              <p:nvPr/>
            </p:nvSpPr>
            <p:spPr bwMode="auto">
              <a:xfrm>
                <a:off x="2094" y="207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67681" name="Line 97"/>
              <p:cNvSpPr>
                <a:spLocks noChangeShapeType="1"/>
              </p:cNvSpPr>
              <p:nvPr/>
            </p:nvSpPr>
            <p:spPr bwMode="auto">
              <a:xfrm>
                <a:off x="2143" y="2104"/>
                <a:ext cx="0" cy="72"/>
              </a:xfrm>
              <a:prstGeom prst="line">
                <a:avLst/>
              </a:prstGeom>
              <a:noFill/>
              <a:ln w="19050">
                <a:solidFill>
                  <a:schemeClr val="tx1"/>
                </a:solidFill>
                <a:round/>
              </a:ln>
              <a:effectLst/>
            </p:spPr>
            <p:txBody>
              <a:bodyPr wrap="none" anchor="ctr"/>
              <a:lstStyle/>
              <a:p>
                <a:endParaRPr lang="zh-CN" altLang="en-US"/>
              </a:p>
            </p:txBody>
          </p:sp>
          <p:sp>
            <p:nvSpPr>
              <p:cNvPr id="67682" name="Line 98"/>
              <p:cNvSpPr>
                <a:spLocks noChangeShapeType="1"/>
              </p:cNvSpPr>
              <p:nvPr/>
            </p:nvSpPr>
            <p:spPr bwMode="auto">
              <a:xfrm>
                <a:off x="2252" y="2103"/>
                <a:ext cx="0" cy="72"/>
              </a:xfrm>
              <a:prstGeom prst="line">
                <a:avLst/>
              </a:prstGeom>
              <a:noFill/>
              <a:ln w="19050">
                <a:solidFill>
                  <a:schemeClr val="tx1"/>
                </a:solidFill>
                <a:round/>
              </a:ln>
              <a:effectLst/>
            </p:spPr>
            <p:txBody>
              <a:bodyPr wrap="none" anchor="ctr"/>
              <a:lstStyle/>
              <a:p>
                <a:endParaRPr lang="zh-CN" altLang="en-US"/>
              </a:p>
            </p:txBody>
          </p:sp>
          <p:sp>
            <p:nvSpPr>
              <p:cNvPr id="67683" name="Line 99"/>
              <p:cNvSpPr>
                <a:spLocks noChangeShapeType="1"/>
              </p:cNvSpPr>
              <p:nvPr/>
            </p:nvSpPr>
            <p:spPr bwMode="auto">
              <a:xfrm>
                <a:off x="2307" y="2105"/>
                <a:ext cx="0" cy="72"/>
              </a:xfrm>
              <a:prstGeom prst="line">
                <a:avLst/>
              </a:prstGeom>
              <a:noFill/>
              <a:ln w="19050">
                <a:solidFill>
                  <a:schemeClr val="tx1"/>
                </a:solidFill>
                <a:round/>
              </a:ln>
              <a:effectLst/>
            </p:spPr>
            <p:txBody>
              <a:bodyPr wrap="none" anchor="ctr"/>
              <a:lstStyle/>
              <a:p>
                <a:endParaRPr lang="zh-CN" altLang="en-US"/>
              </a:p>
            </p:txBody>
          </p:sp>
          <p:sp>
            <p:nvSpPr>
              <p:cNvPr id="67684" name="Line 100"/>
              <p:cNvSpPr>
                <a:spLocks noChangeShapeType="1"/>
              </p:cNvSpPr>
              <p:nvPr/>
            </p:nvSpPr>
            <p:spPr bwMode="auto">
              <a:xfrm>
                <a:off x="2364" y="2103"/>
                <a:ext cx="0" cy="72"/>
              </a:xfrm>
              <a:prstGeom prst="line">
                <a:avLst/>
              </a:prstGeom>
              <a:noFill/>
              <a:ln w="19050">
                <a:solidFill>
                  <a:schemeClr val="tx1"/>
                </a:solidFill>
                <a:round/>
              </a:ln>
              <a:effectLst/>
            </p:spPr>
            <p:txBody>
              <a:bodyPr wrap="none" anchor="ctr"/>
              <a:lstStyle/>
              <a:p>
                <a:endParaRPr lang="zh-CN" altLang="en-US"/>
              </a:p>
            </p:txBody>
          </p:sp>
          <p:sp>
            <p:nvSpPr>
              <p:cNvPr id="67685" name="Line 101"/>
              <p:cNvSpPr>
                <a:spLocks noChangeShapeType="1"/>
              </p:cNvSpPr>
              <p:nvPr/>
            </p:nvSpPr>
            <p:spPr bwMode="auto">
              <a:xfrm>
                <a:off x="2425" y="2103"/>
                <a:ext cx="0" cy="72"/>
              </a:xfrm>
              <a:prstGeom prst="line">
                <a:avLst/>
              </a:prstGeom>
              <a:noFill/>
              <a:ln w="19050">
                <a:solidFill>
                  <a:schemeClr val="tx1"/>
                </a:solidFill>
                <a:round/>
              </a:ln>
              <a:effectLst/>
            </p:spPr>
            <p:txBody>
              <a:bodyPr wrap="none" anchor="ctr"/>
              <a:lstStyle/>
              <a:p>
                <a:endParaRPr lang="zh-CN" altLang="en-US"/>
              </a:p>
            </p:txBody>
          </p:sp>
          <p:sp>
            <p:nvSpPr>
              <p:cNvPr id="67686" name="Line 102"/>
              <p:cNvSpPr>
                <a:spLocks noChangeShapeType="1"/>
              </p:cNvSpPr>
              <p:nvPr/>
            </p:nvSpPr>
            <p:spPr bwMode="auto">
              <a:xfrm>
                <a:off x="2481" y="2103"/>
                <a:ext cx="0" cy="72"/>
              </a:xfrm>
              <a:prstGeom prst="line">
                <a:avLst/>
              </a:prstGeom>
              <a:noFill/>
              <a:ln w="19050">
                <a:solidFill>
                  <a:schemeClr val="tx1"/>
                </a:solidFill>
                <a:round/>
              </a:ln>
              <a:effectLst/>
            </p:spPr>
            <p:txBody>
              <a:bodyPr wrap="none" anchor="ctr"/>
              <a:lstStyle/>
              <a:p>
                <a:endParaRPr lang="zh-CN" altLang="en-US"/>
              </a:p>
            </p:txBody>
          </p:sp>
          <p:sp>
            <p:nvSpPr>
              <p:cNvPr id="67687" name="Line 103"/>
              <p:cNvSpPr>
                <a:spLocks noChangeShapeType="1"/>
              </p:cNvSpPr>
              <p:nvPr/>
            </p:nvSpPr>
            <p:spPr bwMode="auto">
              <a:xfrm>
                <a:off x="2196" y="2104"/>
                <a:ext cx="0" cy="72"/>
              </a:xfrm>
              <a:prstGeom prst="line">
                <a:avLst/>
              </a:prstGeom>
              <a:noFill/>
              <a:ln w="19050">
                <a:solidFill>
                  <a:schemeClr val="tx1"/>
                </a:solidFill>
                <a:round/>
              </a:ln>
              <a:effectLst/>
            </p:spPr>
            <p:txBody>
              <a:bodyPr wrap="none" anchor="ctr"/>
              <a:lstStyle/>
              <a:p>
                <a:endParaRPr lang="zh-CN" altLang="en-US"/>
              </a:p>
            </p:txBody>
          </p:sp>
          <p:sp>
            <p:nvSpPr>
              <p:cNvPr id="67688" name="Rectangle 104"/>
              <p:cNvSpPr>
                <a:spLocks noChangeArrowheads="1"/>
              </p:cNvSpPr>
              <p:nvPr/>
            </p:nvSpPr>
            <p:spPr bwMode="auto">
              <a:xfrm>
                <a:off x="2102" y="224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689" name="Rectangle 105"/>
              <p:cNvSpPr>
                <a:spLocks noChangeArrowheads="1"/>
              </p:cNvSpPr>
              <p:nvPr/>
            </p:nvSpPr>
            <p:spPr bwMode="auto">
              <a:xfrm>
                <a:off x="2188" y="224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690" name="Rectangle 106"/>
              <p:cNvSpPr>
                <a:spLocks noChangeArrowheads="1"/>
              </p:cNvSpPr>
              <p:nvPr/>
            </p:nvSpPr>
            <p:spPr bwMode="auto">
              <a:xfrm>
                <a:off x="2274" y="224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691" name="Rectangle 107"/>
              <p:cNvSpPr>
                <a:spLocks noChangeArrowheads="1"/>
              </p:cNvSpPr>
              <p:nvPr/>
            </p:nvSpPr>
            <p:spPr bwMode="auto">
              <a:xfrm>
                <a:off x="2371" y="224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692" name="Rectangle 108"/>
              <p:cNvSpPr>
                <a:spLocks noChangeArrowheads="1"/>
              </p:cNvSpPr>
              <p:nvPr/>
            </p:nvSpPr>
            <p:spPr bwMode="auto">
              <a:xfrm>
                <a:off x="2467" y="224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grpSp>
      <p:grpSp>
        <p:nvGrpSpPr>
          <p:cNvPr id="67693" name="Group 109"/>
          <p:cNvGrpSpPr/>
          <p:nvPr/>
        </p:nvGrpSpPr>
        <p:grpSpPr bwMode="auto">
          <a:xfrm>
            <a:off x="1570038" y="1641475"/>
            <a:ext cx="709612" cy="703263"/>
            <a:chOff x="4337" y="290"/>
            <a:chExt cx="447" cy="443"/>
          </a:xfrm>
        </p:grpSpPr>
        <p:graphicFrame>
          <p:nvGraphicFramePr>
            <p:cNvPr id="67694" name="Object 110"/>
            <p:cNvGraphicFramePr>
              <a:graphicFrameLocks noChangeAspect="1"/>
            </p:cNvGraphicFramePr>
            <p:nvPr/>
          </p:nvGraphicFramePr>
          <p:xfrm>
            <a:off x="4338" y="290"/>
            <a:ext cx="392" cy="315"/>
          </p:xfrm>
          <a:graphic>
            <a:graphicData uri="http://schemas.openxmlformats.org/presentationml/2006/ole">
              <mc:AlternateContent xmlns:mc="http://schemas.openxmlformats.org/markup-compatibility/2006">
                <mc:Choice xmlns:v="urn:schemas-microsoft-com:vml" Requires="v">
                  <p:oleObj spid="_x0000_s16550" name="Clip" r:id="rId5" imgW="18192750" imgH="15087600" progId="">
                    <p:embed/>
                  </p:oleObj>
                </mc:Choice>
                <mc:Fallback>
                  <p:oleObj name="Clip" r:id="rId5" imgW="18192750" imgH="15087600" progId="">
                    <p:embed/>
                    <p:pic>
                      <p:nvPicPr>
                        <p:cNvPr id="0" name="图片 16385"/>
                        <p:cNvPicPr>
                          <a:picLocks noChangeAspect="1"/>
                        </p:cNvPicPr>
                        <p:nvPr/>
                      </p:nvPicPr>
                      <p:blipFill>
                        <a:blip r:embed="rId4"/>
                        <a:stretch>
                          <a:fillRect/>
                        </a:stretch>
                      </p:blipFill>
                      <p:spPr>
                        <a:xfrm>
                          <a:off x="4338" y="290"/>
                          <a:ext cx="392" cy="315"/>
                        </a:xfrm>
                        <a:prstGeom prst="rect">
                          <a:avLst/>
                        </a:prstGeom>
                        <a:noFill/>
                        <a:ln w="9525">
                          <a:noFill/>
                        </a:ln>
                      </p:spPr>
                    </p:pic>
                  </p:oleObj>
                </mc:Fallback>
              </mc:AlternateContent>
            </a:graphicData>
          </a:graphic>
        </p:graphicFrame>
        <p:grpSp>
          <p:nvGrpSpPr>
            <p:cNvPr id="67695" name="Group 111"/>
            <p:cNvGrpSpPr/>
            <p:nvPr/>
          </p:nvGrpSpPr>
          <p:grpSpPr bwMode="auto">
            <a:xfrm>
              <a:off x="4337" y="367"/>
              <a:ext cx="447" cy="366"/>
              <a:chOff x="4189" y="817"/>
              <a:chExt cx="521" cy="366"/>
            </a:xfrm>
          </p:grpSpPr>
          <p:sp>
            <p:nvSpPr>
              <p:cNvPr id="67696" name="Rectangle 112"/>
              <p:cNvSpPr>
                <a:spLocks noChangeArrowheads="1"/>
              </p:cNvSpPr>
              <p:nvPr/>
            </p:nvSpPr>
            <p:spPr bwMode="auto">
              <a:xfrm>
                <a:off x="4224" y="846"/>
                <a:ext cx="444" cy="330"/>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67697" name="Text Box 113"/>
              <p:cNvSpPr txBox="1">
                <a:spLocks noChangeArrowheads="1"/>
              </p:cNvSpPr>
              <p:nvPr/>
            </p:nvSpPr>
            <p:spPr bwMode="auto">
              <a:xfrm>
                <a:off x="4189" y="817"/>
                <a:ext cx="521"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user</a:t>
                </a:r>
              </a:p>
              <a:p>
                <a:pPr algn="ctr">
                  <a:spcBef>
                    <a:spcPct val="0"/>
                  </a:spcBef>
                  <a:buClrTx/>
                  <a:buSzTx/>
                  <a:buFontTx/>
                  <a:buNone/>
                </a:pPr>
                <a:r>
                  <a:rPr lang="en-US" altLang="zh-CN" sz="1600" dirty="0">
                    <a:ea typeface="宋体" pitchFamily="2" charset="-122"/>
                  </a:rPr>
                  <a:t>agent</a:t>
                </a:r>
                <a:endParaRPr lang="en-US" altLang="zh-CN" dirty="0">
                  <a:latin typeface="Comic Sans MS Regular" panose="030F0702030302020204" pitchFamily="66" charset="0"/>
                  <a:ea typeface="宋体" pitchFamily="2" charset="-122"/>
                </a:endParaRPr>
              </a:p>
            </p:txBody>
          </p:sp>
        </p:grpSp>
      </p:grpSp>
      <p:grpSp>
        <p:nvGrpSpPr>
          <p:cNvPr id="67703" name="Group 119"/>
          <p:cNvGrpSpPr/>
          <p:nvPr/>
        </p:nvGrpSpPr>
        <p:grpSpPr bwMode="auto">
          <a:xfrm>
            <a:off x="2173288" y="1389063"/>
            <a:ext cx="1031875" cy="457200"/>
            <a:chOff x="3745" y="2537"/>
            <a:chExt cx="650" cy="288"/>
          </a:xfrm>
        </p:grpSpPr>
        <p:sp>
          <p:nvSpPr>
            <p:cNvPr id="67704" name="Rectangle 120"/>
            <p:cNvSpPr>
              <a:spLocks noChangeArrowheads="1"/>
            </p:cNvSpPr>
            <p:nvPr/>
          </p:nvSpPr>
          <p:spPr bwMode="auto">
            <a:xfrm>
              <a:off x="3798" y="2580"/>
              <a:ext cx="540" cy="192"/>
            </a:xfrm>
            <a:prstGeom prst="rect">
              <a:avLst/>
            </a:prstGeom>
            <a:solidFill>
              <a:srgbClr val="FFFFFF"/>
            </a:solidFill>
            <a:ln w="9525">
              <a:noFill/>
              <a:miter lim="800000"/>
            </a:ln>
            <a:effectLst/>
          </p:spPr>
          <p:txBody>
            <a:bodyPr wrap="none" anchor="ctr"/>
            <a:lstStyle/>
            <a:p>
              <a:endParaRPr lang="zh-CN" altLang="en-US"/>
            </a:p>
          </p:txBody>
        </p:sp>
        <p:sp>
          <p:nvSpPr>
            <p:cNvPr id="67705" name="Text Box 121"/>
            <p:cNvSpPr txBox="1">
              <a:spLocks noChangeArrowheads="1"/>
            </p:cNvSpPr>
            <p:nvPr/>
          </p:nvSpPr>
          <p:spPr bwMode="auto">
            <a:xfrm>
              <a:off x="3745" y="2537"/>
              <a:ext cx="650" cy="288"/>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grpSp>
      <p:grpSp>
        <p:nvGrpSpPr>
          <p:cNvPr id="67710" name="Group 126"/>
          <p:cNvGrpSpPr/>
          <p:nvPr/>
        </p:nvGrpSpPr>
        <p:grpSpPr bwMode="auto">
          <a:xfrm>
            <a:off x="5002213" y="1631950"/>
            <a:ext cx="355600" cy="933450"/>
            <a:chOff x="4180" y="783"/>
            <a:chExt cx="150" cy="307"/>
          </a:xfrm>
        </p:grpSpPr>
        <p:sp>
          <p:nvSpPr>
            <p:cNvPr id="67711" name="AutoShape 12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67712" name="Rectangle 12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67713" name="Rectangle 12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67714" name="AutoShape 13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67715" name="Line 13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67716" name="Line 13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67717" name="Rectangle 13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67718" name="Rectangle 13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67735" name="Line 151"/>
          <p:cNvSpPr>
            <a:spLocks noChangeShapeType="1"/>
          </p:cNvSpPr>
          <p:nvPr/>
        </p:nvSpPr>
        <p:spPr bwMode="auto">
          <a:xfrm>
            <a:off x="3524250" y="1866900"/>
            <a:ext cx="1390650" cy="9525"/>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67737" name="Rectangle 153"/>
          <p:cNvSpPr>
            <a:spLocks noChangeArrowheads="1"/>
          </p:cNvSpPr>
          <p:nvPr/>
        </p:nvSpPr>
        <p:spPr bwMode="auto">
          <a:xfrm>
            <a:off x="3781425" y="1457325"/>
            <a:ext cx="857250" cy="304800"/>
          </a:xfrm>
          <a:prstGeom prst="rect">
            <a:avLst/>
          </a:prstGeom>
          <a:solidFill>
            <a:srgbClr val="FFFFFF"/>
          </a:solidFill>
          <a:ln w="9525">
            <a:noFill/>
            <a:miter lim="800000"/>
          </a:ln>
          <a:effectLst/>
        </p:spPr>
        <p:txBody>
          <a:bodyPr wrap="none" anchor="ctr"/>
          <a:lstStyle/>
          <a:p>
            <a:endParaRPr lang="zh-CN" altLang="en-US"/>
          </a:p>
        </p:txBody>
      </p:sp>
      <p:sp>
        <p:nvSpPr>
          <p:cNvPr id="67738" name="Text Box 154"/>
          <p:cNvSpPr txBox="1">
            <a:spLocks noChangeArrowheads="1"/>
          </p:cNvSpPr>
          <p:nvPr/>
        </p:nvSpPr>
        <p:spPr bwMode="auto">
          <a:xfrm>
            <a:off x="3697288" y="1389063"/>
            <a:ext cx="1031875" cy="457200"/>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SMTP</a:t>
            </a:r>
            <a:endParaRPr lang="en-US" altLang="zh-CN" dirty="0">
              <a:latin typeface="Comic Sans MS Regular" panose="030F0702030302020204" pitchFamily="66" charset="0"/>
              <a:ea typeface="宋体" pitchFamily="2" charset="-122"/>
            </a:endParaRPr>
          </a:p>
        </p:txBody>
      </p:sp>
      <p:sp>
        <p:nvSpPr>
          <p:cNvPr id="67739" name="Line 155"/>
          <p:cNvSpPr>
            <a:spLocks noChangeShapeType="1"/>
          </p:cNvSpPr>
          <p:nvPr/>
        </p:nvSpPr>
        <p:spPr bwMode="auto">
          <a:xfrm>
            <a:off x="5400675" y="1857375"/>
            <a:ext cx="1647825" cy="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67740" name="Text Box 156"/>
          <p:cNvSpPr txBox="1">
            <a:spLocks noChangeArrowheads="1"/>
          </p:cNvSpPr>
          <p:nvPr/>
        </p:nvSpPr>
        <p:spPr bwMode="auto">
          <a:xfrm>
            <a:off x="5604231" y="1474788"/>
            <a:ext cx="1370888" cy="830997"/>
          </a:xfrm>
          <a:prstGeom prst="rect">
            <a:avLst/>
          </a:prstGeom>
          <a:noFill/>
          <a:ln w="9525">
            <a:noFill/>
            <a:miter lim="800000"/>
          </a:ln>
          <a:effectLst/>
        </p:spPr>
        <p:txBody>
          <a:bodyPr wrap="none">
            <a:spAutoFit/>
          </a:bodyPr>
          <a:lstStyle/>
          <a:p>
            <a:pPr algn="ctr">
              <a:spcBef>
                <a:spcPct val="0"/>
              </a:spcBef>
              <a:buClrTx/>
              <a:buSzTx/>
              <a:buFontTx/>
              <a:buNone/>
            </a:pPr>
            <a:r>
              <a:rPr lang="en-US" altLang="zh-CN" dirty="0">
                <a:solidFill>
                  <a:srgbClr val="FF0000"/>
                </a:solidFill>
                <a:ea typeface="宋体" pitchFamily="2" charset="-122"/>
              </a:rPr>
              <a:t>access</a:t>
            </a:r>
          </a:p>
          <a:p>
            <a:pPr algn="ctr">
              <a:spcBef>
                <a:spcPct val="0"/>
              </a:spcBef>
              <a:buClrTx/>
              <a:buSzTx/>
              <a:buFontTx/>
              <a:buNone/>
            </a:pPr>
            <a:r>
              <a:rPr lang="en-US" altLang="zh-CN" dirty="0">
                <a:solidFill>
                  <a:srgbClr val="FF0000"/>
                </a:solidFill>
                <a:ea typeface="宋体" pitchFamily="2" charset="-122"/>
              </a:rPr>
              <a:t>protocol</a:t>
            </a:r>
            <a:endParaRPr lang="en-US" altLang="zh-CN" dirty="0">
              <a:latin typeface="Comic Sans MS Regular" panose="030F0702030302020204" pitchFamily="66" charset="0"/>
              <a:ea typeface="宋体" pitchFamily="2" charset="-122"/>
            </a:endParaRPr>
          </a:p>
        </p:txBody>
      </p:sp>
      <p:sp>
        <p:nvSpPr>
          <p:cNvPr id="67744" name="Text Box 160"/>
          <p:cNvSpPr txBox="1">
            <a:spLocks noChangeArrowheads="1"/>
          </p:cNvSpPr>
          <p:nvPr/>
        </p:nvSpPr>
        <p:spPr bwMode="auto">
          <a:xfrm>
            <a:off x="4541679" y="2598738"/>
            <a:ext cx="1198880" cy="583565"/>
          </a:xfrm>
          <a:prstGeom prst="rect">
            <a:avLst/>
          </a:prstGeom>
          <a:noFill/>
          <a:ln w="9525">
            <a:noFill/>
            <a:miter lim="800000"/>
          </a:ln>
          <a:effectLst/>
        </p:spPr>
        <p:txBody>
          <a:bodyPr wrap="none">
            <a:spAutoFit/>
          </a:bodyPr>
          <a:lstStyle/>
          <a:p>
            <a:pPr algn="ctr">
              <a:spcBef>
                <a:spcPct val="0"/>
              </a:spcBef>
              <a:buClrTx/>
              <a:buSzTx/>
              <a:buFontTx/>
              <a:buNone/>
            </a:pPr>
            <a:r>
              <a:rPr lang="zh-CN" altLang="en-US" sz="1600" dirty="0">
                <a:ea typeface="宋体" pitchFamily="2" charset="-122"/>
              </a:rPr>
              <a:t>接收者邮件</a:t>
            </a:r>
          </a:p>
          <a:p>
            <a:pPr algn="ctr">
              <a:spcBef>
                <a:spcPct val="0"/>
              </a:spcBef>
              <a:buClrTx/>
              <a:buSzTx/>
              <a:buFontTx/>
              <a:buNone/>
            </a:pPr>
            <a:r>
              <a:rPr lang="zh-CN" altLang="en-US" sz="1600" dirty="0">
                <a:ea typeface="宋体" pitchFamily="2" charset="-122"/>
              </a:rPr>
              <a:t>服务器</a:t>
            </a:r>
            <a:endParaRPr lang="zh-CN" altLang="en-US" dirty="0">
              <a:latin typeface="Comic Sans MS Regular" panose="030F0702030302020204" pitchFamily="66" charset="0"/>
              <a:ea typeface="宋体" pitchFamily="2" charset="-122"/>
            </a:endParaRPr>
          </a:p>
        </p:txBody>
      </p:sp>
      <p:grpSp>
        <p:nvGrpSpPr>
          <p:cNvPr id="67745" name="Group 161"/>
          <p:cNvGrpSpPr/>
          <p:nvPr/>
        </p:nvGrpSpPr>
        <p:grpSpPr bwMode="auto">
          <a:xfrm>
            <a:off x="4733925" y="2000250"/>
            <a:ext cx="809625" cy="561975"/>
            <a:chOff x="2070" y="2004"/>
            <a:chExt cx="510" cy="354"/>
          </a:xfrm>
        </p:grpSpPr>
        <p:sp>
          <p:nvSpPr>
            <p:cNvPr id="67746" name="Rectangle 162"/>
            <p:cNvSpPr>
              <a:spLocks noChangeArrowheads="1"/>
            </p:cNvSpPr>
            <p:nvPr/>
          </p:nvSpPr>
          <p:spPr bwMode="auto">
            <a:xfrm>
              <a:off x="2070" y="2004"/>
              <a:ext cx="510" cy="354"/>
            </a:xfrm>
            <a:prstGeom prst="rect">
              <a:avLst/>
            </a:prstGeom>
            <a:solidFill>
              <a:schemeClr val="hlink"/>
            </a:solidFill>
            <a:ln w="19050">
              <a:solidFill>
                <a:schemeClr val="tx1"/>
              </a:solidFill>
              <a:miter lim="800000"/>
            </a:ln>
            <a:effectLst/>
          </p:spPr>
          <p:txBody>
            <a:bodyPr wrap="none" anchor="ctr"/>
            <a:lstStyle/>
            <a:p>
              <a:endParaRPr lang="zh-CN" altLang="en-US"/>
            </a:p>
          </p:txBody>
        </p:sp>
        <p:sp>
          <p:nvSpPr>
            <p:cNvPr id="67747" name="Rectangle 163"/>
            <p:cNvSpPr>
              <a:spLocks noChangeArrowheads="1"/>
            </p:cNvSpPr>
            <p:nvPr/>
          </p:nvSpPr>
          <p:spPr bwMode="auto">
            <a:xfrm>
              <a:off x="2094" y="2076"/>
              <a:ext cx="450" cy="120"/>
            </a:xfrm>
            <a:prstGeom prst="rect">
              <a:avLst/>
            </a:prstGeom>
            <a:solidFill>
              <a:srgbClr val="00FF00"/>
            </a:solidFill>
            <a:ln w="19050">
              <a:solidFill>
                <a:schemeClr val="tx1"/>
              </a:solidFill>
              <a:miter lim="800000"/>
            </a:ln>
            <a:effectLst/>
          </p:spPr>
          <p:txBody>
            <a:bodyPr wrap="none" anchor="ctr"/>
            <a:lstStyle/>
            <a:p>
              <a:endParaRPr lang="zh-CN" altLang="en-US"/>
            </a:p>
          </p:txBody>
        </p:sp>
        <p:sp>
          <p:nvSpPr>
            <p:cNvPr id="67748" name="Line 164"/>
            <p:cNvSpPr>
              <a:spLocks noChangeShapeType="1"/>
            </p:cNvSpPr>
            <p:nvPr/>
          </p:nvSpPr>
          <p:spPr bwMode="auto">
            <a:xfrm>
              <a:off x="2143" y="2104"/>
              <a:ext cx="0" cy="72"/>
            </a:xfrm>
            <a:prstGeom prst="line">
              <a:avLst/>
            </a:prstGeom>
            <a:noFill/>
            <a:ln w="19050">
              <a:solidFill>
                <a:schemeClr val="tx1"/>
              </a:solidFill>
              <a:round/>
            </a:ln>
            <a:effectLst/>
          </p:spPr>
          <p:txBody>
            <a:bodyPr wrap="none" anchor="ctr"/>
            <a:lstStyle/>
            <a:p>
              <a:endParaRPr lang="zh-CN" altLang="en-US"/>
            </a:p>
          </p:txBody>
        </p:sp>
        <p:sp>
          <p:nvSpPr>
            <p:cNvPr id="67749" name="Line 165"/>
            <p:cNvSpPr>
              <a:spLocks noChangeShapeType="1"/>
            </p:cNvSpPr>
            <p:nvPr/>
          </p:nvSpPr>
          <p:spPr bwMode="auto">
            <a:xfrm>
              <a:off x="2252" y="2103"/>
              <a:ext cx="0" cy="72"/>
            </a:xfrm>
            <a:prstGeom prst="line">
              <a:avLst/>
            </a:prstGeom>
            <a:noFill/>
            <a:ln w="19050">
              <a:solidFill>
                <a:schemeClr val="tx1"/>
              </a:solidFill>
              <a:round/>
            </a:ln>
            <a:effectLst/>
          </p:spPr>
          <p:txBody>
            <a:bodyPr wrap="none" anchor="ctr"/>
            <a:lstStyle/>
            <a:p>
              <a:endParaRPr lang="zh-CN" altLang="en-US"/>
            </a:p>
          </p:txBody>
        </p:sp>
        <p:sp>
          <p:nvSpPr>
            <p:cNvPr id="67750" name="Line 166"/>
            <p:cNvSpPr>
              <a:spLocks noChangeShapeType="1"/>
            </p:cNvSpPr>
            <p:nvPr/>
          </p:nvSpPr>
          <p:spPr bwMode="auto">
            <a:xfrm>
              <a:off x="2307" y="2105"/>
              <a:ext cx="0" cy="72"/>
            </a:xfrm>
            <a:prstGeom prst="line">
              <a:avLst/>
            </a:prstGeom>
            <a:noFill/>
            <a:ln w="19050">
              <a:solidFill>
                <a:schemeClr val="tx1"/>
              </a:solidFill>
              <a:round/>
            </a:ln>
            <a:effectLst/>
          </p:spPr>
          <p:txBody>
            <a:bodyPr wrap="none" anchor="ctr"/>
            <a:lstStyle/>
            <a:p>
              <a:endParaRPr lang="zh-CN" altLang="en-US"/>
            </a:p>
          </p:txBody>
        </p:sp>
        <p:sp>
          <p:nvSpPr>
            <p:cNvPr id="67751" name="Line 167"/>
            <p:cNvSpPr>
              <a:spLocks noChangeShapeType="1"/>
            </p:cNvSpPr>
            <p:nvPr/>
          </p:nvSpPr>
          <p:spPr bwMode="auto">
            <a:xfrm>
              <a:off x="2364" y="2103"/>
              <a:ext cx="0" cy="72"/>
            </a:xfrm>
            <a:prstGeom prst="line">
              <a:avLst/>
            </a:prstGeom>
            <a:noFill/>
            <a:ln w="19050">
              <a:solidFill>
                <a:schemeClr val="tx1"/>
              </a:solidFill>
              <a:round/>
            </a:ln>
            <a:effectLst/>
          </p:spPr>
          <p:txBody>
            <a:bodyPr wrap="none" anchor="ctr"/>
            <a:lstStyle/>
            <a:p>
              <a:endParaRPr lang="zh-CN" altLang="en-US"/>
            </a:p>
          </p:txBody>
        </p:sp>
        <p:sp>
          <p:nvSpPr>
            <p:cNvPr id="67752" name="Line 168"/>
            <p:cNvSpPr>
              <a:spLocks noChangeShapeType="1"/>
            </p:cNvSpPr>
            <p:nvPr/>
          </p:nvSpPr>
          <p:spPr bwMode="auto">
            <a:xfrm>
              <a:off x="2425" y="2103"/>
              <a:ext cx="0" cy="72"/>
            </a:xfrm>
            <a:prstGeom prst="line">
              <a:avLst/>
            </a:prstGeom>
            <a:noFill/>
            <a:ln w="19050">
              <a:solidFill>
                <a:schemeClr val="tx1"/>
              </a:solidFill>
              <a:round/>
            </a:ln>
            <a:effectLst/>
          </p:spPr>
          <p:txBody>
            <a:bodyPr wrap="none" anchor="ctr"/>
            <a:lstStyle/>
            <a:p>
              <a:endParaRPr lang="zh-CN" altLang="en-US"/>
            </a:p>
          </p:txBody>
        </p:sp>
        <p:sp>
          <p:nvSpPr>
            <p:cNvPr id="67753" name="Line 169"/>
            <p:cNvSpPr>
              <a:spLocks noChangeShapeType="1"/>
            </p:cNvSpPr>
            <p:nvPr/>
          </p:nvSpPr>
          <p:spPr bwMode="auto">
            <a:xfrm>
              <a:off x="2481" y="2103"/>
              <a:ext cx="0" cy="72"/>
            </a:xfrm>
            <a:prstGeom prst="line">
              <a:avLst/>
            </a:prstGeom>
            <a:noFill/>
            <a:ln w="19050">
              <a:solidFill>
                <a:schemeClr val="tx1"/>
              </a:solidFill>
              <a:round/>
            </a:ln>
            <a:effectLst/>
          </p:spPr>
          <p:txBody>
            <a:bodyPr wrap="none" anchor="ctr"/>
            <a:lstStyle/>
            <a:p>
              <a:endParaRPr lang="zh-CN" altLang="en-US"/>
            </a:p>
          </p:txBody>
        </p:sp>
        <p:sp>
          <p:nvSpPr>
            <p:cNvPr id="67754" name="Line 170"/>
            <p:cNvSpPr>
              <a:spLocks noChangeShapeType="1"/>
            </p:cNvSpPr>
            <p:nvPr/>
          </p:nvSpPr>
          <p:spPr bwMode="auto">
            <a:xfrm>
              <a:off x="2196" y="2104"/>
              <a:ext cx="0" cy="72"/>
            </a:xfrm>
            <a:prstGeom prst="line">
              <a:avLst/>
            </a:prstGeom>
            <a:noFill/>
            <a:ln w="19050">
              <a:solidFill>
                <a:schemeClr val="tx1"/>
              </a:solidFill>
              <a:round/>
            </a:ln>
            <a:effectLst/>
          </p:spPr>
          <p:txBody>
            <a:bodyPr wrap="none" anchor="ctr"/>
            <a:lstStyle/>
            <a:p>
              <a:endParaRPr lang="zh-CN" altLang="en-US"/>
            </a:p>
          </p:txBody>
        </p:sp>
        <p:sp>
          <p:nvSpPr>
            <p:cNvPr id="67755" name="Rectangle 171"/>
            <p:cNvSpPr>
              <a:spLocks noChangeArrowheads="1"/>
            </p:cNvSpPr>
            <p:nvPr/>
          </p:nvSpPr>
          <p:spPr bwMode="auto">
            <a:xfrm>
              <a:off x="2102" y="224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756" name="Rectangle 172"/>
            <p:cNvSpPr>
              <a:spLocks noChangeArrowheads="1"/>
            </p:cNvSpPr>
            <p:nvPr/>
          </p:nvSpPr>
          <p:spPr bwMode="auto">
            <a:xfrm>
              <a:off x="2188" y="2243"/>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757" name="Rectangle 173"/>
            <p:cNvSpPr>
              <a:spLocks noChangeArrowheads="1"/>
            </p:cNvSpPr>
            <p:nvPr/>
          </p:nvSpPr>
          <p:spPr bwMode="auto">
            <a:xfrm>
              <a:off x="2274" y="2242"/>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758" name="Rectangle 174"/>
            <p:cNvSpPr>
              <a:spLocks noChangeArrowheads="1"/>
            </p:cNvSpPr>
            <p:nvPr/>
          </p:nvSpPr>
          <p:spPr bwMode="auto">
            <a:xfrm>
              <a:off x="2371" y="224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sp>
          <p:nvSpPr>
            <p:cNvPr id="67759" name="Rectangle 175"/>
            <p:cNvSpPr>
              <a:spLocks noChangeArrowheads="1"/>
            </p:cNvSpPr>
            <p:nvPr/>
          </p:nvSpPr>
          <p:spPr bwMode="auto">
            <a:xfrm>
              <a:off x="2467" y="2240"/>
              <a:ext cx="64" cy="93"/>
            </a:xfrm>
            <a:prstGeom prst="rect">
              <a:avLst/>
            </a:prstGeom>
            <a:solidFill>
              <a:srgbClr val="FFFF00"/>
            </a:solidFill>
            <a:ln w="9525">
              <a:solidFill>
                <a:schemeClr val="tx1"/>
              </a:solidFill>
              <a:miter lim="800000"/>
            </a:ln>
            <a:effectLst/>
          </p:spPr>
          <p:txBody>
            <a:bodyPr wrap="none" anchor="ctr"/>
            <a:lstStyle/>
            <a:p>
              <a:endParaRPr lang="zh-CN" altLang="en-US"/>
            </a:p>
          </p:txBody>
        </p:sp>
      </p:grpSp>
      <p:pic>
        <p:nvPicPr>
          <p:cNvPr id="67760" name="Picture 176" descr="Alice"/>
          <p:cNvPicPr>
            <a:picLocks noChangeAspect="1" noChangeArrowheads="1"/>
          </p:cNvPicPr>
          <p:nvPr/>
        </p:nvPicPr>
        <p:blipFill>
          <a:blip r:embed="rId6"/>
          <a:srcRect/>
          <a:stretch>
            <a:fillRect/>
          </a:stretch>
        </p:blipFill>
        <p:spPr bwMode="auto">
          <a:xfrm>
            <a:off x="776288" y="1633538"/>
            <a:ext cx="561975" cy="693737"/>
          </a:xfrm>
          <a:prstGeom prst="rect">
            <a:avLst/>
          </a:prstGeom>
          <a:noFill/>
        </p:spPr>
      </p:pic>
      <p:pic>
        <p:nvPicPr>
          <p:cNvPr id="67763" name="Picture 179" descr="Bob"/>
          <p:cNvPicPr>
            <a:picLocks noChangeAspect="1" noChangeArrowheads="1"/>
          </p:cNvPicPr>
          <p:nvPr/>
        </p:nvPicPr>
        <p:blipFill>
          <a:blip r:embed="rId7"/>
          <a:srcRect/>
          <a:stretch>
            <a:fillRect/>
          </a:stretch>
        </p:blipFill>
        <p:spPr bwMode="auto">
          <a:xfrm>
            <a:off x="7891463" y="1571625"/>
            <a:ext cx="676275" cy="690563"/>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6"/>
          <p:cNvSpPr>
            <a:spLocks noGrp="1"/>
          </p:cNvSpPr>
          <p:nvPr>
            <p:ph type="sldNum" sz="quarter" idx="12"/>
          </p:nvPr>
        </p:nvSpPr>
        <p:spPr/>
        <p:txBody>
          <a:bodyPr/>
          <a:lstStyle/>
          <a:p>
            <a:fld id="{B8F2DD26-A3EC-4AE1-8A23-A104F3E48541}" type="slidenum">
              <a:rPr lang="en-US" altLang="zh-CN"/>
              <a:t>59</a:t>
            </a:fld>
            <a:endParaRPr lang="en-US" altLang="zh-CN" dirty="0"/>
          </a:p>
        </p:txBody>
      </p:sp>
      <p:sp>
        <p:nvSpPr>
          <p:cNvPr id="68610" name="Rectangle 2"/>
          <p:cNvSpPr>
            <a:spLocks noGrp="1" noChangeArrowheads="1"/>
          </p:cNvSpPr>
          <p:nvPr>
            <p:ph type="title"/>
          </p:nvPr>
        </p:nvSpPr>
        <p:spPr/>
        <p:txBody>
          <a:bodyPr/>
          <a:lstStyle/>
          <a:p>
            <a:r>
              <a:rPr lang="en-US" altLang="zh-CN" sz="3600" dirty="0">
                <a:ea typeface="宋体" pitchFamily="2" charset="-122"/>
              </a:rPr>
              <a:t>POP3</a:t>
            </a:r>
            <a:r>
              <a:rPr lang="zh-CN" altLang="en-US" sz="3600" dirty="0">
                <a:ea typeface="宋体" pitchFamily="2" charset="-122"/>
              </a:rPr>
              <a:t>协议</a:t>
            </a:r>
            <a:endParaRPr lang="en-US" altLang="zh-CN" sz="3600" dirty="0">
              <a:ea typeface="宋体" pitchFamily="2" charset="-122"/>
            </a:endParaRPr>
          </a:p>
        </p:txBody>
      </p:sp>
      <p:sp>
        <p:nvSpPr>
          <p:cNvPr id="68611" name="Rectangle 3"/>
          <p:cNvSpPr>
            <a:spLocks noGrp="1" noChangeArrowheads="1"/>
          </p:cNvSpPr>
          <p:nvPr>
            <p:ph type="body" sz="half" idx="1"/>
          </p:nvPr>
        </p:nvSpPr>
        <p:spPr>
          <a:xfrm>
            <a:off x="495300" y="1438275"/>
            <a:ext cx="3971925" cy="4648200"/>
          </a:xfrm>
        </p:spPr>
        <p:txBody>
          <a:bodyPr/>
          <a:lstStyle/>
          <a:p>
            <a:pPr>
              <a:buFont typeface="ZapfDingbats" pitchFamily="82" charset="2"/>
              <a:buNone/>
            </a:pPr>
            <a:r>
              <a:rPr lang="zh-CN" altLang="en-US" sz="2400" dirty="0">
                <a:solidFill>
                  <a:srgbClr val="FF0000"/>
                </a:solidFill>
                <a:ea typeface="宋体" pitchFamily="2" charset="-122"/>
              </a:rPr>
              <a:t>认证过程</a:t>
            </a:r>
            <a:endParaRPr lang="en-US" altLang="zh-CN" sz="2000" dirty="0">
              <a:ea typeface="宋体" pitchFamily="2" charset="-122"/>
            </a:endParaRPr>
          </a:p>
          <a:p>
            <a:r>
              <a:rPr lang="zh-CN" altLang="en-US" sz="2000" dirty="0">
                <a:ea typeface="宋体" pitchFamily="2" charset="-122"/>
              </a:rPr>
              <a:t>客户端命令：</a:t>
            </a:r>
            <a:r>
              <a:rPr lang="en-US" altLang="zh-CN" sz="2000" dirty="0">
                <a:ea typeface="宋体" pitchFamily="2" charset="-122"/>
              </a:rPr>
              <a:t> </a:t>
            </a:r>
          </a:p>
          <a:p>
            <a:pPr lvl="1"/>
            <a:r>
              <a:rPr lang="en-US" altLang="zh-CN" sz="2000" dirty="0">
                <a:latin typeface="Courier New" pitchFamily="49" charset="0"/>
                <a:ea typeface="宋体" pitchFamily="2" charset="-122"/>
              </a:rPr>
              <a:t>user:</a:t>
            </a:r>
            <a:r>
              <a:rPr lang="en-US" altLang="zh-CN" sz="2000" dirty="0">
                <a:ea typeface="宋体" pitchFamily="2" charset="-122"/>
              </a:rPr>
              <a:t> </a:t>
            </a:r>
            <a:r>
              <a:rPr lang="zh-CN" altLang="en-US" sz="2000" dirty="0">
                <a:ea typeface="宋体" pitchFamily="2" charset="-122"/>
              </a:rPr>
              <a:t>声明用户名</a:t>
            </a:r>
            <a:endParaRPr lang="en-US" altLang="zh-CN" sz="2000" dirty="0">
              <a:ea typeface="宋体" pitchFamily="2" charset="-122"/>
            </a:endParaRPr>
          </a:p>
          <a:p>
            <a:pPr lvl="1"/>
            <a:r>
              <a:rPr lang="en-US" altLang="zh-CN" sz="2000" dirty="0">
                <a:latin typeface="Courier New" pitchFamily="49" charset="0"/>
                <a:ea typeface="宋体" pitchFamily="2" charset="-122"/>
              </a:rPr>
              <a:t>pass:</a:t>
            </a:r>
            <a:r>
              <a:rPr lang="en-US" altLang="zh-CN" sz="2000" dirty="0">
                <a:ea typeface="宋体" pitchFamily="2" charset="-122"/>
              </a:rPr>
              <a:t> </a:t>
            </a:r>
            <a:r>
              <a:rPr lang="zh-CN" altLang="en-US" sz="2000" dirty="0">
                <a:ea typeface="宋体" pitchFamily="2" charset="-122"/>
              </a:rPr>
              <a:t>声明密码</a:t>
            </a:r>
            <a:endParaRPr lang="en-US" altLang="zh-CN" sz="2000" dirty="0">
              <a:ea typeface="宋体" pitchFamily="2" charset="-122"/>
            </a:endParaRPr>
          </a:p>
          <a:p>
            <a:r>
              <a:rPr lang="zh-CN" altLang="en-US" sz="2000" dirty="0">
                <a:ea typeface="宋体" pitchFamily="2" charset="-122"/>
              </a:rPr>
              <a:t>服务器响应</a:t>
            </a:r>
            <a:endParaRPr lang="en-US" altLang="zh-CN" sz="2000" dirty="0">
              <a:ea typeface="宋体" pitchFamily="2" charset="-122"/>
            </a:endParaRPr>
          </a:p>
          <a:p>
            <a:pPr lvl="1"/>
            <a:r>
              <a:rPr lang="en-US" altLang="zh-CN" sz="2000" dirty="0">
                <a:latin typeface="Courier New" pitchFamily="49" charset="0"/>
                <a:ea typeface="宋体" pitchFamily="2" charset="-122"/>
              </a:rPr>
              <a:t>+OK</a:t>
            </a:r>
          </a:p>
          <a:p>
            <a:pPr lvl="1"/>
            <a:r>
              <a:rPr lang="en-US" altLang="zh-CN" sz="2000" dirty="0">
                <a:latin typeface="Courier New" pitchFamily="49" charset="0"/>
                <a:ea typeface="宋体" pitchFamily="2" charset="-122"/>
              </a:rPr>
              <a:t>-ERR</a:t>
            </a:r>
            <a:endParaRPr lang="en-US" altLang="zh-CN" sz="1800" dirty="0">
              <a:ea typeface="宋体" pitchFamily="2" charset="-122"/>
            </a:endParaRPr>
          </a:p>
          <a:p>
            <a:pPr>
              <a:buFont typeface="ZapfDingbats" pitchFamily="82" charset="2"/>
              <a:buNone/>
            </a:pPr>
            <a:r>
              <a:rPr lang="zh-CN" altLang="en-US" sz="2400" dirty="0">
                <a:solidFill>
                  <a:srgbClr val="FF0000"/>
                </a:solidFill>
                <a:ea typeface="宋体" pitchFamily="2" charset="-122"/>
              </a:rPr>
              <a:t>事务阶段</a:t>
            </a:r>
            <a:endParaRPr lang="en-US" altLang="zh-CN" sz="2000" dirty="0">
              <a:ea typeface="宋体" pitchFamily="2" charset="-122"/>
            </a:endParaRPr>
          </a:p>
          <a:p>
            <a:r>
              <a:rPr lang="en-US" altLang="zh-CN" sz="2000" dirty="0">
                <a:latin typeface="Courier New" pitchFamily="49" charset="0"/>
                <a:ea typeface="宋体" pitchFamily="2" charset="-122"/>
              </a:rPr>
              <a:t>list:</a:t>
            </a:r>
            <a:r>
              <a:rPr lang="en-US" altLang="zh-CN" sz="2000" dirty="0">
                <a:ea typeface="宋体" pitchFamily="2" charset="-122"/>
              </a:rPr>
              <a:t> </a:t>
            </a:r>
            <a:r>
              <a:rPr lang="zh-CN" altLang="en-US" sz="2000" dirty="0">
                <a:ea typeface="宋体" pitchFamily="2" charset="-122"/>
              </a:rPr>
              <a:t>列出消息数量</a:t>
            </a:r>
            <a:endParaRPr lang="en-US" altLang="zh-CN" sz="2000" dirty="0">
              <a:ea typeface="宋体" pitchFamily="2" charset="-122"/>
            </a:endParaRPr>
          </a:p>
          <a:p>
            <a:r>
              <a:rPr lang="en-US" altLang="zh-CN" sz="2000" dirty="0" err="1">
                <a:latin typeface="Courier New" pitchFamily="49" charset="0"/>
                <a:ea typeface="宋体" pitchFamily="2" charset="-122"/>
              </a:rPr>
              <a:t>retr</a:t>
            </a:r>
            <a:r>
              <a:rPr lang="en-US" altLang="zh-CN" sz="2000" dirty="0">
                <a:latin typeface="Courier New" pitchFamily="49" charset="0"/>
                <a:ea typeface="宋体" pitchFamily="2" charset="-122"/>
              </a:rPr>
              <a:t>:</a:t>
            </a:r>
            <a:r>
              <a:rPr lang="en-US" altLang="zh-CN" sz="2000" dirty="0">
                <a:ea typeface="宋体" pitchFamily="2" charset="-122"/>
              </a:rPr>
              <a:t> </a:t>
            </a:r>
            <a:r>
              <a:rPr lang="zh-CN" altLang="en-US" sz="2000" dirty="0">
                <a:ea typeface="宋体" pitchFamily="2" charset="-122"/>
              </a:rPr>
              <a:t>用编号获取消息</a:t>
            </a:r>
            <a:endParaRPr lang="en-US" altLang="zh-CN" sz="2000" dirty="0">
              <a:ea typeface="宋体" pitchFamily="2" charset="-122"/>
            </a:endParaRPr>
          </a:p>
          <a:p>
            <a:r>
              <a:rPr lang="en-US" altLang="zh-CN" sz="2000" dirty="0">
                <a:latin typeface="Courier New" pitchFamily="49" charset="0"/>
                <a:ea typeface="宋体" pitchFamily="2" charset="-122"/>
              </a:rPr>
              <a:t>dele:</a:t>
            </a:r>
            <a:r>
              <a:rPr lang="en-US" altLang="zh-CN" sz="2000" dirty="0">
                <a:ea typeface="宋体" pitchFamily="2" charset="-122"/>
              </a:rPr>
              <a:t> </a:t>
            </a:r>
            <a:r>
              <a:rPr lang="zh-CN" altLang="en-US" sz="2000" dirty="0">
                <a:ea typeface="宋体" pitchFamily="2" charset="-122"/>
              </a:rPr>
              <a:t>删除消息</a:t>
            </a:r>
            <a:endParaRPr lang="en-US" altLang="zh-CN" sz="2000" dirty="0">
              <a:ea typeface="宋体" pitchFamily="2" charset="-122"/>
            </a:endParaRPr>
          </a:p>
          <a:p>
            <a:r>
              <a:rPr lang="en-US" altLang="zh-CN" sz="2000" dirty="0">
                <a:latin typeface="Courier New" pitchFamily="49" charset="0"/>
                <a:ea typeface="宋体" pitchFamily="2" charset="-122"/>
              </a:rPr>
              <a:t>quit</a:t>
            </a:r>
            <a:endParaRPr lang="en-US" altLang="zh-CN" sz="2000" dirty="0">
              <a:ea typeface="宋体" pitchFamily="2" charset="-122"/>
            </a:endParaRPr>
          </a:p>
        </p:txBody>
      </p:sp>
      <p:sp>
        <p:nvSpPr>
          <p:cNvPr id="68615" name="Text Box 7"/>
          <p:cNvSpPr txBox="1">
            <a:spLocks noChangeArrowheads="1"/>
          </p:cNvSpPr>
          <p:nvPr/>
        </p:nvSpPr>
        <p:spPr bwMode="auto">
          <a:xfrm>
            <a:off x="4340225" y="2309813"/>
            <a:ext cx="4268788" cy="4027487"/>
          </a:xfrm>
          <a:prstGeom prst="rect">
            <a:avLst/>
          </a:prstGeom>
          <a:noFill/>
          <a:ln w="9525">
            <a:noFill/>
            <a:miter lim="800000"/>
          </a:ln>
          <a:effectLst/>
        </p:spPr>
        <p:txBody>
          <a:bodyPr wrap="none">
            <a:spAutoFit/>
          </a:bodyPr>
          <a:lstStyle/>
          <a:p>
            <a:pPr>
              <a:spcBef>
                <a:spcPct val="0"/>
              </a:spcBef>
              <a:buClrTx/>
              <a:buSzTx/>
              <a:buFontTx/>
              <a:buNone/>
            </a:pPr>
            <a:r>
              <a:rPr lang="en-US" altLang="zh-CN" dirty="0">
                <a:latin typeface="Comic Sans MS Regular" panose="030F0702030302020204" pitchFamily="66" charset="0"/>
                <a:ea typeface="宋体" pitchFamily="2" charset="-122"/>
              </a:rPr>
              <a:t>         </a:t>
            </a:r>
            <a:r>
              <a:rPr lang="en-US" altLang="zh-CN" sz="1800" dirty="0">
                <a:latin typeface="Courier New" pitchFamily="49" charset="0"/>
                <a:ea typeface="宋体" pitchFamily="2" charset="-122"/>
              </a:rPr>
              <a:t>C: list </a:t>
            </a:r>
          </a:p>
          <a:p>
            <a:pPr>
              <a:spcBef>
                <a:spcPct val="0"/>
              </a:spcBef>
              <a:buClrTx/>
              <a:buSzTx/>
              <a:buFontTx/>
              <a:buNone/>
            </a:pPr>
            <a:r>
              <a:rPr lang="en-US" altLang="zh-CN" sz="1800" dirty="0">
                <a:latin typeface="Courier New" pitchFamily="49" charset="0"/>
                <a:ea typeface="宋体" pitchFamily="2" charset="-122"/>
              </a:rPr>
              <a:t>     S: 1 498 </a:t>
            </a:r>
          </a:p>
          <a:p>
            <a:pPr>
              <a:spcBef>
                <a:spcPct val="0"/>
              </a:spcBef>
              <a:buClrTx/>
              <a:buSzTx/>
              <a:buFontTx/>
              <a:buNone/>
            </a:pPr>
            <a:r>
              <a:rPr lang="en-US" altLang="zh-CN" sz="1800" dirty="0">
                <a:latin typeface="Courier New" pitchFamily="49" charset="0"/>
                <a:ea typeface="宋体" pitchFamily="2" charset="-122"/>
              </a:rPr>
              <a:t>     S: 2 912 </a:t>
            </a:r>
          </a:p>
          <a:p>
            <a:pPr>
              <a:spcBef>
                <a:spcPct val="0"/>
              </a:spcBef>
              <a:buClrTx/>
              <a:buSzTx/>
              <a:buFontTx/>
              <a:buNone/>
            </a:pPr>
            <a:r>
              <a:rPr lang="en-US" altLang="zh-CN" sz="1800" dirty="0">
                <a:latin typeface="Courier New" pitchFamily="49" charset="0"/>
                <a:ea typeface="宋体" pitchFamily="2" charset="-122"/>
              </a:rPr>
              <a:t>     S: . </a:t>
            </a:r>
          </a:p>
          <a:p>
            <a:pPr>
              <a:spcBef>
                <a:spcPct val="0"/>
              </a:spcBef>
              <a:buClrTx/>
              <a:buSzTx/>
              <a:buFontTx/>
              <a:buNone/>
            </a:pPr>
            <a:r>
              <a:rPr lang="en-US" altLang="zh-CN" sz="1800" dirty="0">
                <a:latin typeface="Courier New" pitchFamily="49" charset="0"/>
                <a:ea typeface="宋体" pitchFamily="2" charset="-122"/>
              </a:rPr>
              <a:t>     C: </a:t>
            </a:r>
            <a:r>
              <a:rPr lang="en-US" altLang="zh-CN" sz="1800" dirty="0" err="1">
                <a:latin typeface="Courier New" pitchFamily="49" charset="0"/>
                <a:ea typeface="宋体" pitchFamily="2" charset="-122"/>
              </a:rPr>
              <a:t>retr</a:t>
            </a:r>
            <a:r>
              <a:rPr lang="en-US" altLang="zh-CN" sz="1800" dirty="0">
                <a:latin typeface="Courier New" pitchFamily="49" charset="0"/>
                <a:ea typeface="宋体" pitchFamily="2" charset="-122"/>
              </a:rPr>
              <a:t> 1 </a:t>
            </a:r>
          </a:p>
          <a:p>
            <a:pPr>
              <a:spcBef>
                <a:spcPct val="0"/>
              </a:spcBef>
              <a:buClrTx/>
              <a:buSzTx/>
              <a:buFontTx/>
              <a:buNone/>
            </a:pPr>
            <a:r>
              <a:rPr lang="en-US" altLang="zh-CN" sz="1800" dirty="0">
                <a:latin typeface="Courier New" pitchFamily="49" charset="0"/>
                <a:ea typeface="宋体" pitchFamily="2" charset="-122"/>
              </a:rPr>
              <a:t>     S: &lt;message 1 contents&gt;</a:t>
            </a:r>
          </a:p>
          <a:p>
            <a:pPr>
              <a:spcBef>
                <a:spcPct val="0"/>
              </a:spcBef>
              <a:buClrTx/>
              <a:buSzTx/>
              <a:buFontTx/>
              <a:buNone/>
            </a:pPr>
            <a:r>
              <a:rPr lang="en-US" altLang="zh-CN" sz="1800" dirty="0">
                <a:latin typeface="Courier New" pitchFamily="49" charset="0"/>
                <a:ea typeface="宋体" pitchFamily="2" charset="-122"/>
              </a:rPr>
              <a:t>     S: . </a:t>
            </a:r>
          </a:p>
          <a:p>
            <a:pPr>
              <a:spcBef>
                <a:spcPct val="0"/>
              </a:spcBef>
              <a:buClrTx/>
              <a:buSzTx/>
              <a:buFontTx/>
              <a:buNone/>
            </a:pPr>
            <a:r>
              <a:rPr lang="en-US" altLang="zh-CN" sz="1800" dirty="0">
                <a:latin typeface="Courier New" pitchFamily="49" charset="0"/>
                <a:ea typeface="宋体" pitchFamily="2" charset="-122"/>
              </a:rPr>
              <a:t>     C: dele 1 </a:t>
            </a:r>
          </a:p>
          <a:p>
            <a:pPr>
              <a:spcBef>
                <a:spcPct val="0"/>
              </a:spcBef>
              <a:buClrTx/>
              <a:buSzTx/>
              <a:buFontTx/>
              <a:buNone/>
            </a:pPr>
            <a:r>
              <a:rPr lang="en-US" altLang="zh-CN" sz="1800" dirty="0">
                <a:latin typeface="Courier New" pitchFamily="49" charset="0"/>
                <a:ea typeface="宋体" pitchFamily="2" charset="-122"/>
              </a:rPr>
              <a:t>     C: </a:t>
            </a:r>
            <a:r>
              <a:rPr lang="en-US" altLang="zh-CN" sz="1800" dirty="0" err="1">
                <a:latin typeface="Courier New" pitchFamily="49" charset="0"/>
                <a:ea typeface="宋体" pitchFamily="2" charset="-122"/>
              </a:rPr>
              <a:t>retr</a:t>
            </a:r>
            <a:r>
              <a:rPr lang="en-US" altLang="zh-CN" sz="1800" dirty="0">
                <a:latin typeface="Courier New" pitchFamily="49" charset="0"/>
                <a:ea typeface="宋体" pitchFamily="2" charset="-122"/>
              </a:rPr>
              <a:t> 2 </a:t>
            </a:r>
          </a:p>
          <a:p>
            <a:pPr>
              <a:spcBef>
                <a:spcPct val="0"/>
              </a:spcBef>
              <a:buClrTx/>
              <a:buSzTx/>
              <a:buFontTx/>
              <a:buNone/>
            </a:pPr>
            <a:r>
              <a:rPr lang="en-US" altLang="zh-CN" sz="1800" dirty="0">
                <a:latin typeface="Courier New" pitchFamily="49" charset="0"/>
                <a:ea typeface="宋体" pitchFamily="2" charset="-122"/>
              </a:rPr>
              <a:t>     S: &lt;message 1 contents&gt;</a:t>
            </a:r>
          </a:p>
          <a:p>
            <a:pPr>
              <a:spcBef>
                <a:spcPct val="0"/>
              </a:spcBef>
              <a:buClrTx/>
              <a:buSzTx/>
              <a:buFontTx/>
              <a:buNone/>
            </a:pPr>
            <a:r>
              <a:rPr lang="en-US" altLang="zh-CN" sz="1800" dirty="0">
                <a:latin typeface="Courier New" pitchFamily="49" charset="0"/>
                <a:ea typeface="宋体" pitchFamily="2" charset="-122"/>
              </a:rPr>
              <a:t>     S: . </a:t>
            </a:r>
          </a:p>
          <a:p>
            <a:pPr>
              <a:spcBef>
                <a:spcPct val="0"/>
              </a:spcBef>
              <a:buClrTx/>
              <a:buSzTx/>
              <a:buFontTx/>
              <a:buNone/>
            </a:pPr>
            <a:r>
              <a:rPr lang="en-US" altLang="zh-CN" sz="1800" dirty="0">
                <a:latin typeface="Courier New" pitchFamily="49" charset="0"/>
                <a:ea typeface="宋体" pitchFamily="2" charset="-122"/>
              </a:rPr>
              <a:t>     C: dele 2 </a:t>
            </a:r>
          </a:p>
          <a:p>
            <a:pPr>
              <a:spcBef>
                <a:spcPct val="0"/>
              </a:spcBef>
              <a:buClrTx/>
              <a:buSzTx/>
              <a:buFontTx/>
              <a:buNone/>
            </a:pPr>
            <a:r>
              <a:rPr lang="en-US" altLang="zh-CN" sz="1800" dirty="0">
                <a:latin typeface="Courier New" pitchFamily="49" charset="0"/>
                <a:ea typeface="宋体" pitchFamily="2" charset="-122"/>
              </a:rPr>
              <a:t>     C: quit </a:t>
            </a:r>
          </a:p>
          <a:p>
            <a:pPr>
              <a:spcBef>
                <a:spcPct val="0"/>
              </a:spcBef>
              <a:buClrTx/>
              <a:buSzTx/>
              <a:buFontTx/>
              <a:buNone/>
            </a:pPr>
            <a:r>
              <a:rPr lang="en-US" altLang="zh-CN" sz="1800" dirty="0">
                <a:latin typeface="Courier New" pitchFamily="49" charset="0"/>
                <a:ea typeface="宋体" pitchFamily="2" charset="-122"/>
              </a:rPr>
              <a:t>     S: +OK </a:t>
            </a:r>
            <a:r>
              <a:rPr lang="en-US" altLang="zh-CN" sz="1400" dirty="0">
                <a:latin typeface="Courier New" pitchFamily="49" charset="0"/>
                <a:ea typeface="宋体" pitchFamily="2" charset="-122"/>
              </a:rPr>
              <a:t>POP3 server signing off</a:t>
            </a:r>
            <a:endParaRPr lang="en-US" altLang="zh-CN" sz="1800" dirty="0">
              <a:latin typeface="Courier New" pitchFamily="49" charset="0"/>
              <a:ea typeface="宋体" pitchFamily="2" charset="-122"/>
            </a:endParaRPr>
          </a:p>
        </p:txBody>
      </p:sp>
      <p:sp>
        <p:nvSpPr>
          <p:cNvPr id="68618" name="Text Box 10"/>
          <p:cNvSpPr txBox="1">
            <a:spLocks noChangeArrowheads="1"/>
          </p:cNvSpPr>
          <p:nvPr/>
        </p:nvSpPr>
        <p:spPr bwMode="auto">
          <a:xfrm>
            <a:off x="4989513" y="590550"/>
            <a:ext cx="3981450" cy="1739900"/>
          </a:xfrm>
          <a:prstGeom prst="rect">
            <a:avLst/>
          </a:prstGeom>
          <a:noFill/>
          <a:ln w="9525">
            <a:noFill/>
            <a:miter lim="800000"/>
          </a:ln>
          <a:effectLst/>
        </p:spPr>
        <p:txBody>
          <a:bodyPr wrap="none">
            <a:spAutoFit/>
          </a:bodyPr>
          <a:lstStyle/>
          <a:p>
            <a:pPr>
              <a:spcBef>
                <a:spcPct val="0"/>
              </a:spcBef>
              <a:buClrTx/>
              <a:buSzTx/>
              <a:buFontTx/>
              <a:buNone/>
            </a:pPr>
            <a:endParaRPr lang="en-US" altLang="zh-CN" sz="1800" dirty="0">
              <a:latin typeface="Courier New" pitchFamily="49" charset="0"/>
              <a:ea typeface="宋体" pitchFamily="2" charset="-122"/>
            </a:endParaRPr>
          </a:p>
          <a:p>
            <a:pPr>
              <a:spcBef>
                <a:spcPct val="0"/>
              </a:spcBef>
              <a:buClrTx/>
              <a:buSzTx/>
              <a:buFontTx/>
              <a:buNone/>
            </a:pPr>
            <a:r>
              <a:rPr lang="en-US" altLang="zh-CN" sz="1800" dirty="0">
                <a:latin typeface="Courier New" pitchFamily="49" charset="0"/>
                <a:ea typeface="宋体" pitchFamily="2" charset="-122"/>
              </a:rPr>
              <a:t>S: +OK POP3 server ready </a:t>
            </a:r>
          </a:p>
          <a:p>
            <a:pPr>
              <a:spcBef>
                <a:spcPct val="0"/>
              </a:spcBef>
              <a:buClrTx/>
              <a:buSzTx/>
              <a:buFontTx/>
              <a:buNone/>
            </a:pPr>
            <a:r>
              <a:rPr lang="en-US" altLang="zh-CN" sz="1800" dirty="0">
                <a:latin typeface="Courier New" pitchFamily="49" charset="0"/>
                <a:ea typeface="宋体" pitchFamily="2" charset="-122"/>
              </a:rPr>
              <a:t>C: user bob </a:t>
            </a:r>
          </a:p>
          <a:p>
            <a:pPr>
              <a:spcBef>
                <a:spcPct val="0"/>
              </a:spcBef>
              <a:buClrTx/>
              <a:buSzTx/>
              <a:buFontTx/>
              <a:buNone/>
            </a:pPr>
            <a:r>
              <a:rPr lang="en-US" altLang="zh-CN" sz="1800" dirty="0">
                <a:latin typeface="Courier New" pitchFamily="49" charset="0"/>
                <a:ea typeface="宋体" pitchFamily="2" charset="-122"/>
              </a:rPr>
              <a:t>S: +OK </a:t>
            </a:r>
          </a:p>
          <a:p>
            <a:pPr>
              <a:spcBef>
                <a:spcPct val="0"/>
              </a:spcBef>
              <a:buClrTx/>
              <a:buSzTx/>
              <a:buFontTx/>
              <a:buNone/>
            </a:pPr>
            <a:r>
              <a:rPr lang="en-US" altLang="zh-CN" sz="1800" dirty="0">
                <a:latin typeface="Courier New" pitchFamily="49" charset="0"/>
                <a:ea typeface="宋体" pitchFamily="2" charset="-122"/>
              </a:rPr>
              <a:t>C: pass hungry </a:t>
            </a:r>
          </a:p>
          <a:p>
            <a:pPr>
              <a:spcBef>
                <a:spcPct val="0"/>
              </a:spcBef>
              <a:buClrTx/>
              <a:buSzTx/>
              <a:buFontTx/>
              <a:buNone/>
            </a:pPr>
            <a:r>
              <a:rPr lang="en-US" altLang="zh-CN" sz="1800" dirty="0">
                <a:latin typeface="Courier New" pitchFamily="49" charset="0"/>
                <a:ea typeface="宋体" pitchFamily="2" charset="-122"/>
              </a:rPr>
              <a:t>S: +OK</a:t>
            </a:r>
            <a:r>
              <a:rPr lang="en-US" altLang="zh-CN" sz="1400" dirty="0">
                <a:latin typeface="Courier New" pitchFamily="49" charset="0"/>
                <a:ea typeface="宋体" pitchFamily="2" charset="-122"/>
              </a:rPr>
              <a:t> user successfully logged on</a:t>
            </a:r>
            <a:endParaRPr lang="en-US" altLang="zh-CN" dirty="0">
              <a:latin typeface="Comic Sans MS Regular" panose="030F0702030302020204" pitchFamily="66" charset="0"/>
              <a:ea typeface="宋体" pitchFamily="2" charset="-122"/>
            </a:endParaRPr>
          </a:p>
        </p:txBody>
      </p:sp>
      <p:sp>
        <p:nvSpPr>
          <p:cNvPr id="68619" name="Freeform 11"/>
          <p:cNvSpPr/>
          <p:nvPr/>
        </p:nvSpPr>
        <p:spPr bwMode="auto">
          <a:xfrm>
            <a:off x="4972050" y="847725"/>
            <a:ext cx="371475" cy="1457325"/>
          </a:xfrm>
          <a:custGeom>
            <a:avLst/>
            <a:gdLst/>
            <a:ahLst/>
            <a:cxnLst>
              <a:cxn ang="0">
                <a:pos x="234" y="0"/>
              </a:cxn>
              <a:cxn ang="0">
                <a:pos x="0" y="0"/>
              </a:cxn>
              <a:cxn ang="0">
                <a:pos x="0" y="918"/>
              </a:cxn>
              <a:cxn ang="0">
                <a:pos x="228" y="918"/>
              </a:cxn>
            </a:cxnLst>
            <a:rect l="0" t="0" r="r" b="b"/>
            <a:pathLst>
              <a:path w="234" h="918">
                <a:moveTo>
                  <a:pt x="234" y="0"/>
                </a:moveTo>
                <a:lnTo>
                  <a:pt x="0" y="0"/>
                </a:lnTo>
                <a:lnTo>
                  <a:pt x="0" y="918"/>
                </a:lnTo>
                <a:lnTo>
                  <a:pt x="228" y="918"/>
                </a:lnTo>
              </a:path>
            </a:pathLst>
          </a:custGeom>
          <a:noFill/>
          <a:ln w="19050" cap="flat" cmpd="sng">
            <a:solidFill>
              <a:srgbClr val="FF0000"/>
            </a:solidFill>
            <a:prstDash val="solid"/>
            <a:round/>
          </a:ln>
          <a:effectLst/>
        </p:spPr>
        <p:txBody>
          <a:bodyPr wrap="none" anchor="ctr"/>
          <a:lstStyle/>
          <a:p>
            <a:endParaRPr lang="zh-CN" altLang="en-US"/>
          </a:p>
        </p:txBody>
      </p:sp>
      <p:sp>
        <p:nvSpPr>
          <p:cNvPr id="68621" name="Line 13"/>
          <p:cNvSpPr>
            <a:spLocks noChangeShapeType="1"/>
          </p:cNvSpPr>
          <p:nvPr/>
        </p:nvSpPr>
        <p:spPr bwMode="auto">
          <a:xfrm flipV="1">
            <a:off x="3486150" y="1438275"/>
            <a:ext cx="1400175" cy="238125"/>
          </a:xfrm>
          <a:prstGeom prst="line">
            <a:avLst/>
          </a:prstGeom>
          <a:noFill/>
          <a:ln w="19050">
            <a:solidFill>
              <a:srgbClr val="FF0000"/>
            </a:solidFill>
            <a:round/>
            <a:tailEnd type="triangle" w="med" len="med"/>
          </a:ln>
          <a:effectLst/>
        </p:spPr>
        <p:txBody>
          <a:bodyPr wrap="none" anchor="ctr"/>
          <a:lstStyle/>
          <a:p>
            <a:endParaRPr lang="zh-CN" altLang="en-US"/>
          </a:p>
        </p:txBody>
      </p:sp>
      <p:sp>
        <p:nvSpPr>
          <p:cNvPr id="68622" name="Freeform 14"/>
          <p:cNvSpPr/>
          <p:nvPr/>
        </p:nvSpPr>
        <p:spPr bwMode="auto">
          <a:xfrm>
            <a:off x="4962525" y="2428875"/>
            <a:ext cx="371475" cy="3895725"/>
          </a:xfrm>
          <a:custGeom>
            <a:avLst/>
            <a:gdLst/>
            <a:ahLst/>
            <a:cxnLst>
              <a:cxn ang="0">
                <a:pos x="234" y="0"/>
              </a:cxn>
              <a:cxn ang="0">
                <a:pos x="0" y="0"/>
              </a:cxn>
              <a:cxn ang="0">
                <a:pos x="0" y="918"/>
              </a:cxn>
              <a:cxn ang="0">
                <a:pos x="228" y="918"/>
              </a:cxn>
            </a:cxnLst>
            <a:rect l="0" t="0" r="r" b="b"/>
            <a:pathLst>
              <a:path w="234" h="918">
                <a:moveTo>
                  <a:pt x="234" y="0"/>
                </a:moveTo>
                <a:lnTo>
                  <a:pt x="0" y="0"/>
                </a:lnTo>
                <a:lnTo>
                  <a:pt x="0" y="918"/>
                </a:lnTo>
                <a:lnTo>
                  <a:pt x="228" y="918"/>
                </a:lnTo>
              </a:path>
            </a:pathLst>
          </a:custGeom>
          <a:noFill/>
          <a:ln w="19050" cap="flat" cmpd="sng">
            <a:solidFill>
              <a:srgbClr val="FF0000"/>
            </a:solidFill>
            <a:prstDash val="solid"/>
            <a:round/>
          </a:ln>
          <a:effectLst/>
        </p:spPr>
        <p:txBody>
          <a:bodyPr wrap="none" anchor="ctr"/>
          <a:lstStyle/>
          <a:p>
            <a:endParaRPr lang="zh-CN" altLang="en-US"/>
          </a:p>
        </p:txBody>
      </p:sp>
      <p:sp>
        <p:nvSpPr>
          <p:cNvPr id="68623" name="Line 15"/>
          <p:cNvSpPr>
            <a:spLocks noChangeShapeType="1"/>
          </p:cNvSpPr>
          <p:nvPr/>
        </p:nvSpPr>
        <p:spPr bwMode="auto">
          <a:xfrm flipV="1">
            <a:off x="3152775" y="3952875"/>
            <a:ext cx="1733550" cy="323850"/>
          </a:xfrm>
          <a:prstGeom prst="line">
            <a:avLst/>
          </a:prstGeom>
          <a:noFill/>
          <a:ln w="19050">
            <a:solidFill>
              <a:srgbClr val="FF0000"/>
            </a:solidFill>
            <a:round/>
            <a:tailEnd type="triangle" w="med" len="med"/>
          </a:ln>
          <a:effectLst/>
        </p:spPr>
        <p:txBody>
          <a:bodyPr wrap="none" anchor="ct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16FB59E0-367D-4BFF-9EAE-57A157FC5EE8}" type="slidenum">
              <a:rPr lang="en-US" altLang="zh-CN"/>
              <a:t>6</a:t>
            </a:fld>
            <a:endParaRPr lang="en-US" altLang="zh-CN" dirty="0"/>
          </a:p>
        </p:txBody>
      </p:sp>
      <p:sp>
        <p:nvSpPr>
          <p:cNvPr id="180226" name="Rectangle 2"/>
          <p:cNvSpPr>
            <a:spLocks noGrp="1" noChangeArrowheads="1"/>
          </p:cNvSpPr>
          <p:nvPr>
            <p:ph type="title"/>
          </p:nvPr>
        </p:nvSpPr>
        <p:spPr/>
        <p:txBody>
          <a:bodyPr/>
          <a:lstStyle/>
          <a:p>
            <a:r>
              <a:rPr lang="zh-Hans" altLang="en-US" dirty="0">
                <a:ea typeface="宋体" pitchFamily="2" charset="-122"/>
              </a:rPr>
              <a:t>网络应用体系结构</a:t>
            </a:r>
            <a:endParaRPr lang="en-US" altLang="zh-CN" dirty="0">
              <a:ea typeface="宋体" pitchFamily="2" charset="-122"/>
            </a:endParaRPr>
          </a:p>
        </p:txBody>
      </p:sp>
      <p:sp>
        <p:nvSpPr>
          <p:cNvPr id="180227" name="Rectangle 3"/>
          <p:cNvSpPr>
            <a:spLocks noGrp="1" noChangeArrowheads="1"/>
          </p:cNvSpPr>
          <p:nvPr>
            <p:ph type="body" idx="1"/>
          </p:nvPr>
        </p:nvSpPr>
        <p:spPr/>
        <p:txBody>
          <a:bodyPr/>
          <a:lstStyle/>
          <a:p>
            <a:r>
              <a:rPr lang="zh-Hans" altLang="en-US" dirty="0">
                <a:ea typeface="宋体" pitchFamily="2" charset="-122"/>
              </a:rPr>
              <a:t>客户机</a:t>
            </a:r>
            <a:r>
              <a:rPr lang="en-US" altLang="zh-Hans" dirty="0">
                <a:ea typeface="宋体" pitchFamily="2" charset="-122"/>
              </a:rPr>
              <a:t>/</a:t>
            </a:r>
            <a:r>
              <a:rPr lang="zh-Hans" altLang="en-US" dirty="0">
                <a:ea typeface="宋体" pitchFamily="2" charset="-122"/>
              </a:rPr>
              <a:t>服务器</a:t>
            </a:r>
            <a:endParaRPr lang="en-US" altLang="zh-CN" dirty="0">
              <a:ea typeface="宋体" pitchFamily="2" charset="-122"/>
            </a:endParaRPr>
          </a:p>
          <a:p>
            <a:r>
              <a:rPr lang="en-US" altLang="zh-CN" dirty="0">
                <a:ea typeface="宋体" pitchFamily="2" charset="-122"/>
              </a:rPr>
              <a:t>Peer-to-peer (P2P)</a:t>
            </a:r>
          </a:p>
          <a:p>
            <a:r>
              <a:rPr lang="zh-Hans" altLang="en-US" dirty="0">
                <a:ea typeface="宋体" pitchFamily="2" charset="-122"/>
              </a:rPr>
              <a:t>混合结构</a:t>
            </a:r>
            <a:endParaRPr lang="en-US" altLang="zh-CN" dirty="0">
              <a:ea typeface="宋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551A1CCF-AF4A-4FC4-85AC-D229667B616A}" type="slidenum">
              <a:rPr lang="en-US" altLang="zh-CN"/>
              <a:t>60</a:t>
            </a:fld>
            <a:endParaRPr lang="en-US" altLang="zh-CN" dirty="0"/>
          </a:p>
        </p:txBody>
      </p:sp>
      <p:sp>
        <p:nvSpPr>
          <p:cNvPr id="128002" name="Rectangle 2"/>
          <p:cNvSpPr>
            <a:spLocks noGrp="1" noChangeArrowheads="1"/>
          </p:cNvSpPr>
          <p:nvPr>
            <p:ph type="title"/>
          </p:nvPr>
        </p:nvSpPr>
        <p:spPr/>
        <p:txBody>
          <a:bodyPr/>
          <a:lstStyle/>
          <a:p>
            <a:r>
              <a:rPr lang="en-US" altLang="zh-CN" dirty="0">
                <a:ea typeface="宋体" pitchFamily="2" charset="-122"/>
              </a:rPr>
              <a:t>POP3 and IMAP</a:t>
            </a:r>
          </a:p>
        </p:txBody>
      </p:sp>
      <p:sp>
        <p:nvSpPr>
          <p:cNvPr id="128003" name="Rectangle 3"/>
          <p:cNvSpPr>
            <a:spLocks noGrp="1" noChangeArrowheads="1"/>
          </p:cNvSpPr>
          <p:nvPr>
            <p:ph type="body" sz="half" idx="1"/>
          </p:nvPr>
        </p:nvSpPr>
        <p:spPr>
          <a:xfrm>
            <a:off x="411843" y="1562100"/>
            <a:ext cx="3810000" cy="4648200"/>
          </a:xfrm>
        </p:spPr>
        <p:txBody>
          <a:bodyPr/>
          <a:lstStyle/>
          <a:p>
            <a:pPr>
              <a:buFont typeface="ZapfDingbats" pitchFamily="82" charset="2"/>
              <a:buNone/>
            </a:pPr>
            <a:r>
              <a:rPr lang="en-US" altLang="zh-CN" sz="2400" dirty="0">
                <a:solidFill>
                  <a:srgbClr val="FF0000"/>
                </a:solidFill>
                <a:ea typeface="宋体" pitchFamily="2" charset="-122"/>
              </a:rPr>
              <a:t>More about POP3</a:t>
            </a:r>
            <a:endParaRPr lang="en-US" altLang="zh-CN" sz="2400" dirty="0">
              <a:ea typeface="宋体" pitchFamily="2" charset="-122"/>
            </a:endParaRPr>
          </a:p>
          <a:p>
            <a:r>
              <a:rPr lang="en-US" altLang="zh-CN" sz="2400" dirty="0">
                <a:solidFill>
                  <a:srgbClr val="163794"/>
                </a:solidFill>
                <a:latin typeface="Comic Sans MS Regular" panose="030F0702030302020204" pitchFamily="66" charset="0"/>
                <a:cs typeface="Times New Roman" pitchFamily="18" charset="0"/>
                <a:sym typeface="+mn-ea"/>
              </a:rPr>
              <a:t>“下载并删除”模式</a:t>
            </a:r>
            <a:endParaRPr lang="en-US" altLang="zh-CN" sz="2400" dirty="0">
              <a:ea typeface="宋体" pitchFamily="2" charset="-122"/>
            </a:endParaRPr>
          </a:p>
          <a:p>
            <a:pPr lvl="1">
              <a:tabLst>
                <a:tab pos="406400" algn="l"/>
                <a:tab pos="3848100" algn="l"/>
              </a:tabLst>
            </a:pPr>
            <a:r>
              <a:rPr lang="en-US" altLang="zh-CN" sz="2000" dirty="0" err="1">
                <a:solidFill>
                  <a:srgbClr val="163794"/>
                </a:solidFill>
                <a:latin typeface="Comic Sans MS Regular" panose="030F0702030302020204" pitchFamily="66" charset="0"/>
                <a:cs typeface="Times New Roman" pitchFamily="18" charset="0"/>
                <a:sym typeface="+mn-ea"/>
              </a:rPr>
              <a:t>用户如果换了客户端软件，无法重读该邮件</a:t>
            </a:r>
            <a:endParaRPr lang="en-US" altLang="zh-CN" sz="2800" dirty="0"/>
          </a:p>
          <a:p>
            <a:r>
              <a:rPr lang="en-US" altLang="zh-CN" sz="2400" dirty="0">
                <a:solidFill>
                  <a:srgbClr val="163794"/>
                </a:solidFill>
                <a:latin typeface="Comic Sans MS Regular" panose="030F0702030302020204" pitchFamily="66" charset="0"/>
                <a:cs typeface="Times New Roman" pitchFamily="18" charset="0"/>
                <a:sym typeface="+mn-ea"/>
              </a:rPr>
              <a:t>“下载并保持”模式：不同客户端都可以保留消息的拷贝</a:t>
            </a:r>
            <a:endParaRPr lang="en-US" altLang="zh-CN" sz="2400" dirty="0">
              <a:solidFill>
                <a:srgbClr val="163794"/>
              </a:solidFill>
              <a:latin typeface="Comic Sans MS Regular" panose="030F0702030302020204" pitchFamily="66" charset="0"/>
              <a:cs typeface="Times New Roman" pitchFamily="18" charset="0"/>
            </a:endParaRPr>
          </a:p>
          <a:p>
            <a:pPr>
              <a:tabLst>
                <a:tab pos="406400" algn="l"/>
                <a:tab pos="3848100" algn="l"/>
              </a:tabLst>
            </a:pPr>
            <a:r>
              <a:rPr lang="en-US" altLang="zh-CN" sz="2400" dirty="0">
                <a:solidFill>
                  <a:srgbClr val="163794"/>
                </a:solidFill>
                <a:latin typeface="Comic Sans MS Regular" panose="030F0702030302020204" pitchFamily="66" charset="0"/>
                <a:cs typeface="Times New Roman" pitchFamily="18" charset="0"/>
                <a:sym typeface="+mn-ea"/>
              </a:rPr>
              <a:t>POP3是无状态的</a:t>
            </a:r>
            <a:endParaRPr lang="en-US" altLang="zh-CN" sz="2400" dirty="0">
              <a:ea typeface="宋体" pitchFamily="2" charset="-122"/>
            </a:endParaRPr>
          </a:p>
        </p:txBody>
      </p:sp>
      <p:sp>
        <p:nvSpPr>
          <p:cNvPr id="128004" name="Rectangle 4"/>
          <p:cNvSpPr>
            <a:spLocks noGrp="1" noChangeArrowheads="1"/>
          </p:cNvSpPr>
          <p:nvPr>
            <p:ph type="body" sz="half" idx="2"/>
          </p:nvPr>
        </p:nvSpPr>
        <p:spPr>
          <a:xfrm>
            <a:off x="4483100" y="1381125"/>
            <a:ext cx="3810000" cy="4648200"/>
          </a:xfrm>
        </p:spPr>
        <p:txBody>
          <a:bodyPr/>
          <a:lstStyle/>
          <a:p>
            <a:pPr>
              <a:buFont typeface="ZapfDingbats" pitchFamily="82" charset="2"/>
              <a:buNone/>
            </a:pPr>
            <a:r>
              <a:rPr lang="en-US" altLang="zh-CN" sz="2400" dirty="0">
                <a:solidFill>
                  <a:srgbClr val="FF0000"/>
                </a:solidFill>
                <a:ea typeface="宋体" pitchFamily="2" charset="-122"/>
              </a:rPr>
              <a:t>IMAP</a:t>
            </a:r>
            <a:endParaRPr lang="en-US" altLang="zh-CN" sz="2400" dirty="0">
              <a:ea typeface="宋体" pitchFamily="2" charset="-122"/>
            </a:endParaRPr>
          </a:p>
          <a:p>
            <a:r>
              <a:rPr lang="en-US" altLang="zh-CN" sz="2400" dirty="0">
                <a:solidFill>
                  <a:srgbClr val="163794"/>
                </a:solidFill>
                <a:latin typeface="Comic Sans MS Regular" panose="030F0702030302020204" pitchFamily="66" charset="0"/>
                <a:cs typeface="Times New Roman" pitchFamily="18" charset="0"/>
                <a:sym typeface="+mn-ea"/>
              </a:rPr>
              <a:t>所有消息统一保存在一个地方：服务器</a:t>
            </a:r>
            <a:endParaRPr lang="en-US" altLang="zh-CN" sz="2400" dirty="0">
              <a:ea typeface="宋体" pitchFamily="2" charset="-122"/>
            </a:endParaRPr>
          </a:p>
          <a:p>
            <a:r>
              <a:rPr lang="en-US" altLang="zh-CN" sz="2400" dirty="0">
                <a:solidFill>
                  <a:srgbClr val="163794"/>
                </a:solidFill>
                <a:latin typeface="Comic Sans MS Regular" panose="030F0702030302020204" pitchFamily="66" charset="0"/>
                <a:cs typeface="Times New Roman" pitchFamily="18" charset="0"/>
                <a:sym typeface="+mn-ea"/>
              </a:rPr>
              <a:t>允许用户利用文件夹组织消息</a:t>
            </a:r>
            <a:endParaRPr lang="en-US" altLang="zh-CN" sz="2400" dirty="0">
              <a:solidFill>
                <a:srgbClr val="163794"/>
              </a:solidFill>
              <a:latin typeface="Comic Sans MS Regular" panose="030F0702030302020204" pitchFamily="66" charset="0"/>
              <a:cs typeface="Times New Roman" pitchFamily="18" charset="0"/>
            </a:endParaRPr>
          </a:p>
          <a:p>
            <a:r>
              <a:rPr lang="en-US" altLang="zh-CN" sz="2400" dirty="0">
                <a:solidFill>
                  <a:srgbClr val="163794"/>
                </a:solidFill>
                <a:latin typeface="Comic Sans MS Regular" panose="030F0702030302020204" pitchFamily="66" charset="0"/>
                <a:cs typeface="Times New Roman" pitchFamily="18" charset="0"/>
                <a:sym typeface="+mn-ea"/>
              </a:rPr>
              <a:t>IMAP支持跨会话(Session)的用户状态:</a:t>
            </a:r>
            <a:endParaRPr lang="en-US" altLang="zh-CN" sz="2400" dirty="0">
              <a:ea typeface="宋体" pitchFamily="2" charset="-122"/>
            </a:endParaRPr>
          </a:p>
          <a:p>
            <a:pPr lvl="1">
              <a:lnSpc>
                <a:spcPts val="3300"/>
              </a:lnSpc>
              <a:tabLst>
                <a:tab pos="406400" algn="l"/>
                <a:tab pos="3721100" algn="l"/>
              </a:tabLst>
            </a:pPr>
            <a:r>
              <a:rPr lang="en-US" altLang="zh-CN" sz="2000" dirty="0">
                <a:solidFill>
                  <a:srgbClr val="163794"/>
                </a:solidFill>
                <a:latin typeface="Comic Sans MS Regular" panose="030F0702030302020204" pitchFamily="66" charset="0"/>
                <a:cs typeface="Times New Roman" pitchFamily="18" charset="0"/>
                <a:sym typeface="+mn-ea"/>
              </a:rPr>
              <a:t>文件夹的名字</a:t>
            </a:r>
          </a:p>
          <a:p>
            <a:pPr lvl="1">
              <a:lnSpc>
                <a:spcPts val="3300"/>
              </a:lnSpc>
              <a:tabLst>
                <a:tab pos="406400" algn="l"/>
                <a:tab pos="3721100" algn="l"/>
              </a:tabLst>
            </a:pPr>
            <a:r>
              <a:rPr lang="en-US" altLang="zh-CN" sz="2000" dirty="0">
                <a:solidFill>
                  <a:srgbClr val="163794"/>
                </a:solidFill>
                <a:latin typeface="Comic Sans MS Regular" panose="030F0702030302020204" pitchFamily="66" charset="0"/>
                <a:cs typeface="Times New Roman" pitchFamily="18" charset="0"/>
                <a:sym typeface="+mn-ea"/>
              </a:rPr>
              <a:t>文件夹与消息ID之间的映射</a:t>
            </a:r>
            <a:r>
              <a:rPr lang="zh-CN" altLang="en-US" sz="2000" dirty="0">
                <a:solidFill>
                  <a:srgbClr val="163794"/>
                </a:solidFill>
                <a:latin typeface="Comic Sans MS Regular" panose="030F0702030302020204" pitchFamily="66" charset="0"/>
                <a:ea typeface="宋体" charset="0"/>
                <a:cs typeface="Times New Roman" pitchFamily="18" charset="0"/>
                <a:sym typeface="+mn-ea"/>
              </a:rPr>
              <a:t>等</a:t>
            </a:r>
            <a:r>
              <a:rPr lang="en-US" altLang="zh-CN" sz="1710" dirty="0">
                <a:solidFill>
                  <a:srgbClr val="163794"/>
                </a:solidFill>
                <a:latin typeface="Comic Sans MS Regular" panose="030F0702030302020204" pitchFamily="66" charset="0"/>
                <a:cs typeface="Times New Roman" pitchFamily="18" charset="0"/>
                <a:sym typeface="+mn-ea"/>
              </a:rPr>
              <a:t>	</a:t>
            </a:r>
            <a:endParaRPr lang="en-US" altLang="zh-CN" sz="1710" dirty="0">
              <a:ea typeface="宋体"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8392D13F-65D7-4606-A1F5-FCACD627E716}" type="slidenum">
              <a:rPr lang="en-US" altLang="zh-CN"/>
              <a:t>61</a:t>
            </a:fld>
            <a:endParaRPr lang="en-US" altLang="zh-CN" dirty="0"/>
          </a:p>
        </p:txBody>
      </p:sp>
      <p:sp>
        <p:nvSpPr>
          <p:cNvPr id="218114"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218115"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solidFill>
                  <a:srgbClr val="FF0000"/>
                </a:solidFill>
                <a:ea typeface="宋体" pitchFamily="2" charset="-122"/>
              </a:rPr>
              <a:t>DNS</a:t>
            </a:r>
          </a:p>
          <a:p>
            <a:endParaRPr lang="en-US" altLang="zh-CN" sz="2400" dirty="0">
              <a:ea typeface="宋体" pitchFamily="2" charset="-122"/>
            </a:endParaRPr>
          </a:p>
        </p:txBody>
      </p:sp>
      <p:sp>
        <p:nvSpPr>
          <p:cNvPr id="218116"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060ECC1E-020A-4EBE-9F81-BA3A2D22E392}" type="slidenum">
              <a:rPr lang="en-US" altLang="zh-CN"/>
              <a:t>62</a:t>
            </a:fld>
            <a:endParaRPr lang="en-US" altLang="zh-CN" dirty="0"/>
          </a:p>
        </p:txBody>
      </p:sp>
      <p:sp>
        <p:nvSpPr>
          <p:cNvPr id="76802" name="Rectangle 2"/>
          <p:cNvSpPr>
            <a:spLocks noGrp="1" noChangeArrowheads="1"/>
          </p:cNvSpPr>
          <p:nvPr>
            <p:ph type="title"/>
          </p:nvPr>
        </p:nvSpPr>
        <p:spPr/>
        <p:txBody>
          <a:bodyPr/>
          <a:lstStyle/>
          <a:p>
            <a:r>
              <a:rPr lang="en-US" altLang="zh-CN" sz="3600" dirty="0">
                <a:ea typeface="宋体" pitchFamily="2" charset="-122"/>
              </a:rPr>
              <a:t>DNS: Domain Name System</a:t>
            </a:r>
            <a:endParaRPr lang="en-US" altLang="zh-CN" dirty="0">
              <a:ea typeface="宋体" pitchFamily="2" charset="-122"/>
            </a:endParaRPr>
          </a:p>
        </p:txBody>
      </p:sp>
      <p:sp>
        <p:nvSpPr>
          <p:cNvPr id="76803" name="Rectangle 3"/>
          <p:cNvSpPr>
            <a:spLocks noGrp="1" noChangeArrowheads="1"/>
          </p:cNvSpPr>
          <p:nvPr>
            <p:ph type="body" sz="half" idx="1"/>
          </p:nvPr>
        </p:nvSpPr>
        <p:spPr>
          <a:xfrm>
            <a:off x="533400" y="1600200"/>
            <a:ext cx="3877945" cy="4648200"/>
          </a:xfrm>
        </p:spPr>
        <p:txBody>
          <a:bodyPr/>
          <a:lstStyle/>
          <a:p>
            <a:pPr>
              <a:buFont typeface="ZapfDingbats" pitchFamily="82" charset="2"/>
              <a:buNone/>
            </a:pPr>
            <a:r>
              <a:rPr lang="zh-CN" altLang="en-US" sz="2400" dirty="0">
                <a:solidFill>
                  <a:srgbClr val="FF0000"/>
                </a:solidFill>
                <a:ea typeface="宋体" pitchFamily="2" charset="-122"/>
              </a:rPr>
              <a:t>人</a:t>
            </a:r>
            <a:r>
              <a:rPr lang="en-US" altLang="zh-CN" sz="2400" dirty="0">
                <a:solidFill>
                  <a:srgbClr val="FF0000"/>
                </a:solidFill>
                <a:ea typeface="宋体" pitchFamily="2" charset="-122"/>
              </a:rPr>
              <a:t>:</a:t>
            </a:r>
            <a:r>
              <a:rPr lang="en-US" altLang="zh-CN" sz="2400" dirty="0">
                <a:ea typeface="宋体" pitchFamily="2" charset="-122"/>
              </a:rPr>
              <a:t> </a:t>
            </a:r>
            <a:r>
              <a:rPr lang="zh-CN" altLang="en-US" sz="2400" dirty="0">
                <a:ea typeface="宋体" pitchFamily="2" charset="-122"/>
              </a:rPr>
              <a:t>许多身份认证</a:t>
            </a:r>
            <a:r>
              <a:rPr lang="en-US" altLang="zh-CN" sz="2400" dirty="0">
                <a:ea typeface="宋体" pitchFamily="2" charset="-122"/>
              </a:rPr>
              <a:t>:</a:t>
            </a:r>
            <a:endParaRPr lang="en-US" altLang="zh-CN" dirty="0">
              <a:ea typeface="宋体" pitchFamily="2" charset="-122"/>
            </a:endParaRPr>
          </a:p>
          <a:p>
            <a:pPr lvl="1"/>
            <a:r>
              <a:rPr lang="en-US" altLang="zh-CN" dirty="0">
                <a:ea typeface="宋体" pitchFamily="2" charset="-122"/>
              </a:rPr>
              <a:t>SSN, name, passport #</a:t>
            </a:r>
          </a:p>
          <a:p>
            <a:pPr>
              <a:buFont typeface="ZapfDingbats" pitchFamily="82" charset="2"/>
              <a:buNone/>
            </a:pPr>
            <a:r>
              <a:rPr lang="en-US" altLang="zh-CN" sz="2400" dirty="0">
                <a:solidFill>
                  <a:srgbClr val="FF0000"/>
                </a:solidFill>
                <a:ea typeface="宋体" pitchFamily="2" charset="-122"/>
              </a:rPr>
              <a:t>Internet</a:t>
            </a:r>
            <a:r>
              <a:rPr lang="zh-CN" altLang="en-US" sz="2400" dirty="0">
                <a:solidFill>
                  <a:srgbClr val="FF0000"/>
                </a:solidFill>
                <a:ea typeface="宋体" pitchFamily="2" charset="-122"/>
              </a:rPr>
              <a:t>主机</a:t>
            </a:r>
            <a:r>
              <a:rPr lang="en-US" altLang="zh-CN" sz="2400" dirty="0">
                <a:solidFill>
                  <a:srgbClr val="FF0000"/>
                </a:solidFill>
                <a:ea typeface="宋体" pitchFamily="2" charset="-122"/>
              </a:rPr>
              <a:t>/</a:t>
            </a:r>
            <a:r>
              <a:rPr lang="zh-CN" altLang="en-US" sz="2400" dirty="0">
                <a:solidFill>
                  <a:srgbClr val="FF0000"/>
                </a:solidFill>
                <a:ea typeface="宋体" pitchFamily="2" charset="-122"/>
              </a:rPr>
              <a:t>路由器的识别问题</a:t>
            </a:r>
            <a:r>
              <a:rPr lang="en-US" altLang="zh-CN" sz="2400" dirty="0">
                <a:solidFill>
                  <a:srgbClr val="FF0000"/>
                </a:solidFill>
                <a:ea typeface="宋体" pitchFamily="2" charset="-122"/>
              </a:rPr>
              <a:t>:</a:t>
            </a:r>
            <a:endParaRPr lang="en-US" altLang="zh-CN" dirty="0">
              <a:ea typeface="宋体" pitchFamily="2" charset="-122"/>
            </a:endParaRPr>
          </a:p>
          <a:p>
            <a:pPr lvl="1"/>
            <a:r>
              <a:rPr lang="en-US" altLang="zh-CN" dirty="0">
                <a:ea typeface="宋体" pitchFamily="2" charset="-122"/>
              </a:rPr>
              <a:t>IP</a:t>
            </a:r>
            <a:r>
              <a:rPr lang="zh-CN" altLang="en-US" dirty="0">
                <a:ea typeface="宋体" pitchFamily="2" charset="-122"/>
              </a:rPr>
              <a:t>地址</a:t>
            </a:r>
          </a:p>
          <a:p>
            <a:pPr lvl="1"/>
            <a:r>
              <a:rPr lang="zh-CN" altLang="en-US" dirty="0">
                <a:ea typeface="宋体" pitchFamily="2" charset="-122"/>
              </a:rPr>
              <a:t>域名</a:t>
            </a:r>
            <a:endParaRPr lang="en-US" altLang="zh-CN" dirty="0">
              <a:ea typeface="宋体" pitchFamily="2" charset="-122"/>
            </a:endParaRPr>
          </a:p>
          <a:p>
            <a:pPr>
              <a:buFont typeface="ZapfDingbats" pitchFamily="82" charset="2"/>
              <a:buNone/>
            </a:pPr>
            <a:r>
              <a:rPr lang="en-US" altLang="zh-CN" u="sng" dirty="0">
                <a:solidFill>
                  <a:srgbClr val="FF0000"/>
                </a:solidFill>
                <a:ea typeface="宋体" pitchFamily="2" charset="-122"/>
              </a:rPr>
              <a:t>Q:</a:t>
            </a:r>
            <a:r>
              <a:rPr lang="en-US" altLang="zh-CN" dirty="0">
                <a:ea typeface="宋体" pitchFamily="2" charset="-122"/>
              </a:rPr>
              <a:t> </a:t>
            </a:r>
            <a:r>
              <a:rPr lang="zh-CN" altLang="en-US" dirty="0">
                <a:ea typeface="宋体" pitchFamily="2" charset="-122"/>
              </a:rPr>
              <a:t>域名和</a:t>
            </a:r>
            <a:r>
              <a:rPr lang="en-US" altLang="zh-CN" dirty="0">
                <a:ea typeface="宋体" pitchFamily="2" charset="-122"/>
              </a:rPr>
              <a:t>IP</a:t>
            </a:r>
            <a:r>
              <a:rPr lang="zh-CN" altLang="en-US" dirty="0">
                <a:ea typeface="宋体" pitchFamily="2" charset="-122"/>
              </a:rPr>
              <a:t>地址之间如何映射</a:t>
            </a:r>
            <a:r>
              <a:rPr lang="en-US" altLang="zh-CN" dirty="0">
                <a:ea typeface="宋体" pitchFamily="2" charset="-122"/>
              </a:rPr>
              <a:t>?</a:t>
            </a:r>
          </a:p>
        </p:txBody>
      </p:sp>
      <p:sp>
        <p:nvSpPr>
          <p:cNvPr id="76804" name="Rectangle 4"/>
          <p:cNvSpPr>
            <a:spLocks noGrp="1" noChangeArrowheads="1"/>
          </p:cNvSpPr>
          <p:nvPr>
            <p:ph type="body" sz="half" idx="2"/>
          </p:nvPr>
        </p:nvSpPr>
        <p:spPr>
          <a:xfrm>
            <a:off x="4495800" y="1600200"/>
            <a:ext cx="4152900" cy="4648200"/>
          </a:xfrm>
        </p:spPr>
        <p:txBody>
          <a:bodyPr/>
          <a:lstStyle/>
          <a:p>
            <a:pPr>
              <a:buFont typeface="ZapfDingbats" pitchFamily="82" charset="2"/>
              <a:buNone/>
            </a:pPr>
            <a:r>
              <a:rPr lang="zh-CN" altLang="en-US" sz="2400" dirty="0">
                <a:solidFill>
                  <a:srgbClr val="FF0000"/>
                </a:solidFill>
                <a:ea typeface="宋体" pitchFamily="2" charset="-122"/>
              </a:rPr>
              <a:t>域名解析系统</a:t>
            </a:r>
            <a:r>
              <a:rPr lang="en-US" altLang="zh-CN" sz="2400" dirty="0">
                <a:solidFill>
                  <a:srgbClr val="FF0000"/>
                </a:solidFill>
                <a:ea typeface="宋体" pitchFamily="2" charset="-122"/>
              </a:rPr>
              <a:t>(DNS):</a:t>
            </a:r>
            <a:endParaRPr lang="en-US" altLang="zh-CN" sz="2400" dirty="0">
              <a:ea typeface="宋体" pitchFamily="2" charset="-122"/>
            </a:endParaRPr>
          </a:p>
          <a:p>
            <a:r>
              <a:rPr lang="zh-CN" altLang="en-US" sz="2400" dirty="0">
                <a:solidFill>
                  <a:schemeClr val="accent2"/>
                </a:solidFill>
                <a:ea typeface="宋体" pitchFamily="2" charset="-122"/>
              </a:rPr>
              <a:t>多层命名服务器构成的分布式数据库</a:t>
            </a:r>
            <a:endParaRPr lang="en-US" altLang="zh-CN" sz="2400" dirty="0">
              <a:ea typeface="宋体" pitchFamily="2" charset="-122"/>
            </a:endParaRPr>
          </a:p>
          <a:p>
            <a:r>
              <a:rPr lang="zh-CN" altLang="en-US" sz="2400" dirty="0">
                <a:solidFill>
                  <a:schemeClr val="accent2"/>
                </a:solidFill>
                <a:ea typeface="宋体" pitchFamily="2" charset="-122"/>
              </a:rPr>
              <a:t>应用层协议：</a:t>
            </a:r>
            <a:r>
              <a:rPr lang="zh-CN" altLang="en-US" sz="2400" dirty="0">
                <a:ea typeface="宋体" pitchFamily="2" charset="-122"/>
              </a:rPr>
              <a:t>完成名字的解析</a:t>
            </a:r>
            <a:r>
              <a:rPr lang="en-US" altLang="zh-CN" sz="2400" dirty="0">
                <a:ea typeface="宋体" pitchFamily="2" charset="-122"/>
              </a:rPr>
              <a:t> (address/name translation)</a:t>
            </a:r>
          </a:p>
          <a:p>
            <a:pPr lvl="1"/>
            <a:r>
              <a:rPr lang="en-US" altLang="zh-CN" dirty="0">
                <a:ea typeface="宋体" pitchFamily="2" charset="-122"/>
              </a:rPr>
              <a:t>Internet</a:t>
            </a:r>
            <a:r>
              <a:rPr lang="zh-CN" altLang="en-US" dirty="0">
                <a:ea typeface="宋体" pitchFamily="2" charset="-122"/>
              </a:rPr>
              <a:t>核心功能，用应用层协议实现</a:t>
            </a:r>
            <a:endParaRPr lang="en-US" altLang="zh-CN" dirty="0">
              <a:ea typeface="宋体" pitchFamily="2" charset="-122"/>
            </a:endParaRPr>
          </a:p>
          <a:p>
            <a:pPr lvl="1"/>
            <a:r>
              <a:rPr lang="zh-CN" altLang="en-US" dirty="0">
                <a:ea typeface="宋体" pitchFamily="2" charset="-122"/>
              </a:rPr>
              <a:t>网络边界复杂</a:t>
            </a:r>
            <a:endParaRPr lang="zh-CN" altLang="en-US" sz="2000" dirty="0">
              <a:ea typeface="宋体"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4EEB3EEF-74AB-435A-9747-C0CB93304E3F}" type="slidenum">
              <a:rPr lang="en-US" altLang="zh-CN"/>
              <a:t>63</a:t>
            </a:fld>
            <a:endParaRPr lang="en-US" altLang="zh-CN" dirty="0"/>
          </a:p>
        </p:txBody>
      </p:sp>
      <p:sp>
        <p:nvSpPr>
          <p:cNvPr id="77826" name="Rectangle 2"/>
          <p:cNvSpPr>
            <a:spLocks noGrp="1" noChangeArrowheads="1"/>
          </p:cNvSpPr>
          <p:nvPr>
            <p:ph type="title"/>
          </p:nvPr>
        </p:nvSpPr>
        <p:spPr/>
        <p:txBody>
          <a:bodyPr/>
          <a:lstStyle/>
          <a:p>
            <a:r>
              <a:rPr lang="en-US" altLang="zh-CN" sz="3600" dirty="0">
                <a:ea typeface="宋体" pitchFamily="2" charset="-122"/>
              </a:rPr>
              <a:t>DNS </a:t>
            </a:r>
            <a:endParaRPr lang="en-US" altLang="zh-CN" dirty="0">
              <a:ea typeface="宋体" pitchFamily="2" charset="-122"/>
            </a:endParaRPr>
          </a:p>
        </p:txBody>
      </p:sp>
      <p:sp>
        <p:nvSpPr>
          <p:cNvPr id="3" name="Freeform 3"/>
          <p:cNvSpPr/>
          <p:nvPr/>
        </p:nvSpPr>
        <p:spPr>
          <a:xfrm>
            <a:off x="5752465" y="4530090"/>
            <a:ext cx="1497965" cy="1595755"/>
          </a:xfrm>
          <a:custGeom>
            <a:avLst/>
            <a:gdLst>
              <a:gd name="connsiteX0" fmla="*/ 0 w 1704594"/>
              <a:gd name="connsiteY0" fmla="*/ 441959 h 1767839"/>
              <a:gd name="connsiteX1" fmla="*/ 567690 w 1704594"/>
              <a:gd name="connsiteY1" fmla="*/ 441959 h 1767839"/>
              <a:gd name="connsiteX2" fmla="*/ 851916 w 1704594"/>
              <a:gd name="connsiteY2" fmla="*/ 0 h 1767839"/>
              <a:gd name="connsiteX3" fmla="*/ 1136142 w 1704594"/>
              <a:gd name="connsiteY3" fmla="*/ 441959 h 1767839"/>
              <a:gd name="connsiteX4" fmla="*/ 1704593 w 1704594"/>
              <a:gd name="connsiteY4" fmla="*/ 441959 h 1767839"/>
              <a:gd name="connsiteX5" fmla="*/ 1420367 w 1704594"/>
              <a:gd name="connsiteY5" fmla="*/ 883919 h 1767839"/>
              <a:gd name="connsiteX6" fmla="*/ 1704593 w 1704594"/>
              <a:gd name="connsiteY6" fmla="*/ 1325879 h 1767839"/>
              <a:gd name="connsiteX7" fmla="*/ 1136142 w 1704594"/>
              <a:gd name="connsiteY7" fmla="*/ 1325879 h 1767839"/>
              <a:gd name="connsiteX8" fmla="*/ 851916 w 1704594"/>
              <a:gd name="connsiteY8" fmla="*/ 1767839 h 1767839"/>
              <a:gd name="connsiteX9" fmla="*/ 567690 w 1704594"/>
              <a:gd name="connsiteY9" fmla="*/ 1325879 h 1767839"/>
              <a:gd name="connsiteX10" fmla="*/ 0 w 1704594"/>
              <a:gd name="connsiteY10" fmla="*/ 1325879 h 1767839"/>
              <a:gd name="connsiteX11" fmla="*/ 283464 w 1704594"/>
              <a:gd name="connsiteY11" fmla="*/ 883919 h 1767839"/>
              <a:gd name="connsiteX12" fmla="*/ 0 w 1704594"/>
              <a:gd name="connsiteY12" fmla="*/ 441959 h 17678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704594" h="1767839">
                <a:moveTo>
                  <a:pt x="0" y="441959"/>
                </a:moveTo>
                <a:lnTo>
                  <a:pt x="567690" y="441959"/>
                </a:lnTo>
                <a:lnTo>
                  <a:pt x="851916" y="0"/>
                </a:lnTo>
                <a:lnTo>
                  <a:pt x="1136142" y="441959"/>
                </a:lnTo>
                <a:lnTo>
                  <a:pt x="1704593" y="441959"/>
                </a:lnTo>
                <a:lnTo>
                  <a:pt x="1420367" y="883919"/>
                </a:lnTo>
                <a:lnTo>
                  <a:pt x="1704593" y="1325879"/>
                </a:lnTo>
                <a:lnTo>
                  <a:pt x="1136142" y="1325879"/>
                </a:lnTo>
                <a:lnTo>
                  <a:pt x="851916" y="1767839"/>
                </a:lnTo>
                <a:lnTo>
                  <a:pt x="567690" y="1325879"/>
                </a:lnTo>
                <a:lnTo>
                  <a:pt x="0" y="1325879"/>
                </a:lnTo>
                <a:lnTo>
                  <a:pt x="283464" y="883919"/>
                </a:lnTo>
                <a:lnTo>
                  <a:pt x="0" y="441959"/>
                </a:lnTo>
              </a:path>
            </a:pathLst>
          </a:custGeom>
          <a:solidFill>
            <a:srgbClr val="112D7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
          <p:cNvSpPr txBox="1"/>
          <p:nvPr/>
        </p:nvSpPr>
        <p:spPr>
          <a:xfrm>
            <a:off x="6012180" y="5151755"/>
            <a:ext cx="1094105" cy="353060"/>
          </a:xfrm>
          <a:prstGeom prst="rect">
            <a:avLst/>
          </a:prstGeom>
          <a:noFill/>
        </p:spPr>
        <p:txBody>
          <a:bodyPr wrap="square" lIns="0" tIns="0" rIns="0" rtlCol="0">
            <a:spAutoFit/>
          </a:bodyPr>
          <a:lstStyle/>
          <a:p>
            <a:pPr>
              <a:lnSpc>
                <a:spcPts val="2400"/>
              </a:lnSpc>
            </a:pPr>
            <a:r>
              <a:rPr lang="en-US" altLang="zh-CN" sz="2000" dirty="0">
                <a:solidFill>
                  <a:srgbClr val="FFFF00"/>
                </a:solidFill>
                <a:latin typeface="Comic Sans MS Regular" panose="030F0702030302020204" pitchFamily="66" charset="0"/>
                <a:cs typeface="Times New Roman" pitchFamily="18" charset="0"/>
              </a:rPr>
              <a:t>不可伸缩</a:t>
            </a:r>
          </a:p>
        </p:txBody>
      </p:sp>
      <p:sp>
        <p:nvSpPr>
          <p:cNvPr id="8" name="文本框 7"/>
          <p:cNvSpPr txBox="1"/>
          <p:nvPr/>
        </p:nvSpPr>
        <p:spPr>
          <a:xfrm>
            <a:off x="533400" y="1464945"/>
            <a:ext cx="5715000" cy="4883388"/>
          </a:xfrm>
          <a:prstGeom prst="rect">
            <a:avLst/>
          </a:prstGeom>
          <a:noFill/>
        </p:spPr>
        <p:txBody>
          <a:bodyPr wrap="square" rtlCol="0" anchor="t">
            <a:spAutoFit/>
          </a:bodyPr>
          <a:lstStyle/>
          <a:p>
            <a:pPr>
              <a:lnSpc>
                <a:spcPts val="3100"/>
              </a:lnSpc>
              <a:tabLst>
                <a:tab pos="406400" algn="l"/>
                <a:tab pos="4241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DNS服务</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42418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域名向IP地址的翻译</a:t>
            </a:r>
            <a:endParaRPr lang="en-US" altLang="zh-CN" dirty="0">
              <a:solidFill>
                <a:srgbClr val="163794"/>
              </a:solidFill>
              <a:latin typeface="Comic Sans MS Regular" panose="030F0702030302020204" pitchFamily="66" charset="0"/>
              <a:cs typeface="Times New Roman" pitchFamily="18" charset="0"/>
            </a:endParaRPr>
          </a:p>
          <a:p>
            <a:pPr>
              <a:lnSpc>
                <a:spcPts val="3200"/>
              </a:lnSpc>
              <a:tabLst>
                <a:tab pos="406400" algn="l"/>
                <a:tab pos="42418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主机别名</a:t>
            </a:r>
            <a:endParaRPr lang="en-US" altLang="zh-CN" dirty="0">
              <a:solidFill>
                <a:srgbClr val="163794"/>
              </a:solidFill>
              <a:latin typeface="Comic Sans MS Regular" panose="030F0702030302020204" pitchFamily="66" charset="0"/>
              <a:cs typeface="Times New Roman" pitchFamily="18" charset="0"/>
            </a:endParaRPr>
          </a:p>
          <a:p>
            <a:pPr>
              <a:lnSpc>
                <a:spcPts val="3200"/>
              </a:lnSpc>
              <a:tabLst>
                <a:tab pos="406400" algn="l"/>
                <a:tab pos="42418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邮件服务器别名</a:t>
            </a:r>
            <a:endParaRPr lang="en-US" altLang="zh-CN" dirty="0">
              <a:solidFill>
                <a:srgbClr val="163794"/>
              </a:solidFill>
              <a:latin typeface="Comic Sans MS Regular" panose="030F0702030302020204" pitchFamily="66" charset="0"/>
              <a:cs typeface="Times New Roman" pitchFamily="18" charset="0"/>
            </a:endParaRPr>
          </a:p>
          <a:p>
            <a:pPr>
              <a:lnSpc>
                <a:spcPts val="3200"/>
              </a:lnSpc>
              <a:tabLst>
                <a:tab pos="406400" algn="l"/>
                <a:tab pos="42418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负载均衡：Web服务器</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700"/>
              </a:lnSpc>
              <a:tabLst>
                <a:tab pos="406400" algn="l"/>
                <a:tab pos="4241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问题：为什么不使用集中式的DNS？</a:t>
            </a:r>
          </a:p>
          <a:p>
            <a:pPr lvl="1">
              <a:lnSpc>
                <a:spcPts val="2300"/>
              </a:lnSpc>
            </a:pP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单点失败问题</a:t>
            </a:r>
            <a:endParaRPr lang="en-US" altLang="zh-CN" dirty="0">
              <a:solidFill>
                <a:srgbClr val="163794"/>
              </a:solidFill>
              <a:latin typeface="Comic Sans MS Regular" panose="030F0702030302020204" pitchFamily="66" charset="0"/>
              <a:cs typeface="Times New Roman" pitchFamily="18" charset="0"/>
            </a:endParaRPr>
          </a:p>
          <a:p>
            <a:pPr lvl="1">
              <a:lnSpc>
                <a:spcPts val="3200"/>
              </a:lnSpc>
            </a:pP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流量问题</a:t>
            </a:r>
            <a:endParaRPr lang="en-US" altLang="zh-CN" dirty="0">
              <a:solidFill>
                <a:srgbClr val="163794"/>
              </a:solidFill>
              <a:latin typeface="Comic Sans MS Regular" panose="030F0702030302020204" pitchFamily="66" charset="0"/>
              <a:cs typeface="Times New Roman" pitchFamily="18" charset="0"/>
            </a:endParaRPr>
          </a:p>
          <a:p>
            <a:pPr lvl="1">
              <a:lnSpc>
                <a:spcPts val="3200"/>
              </a:lnSpc>
            </a:pP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距离问题</a:t>
            </a:r>
            <a:endParaRPr lang="en-US" altLang="zh-CN" dirty="0">
              <a:solidFill>
                <a:srgbClr val="163794"/>
              </a:solidFill>
              <a:latin typeface="Comic Sans MS Regular" panose="030F0702030302020204" pitchFamily="66" charset="0"/>
              <a:cs typeface="Times New Roman" pitchFamily="18" charset="0"/>
            </a:endParaRPr>
          </a:p>
          <a:p>
            <a:pPr lvl="1">
              <a:lnSpc>
                <a:spcPts val="3200"/>
              </a:lnSpc>
            </a:pP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维护性问题</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3" name="灯片编号占位符 6"/>
          <p:cNvSpPr>
            <a:spLocks noGrp="1"/>
          </p:cNvSpPr>
          <p:nvPr>
            <p:ph type="sldNum" sz="quarter" idx="12"/>
          </p:nvPr>
        </p:nvSpPr>
        <p:spPr/>
        <p:txBody>
          <a:bodyPr/>
          <a:lstStyle/>
          <a:p>
            <a:fld id="{0FFA53CE-F7E7-4CE4-99A2-82D24E189155}" type="slidenum">
              <a:rPr lang="en-US" altLang="zh-CN"/>
              <a:t>64</a:t>
            </a:fld>
            <a:endParaRPr lang="en-US" altLang="zh-CN" dirty="0"/>
          </a:p>
        </p:txBody>
      </p:sp>
      <p:grpSp>
        <p:nvGrpSpPr>
          <p:cNvPr id="201751" name="Group 23"/>
          <p:cNvGrpSpPr/>
          <p:nvPr/>
        </p:nvGrpSpPr>
        <p:grpSpPr bwMode="auto">
          <a:xfrm>
            <a:off x="438150" y="1093788"/>
            <a:ext cx="8205788" cy="2444750"/>
            <a:chOff x="230" y="576"/>
            <a:chExt cx="5504" cy="1757"/>
          </a:xfrm>
        </p:grpSpPr>
        <p:sp>
          <p:nvSpPr>
            <p:cNvPr id="201730" name="Text Box 2"/>
            <p:cNvSpPr txBox="1">
              <a:spLocks noChangeArrowheads="1"/>
            </p:cNvSpPr>
            <p:nvPr/>
          </p:nvSpPr>
          <p:spPr bwMode="auto">
            <a:xfrm>
              <a:off x="2256" y="576"/>
              <a:ext cx="1385" cy="264"/>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a:latin typeface="Arial" panose="02080604020202020204" pitchFamily="34" charset="0"/>
                  <a:ea typeface="宋体" pitchFamily="2" charset="-122"/>
                </a:rPr>
                <a:t>Root DNS Servers</a:t>
              </a:r>
            </a:p>
          </p:txBody>
        </p:sp>
        <p:sp>
          <p:nvSpPr>
            <p:cNvPr id="201732" name="Text Box 4"/>
            <p:cNvSpPr txBox="1">
              <a:spLocks noChangeArrowheads="1"/>
            </p:cNvSpPr>
            <p:nvPr/>
          </p:nvSpPr>
          <p:spPr bwMode="auto">
            <a:xfrm>
              <a:off x="528" y="1344"/>
              <a:ext cx="1325" cy="263"/>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a:latin typeface="Arial" panose="02080604020202020204" pitchFamily="34" charset="0"/>
                  <a:ea typeface="宋体" pitchFamily="2" charset="-122"/>
                </a:rPr>
                <a:t>com DNS servers</a:t>
              </a:r>
            </a:p>
          </p:txBody>
        </p:sp>
        <p:sp>
          <p:nvSpPr>
            <p:cNvPr id="201733" name="Text Box 5"/>
            <p:cNvSpPr txBox="1">
              <a:spLocks noChangeArrowheads="1"/>
            </p:cNvSpPr>
            <p:nvPr/>
          </p:nvSpPr>
          <p:spPr bwMode="auto">
            <a:xfrm>
              <a:off x="2304" y="1296"/>
              <a:ext cx="1257" cy="263"/>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a:latin typeface="Arial" panose="02080604020202020204" pitchFamily="34" charset="0"/>
                  <a:ea typeface="宋体" pitchFamily="2" charset="-122"/>
                </a:rPr>
                <a:t>org DNS servers</a:t>
              </a:r>
            </a:p>
          </p:txBody>
        </p:sp>
        <p:sp>
          <p:nvSpPr>
            <p:cNvPr id="201734" name="Text Box 6"/>
            <p:cNvSpPr txBox="1">
              <a:spLocks noChangeArrowheads="1"/>
            </p:cNvSpPr>
            <p:nvPr/>
          </p:nvSpPr>
          <p:spPr bwMode="auto">
            <a:xfrm>
              <a:off x="4032" y="1296"/>
              <a:ext cx="1291" cy="263"/>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edu</a:t>
              </a:r>
              <a:r>
                <a:rPr lang="en-US" altLang="zh-CN" sz="1800" dirty="0">
                  <a:latin typeface="Arial" panose="02080604020202020204" pitchFamily="34" charset="0"/>
                  <a:ea typeface="宋体" pitchFamily="2" charset="-122"/>
                </a:rPr>
                <a:t> DNS servers</a:t>
              </a:r>
            </a:p>
          </p:txBody>
        </p:sp>
        <p:sp>
          <p:nvSpPr>
            <p:cNvPr id="201735" name="Line 7"/>
            <p:cNvSpPr>
              <a:spLocks noChangeShapeType="1"/>
            </p:cNvSpPr>
            <p:nvPr/>
          </p:nvSpPr>
          <p:spPr bwMode="auto">
            <a:xfrm flipH="1">
              <a:off x="1344" y="864"/>
              <a:ext cx="1392" cy="432"/>
            </a:xfrm>
            <a:prstGeom prst="line">
              <a:avLst/>
            </a:prstGeom>
            <a:noFill/>
            <a:ln w="31750">
              <a:solidFill>
                <a:schemeClr val="tx1"/>
              </a:solidFill>
              <a:round/>
            </a:ln>
            <a:effectLst/>
          </p:spPr>
          <p:txBody>
            <a:bodyPr/>
            <a:lstStyle/>
            <a:p>
              <a:endParaRPr lang="zh-CN" altLang="en-US"/>
            </a:p>
          </p:txBody>
        </p:sp>
        <p:sp>
          <p:nvSpPr>
            <p:cNvPr id="201736" name="Line 8"/>
            <p:cNvSpPr>
              <a:spLocks noChangeShapeType="1"/>
            </p:cNvSpPr>
            <p:nvPr/>
          </p:nvSpPr>
          <p:spPr bwMode="auto">
            <a:xfrm>
              <a:off x="2928" y="816"/>
              <a:ext cx="0" cy="480"/>
            </a:xfrm>
            <a:prstGeom prst="line">
              <a:avLst/>
            </a:prstGeom>
            <a:noFill/>
            <a:ln w="25400">
              <a:solidFill>
                <a:schemeClr val="tx1"/>
              </a:solidFill>
              <a:round/>
            </a:ln>
            <a:effectLst/>
          </p:spPr>
          <p:txBody>
            <a:bodyPr/>
            <a:lstStyle/>
            <a:p>
              <a:endParaRPr lang="zh-CN" altLang="en-US"/>
            </a:p>
          </p:txBody>
        </p:sp>
        <p:sp>
          <p:nvSpPr>
            <p:cNvPr id="201737" name="Line 9"/>
            <p:cNvSpPr>
              <a:spLocks noChangeShapeType="1"/>
            </p:cNvSpPr>
            <p:nvPr/>
          </p:nvSpPr>
          <p:spPr bwMode="auto">
            <a:xfrm>
              <a:off x="3168" y="864"/>
              <a:ext cx="1440" cy="432"/>
            </a:xfrm>
            <a:prstGeom prst="line">
              <a:avLst/>
            </a:prstGeom>
            <a:noFill/>
            <a:ln w="25400">
              <a:solidFill>
                <a:schemeClr val="tx1"/>
              </a:solidFill>
              <a:round/>
            </a:ln>
            <a:effectLst/>
          </p:spPr>
          <p:txBody>
            <a:bodyPr/>
            <a:lstStyle/>
            <a:p>
              <a:endParaRPr lang="zh-CN" altLang="en-US"/>
            </a:p>
          </p:txBody>
        </p:sp>
        <p:sp>
          <p:nvSpPr>
            <p:cNvPr id="201738" name="Text Box 10"/>
            <p:cNvSpPr txBox="1">
              <a:spLocks noChangeArrowheads="1"/>
            </p:cNvSpPr>
            <p:nvPr/>
          </p:nvSpPr>
          <p:spPr bwMode="auto">
            <a:xfrm>
              <a:off x="3878" y="1752"/>
              <a:ext cx="992" cy="461"/>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poly.edu</a:t>
              </a:r>
              <a:endParaRPr lang="en-US" altLang="zh-CN" sz="1800" dirty="0">
                <a:latin typeface="Arial" panose="02080604020202020204" pitchFamily="34" charset="0"/>
                <a:ea typeface="宋体" pitchFamily="2" charset="-122"/>
              </a:endParaRPr>
            </a:p>
            <a:p>
              <a:pPr eaLnBrk="1" hangingPunct="1">
                <a:spcBef>
                  <a:spcPct val="0"/>
                </a:spcBef>
                <a:buClrTx/>
                <a:buSzTx/>
                <a:buFontTx/>
                <a:buNone/>
              </a:pPr>
              <a:r>
                <a:rPr lang="en-US" altLang="zh-CN" sz="1800" dirty="0">
                  <a:latin typeface="Arial" panose="02080604020202020204" pitchFamily="34" charset="0"/>
                  <a:ea typeface="宋体" pitchFamily="2" charset="-122"/>
                </a:rPr>
                <a:t>DNS servers</a:t>
              </a:r>
            </a:p>
          </p:txBody>
        </p:sp>
        <p:sp>
          <p:nvSpPr>
            <p:cNvPr id="201739" name="Text Box 11"/>
            <p:cNvSpPr txBox="1">
              <a:spLocks noChangeArrowheads="1"/>
            </p:cNvSpPr>
            <p:nvPr/>
          </p:nvSpPr>
          <p:spPr bwMode="auto">
            <a:xfrm>
              <a:off x="4742" y="1752"/>
              <a:ext cx="992" cy="461"/>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umass.edu</a:t>
              </a:r>
              <a:endParaRPr lang="en-US" altLang="zh-CN" sz="1800" dirty="0">
                <a:latin typeface="Arial" panose="02080604020202020204" pitchFamily="34" charset="0"/>
                <a:ea typeface="宋体" pitchFamily="2" charset="-122"/>
              </a:endParaRPr>
            </a:p>
            <a:p>
              <a:pPr eaLnBrk="1" hangingPunct="1">
                <a:spcBef>
                  <a:spcPct val="0"/>
                </a:spcBef>
                <a:buClrTx/>
                <a:buSzTx/>
                <a:buFontTx/>
                <a:buNone/>
              </a:pPr>
              <a:r>
                <a:rPr lang="en-US" altLang="zh-CN" sz="1800" dirty="0">
                  <a:latin typeface="Arial" panose="02080604020202020204" pitchFamily="34" charset="0"/>
                  <a:ea typeface="宋体" pitchFamily="2" charset="-122"/>
                </a:rPr>
                <a:t>DNS servers</a:t>
              </a:r>
            </a:p>
          </p:txBody>
        </p:sp>
        <p:sp>
          <p:nvSpPr>
            <p:cNvPr id="201740" name="Line 12"/>
            <p:cNvSpPr>
              <a:spLocks noChangeShapeType="1"/>
            </p:cNvSpPr>
            <p:nvPr/>
          </p:nvSpPr>
          <p:spPr bwMode="auto">
            <a:xfrm flipH="1">
              <a:off x="4224" y="1536"/>
              <a:ext cx="336" cy="240"/>
            </a:xfrm>
            <a:prstGeom prst="line">
              <a:avLst/>
            </a:prstGeom>
            <a:noFill/>
            <a:ln w="25400">
              <a:solidFill>
                <a:schemeClr val="tx1"/>
              </a:solidFill>
              <a:round/>
            </a:ln>
            <a:effectLst/>
          </p:spPr>
          <p:txBody>
            <a:bodyPr/>
            <a:lstStyle/>
            <a:p>
              <a:endParaRPr lang="zh-CN" altLang="en-US"/>
            </a:p>
          </p:txBody>
        </p:sp>
        <p:sp>
          <p:nvSpPr>
            <p:cNvPr id="201741" name="Line 13"/>
            <p:cNvSpPr>
              <a:spLocks noChangeShapeType="1"/>
            </p:cNvSpPr>
            <p:nvPr/>
          </p:nvSpPr>
          <p:spPr bwMode="auto">
            <a:xfrm>
              <a:off x="4848" y="1536"/>
              <a:ext cx="288" cy="240"/>
            </a:xfrm>
            <a:prstGeom prst="line">
              <a:avLst/>
            </a:prstGeom>
            <a:noFill/>
            <a:ln w="25400">
              <a:solidFill>
                <a:schemeClr val="tx1"/>
              </a:solidFill>
              <a:round/>
            </a:ln>
            <a:effectLst/>
          </p:spPr>
          <p:txBody>
            <a:bodyPr/>
            <a:lstStyle/>
            <a:p>
              <a:endParaRPr lang="zh-CN" altLang="en-US"/>
            </a:p>
          </p:txBody>
        </p:sp>
        <p:sp>
          <p:nvSpPr>
            <p:cNvPr id="201742" name="Text Box 14"/>
            <p:cNvSpPr txBox="1">
              <a:spLocks noChangeArrowheads="1"/>
            </p:cNvSpPr>
            <p:nvPr/>
          </p:nvSpPr>
          <p:spPr bwMode="auto">
            <a:xfrm>
              <a:off x="230" y="1848"/>
              <a:ext cx="992" cy="461"/>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yahoo.com</a:t>
              </a:r>
              <a:endParaRPr lang="en-US" altLang="zh-CN" sz="1800" dirty="0">
                <a:latin typeface="Arial" panose="02080604020202020204" pitchFamily="34" charset="0"/>
                <a:ea typeface="宋体" pitchFamily="2" charset="-122"/>
              </a:endParaRPr>
            </a:p>
            <a:p>
              <a:pPr eaLnBrk="1" hangingPunct="1">
                <a:spcBef>
                  <a:spcPct val="0"/>
                </a:spcBef>
                <a:buClrTx/>
                <a:buSzTx/>
                <a:buFontTx/>
                <a:buNone/>
              </a:pPr>
              <a:r>
                <a:rPr lang="en-US" altLang="zh-CN" sz="1800" dirty="0">
                  <a:latin typeface="Arial" panose="02080604020202020204" pitchFamily="34" charset="0"/>
                  <a:ea typeface="宋体" pitchFamily="2" charset="-122"/>
                </a:rPr>
                <a:t>DNS servers</a:t>
              </a:r>
            </a:p>
          </p:txBody>
        </p:sp>
        <p:sp>
          <p:nvSpPr>
            <p:cNvPr id="201743" name="Text Box 15"/>
            <p:cNvSpPr txBox="1">
              <a:spLocks noChangeArrowheads="1"/>
            </p:cNvSpPr>
            <p:nvPr/>
          </p:nvSpPr>
          <p:spPr bwMode="auto">
            <a:xfrm>
              <a:off x="1248" y="1872"/>
              <a:ext cx="1001" cy="461"/>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amazon.com</a:t>
              </a:r>
              <a:endParaRPr lang="en-US" altLang="zh-CN" sz="1800" dirty="0">
                <a:latin typeface="Arial" panose="02080604020202020204" pitchFamily="34" charset="0"/>
                <a:ea typeface="宋体" pitchFamily="2" charset="-122"/>
              </a:endParaRPr>
            </a:p>
            <a:p>
              <a:pPr eaLnBrk="1" hangingPunct="1">
                <a:spcBef>
                  <a:spcPct val="0"/>
                </a:spcBef>
                <a:buClrTx/>
                <a:buSzTx/>
                <a:buFontTx/>
                <a:buNone/>
              </a:pPr>
              <a:r>
                <a:rPr lang="en-US" altLang="zh-CN" sz="1800" dirty="0">
                  <a:latin typeface="Arial" panose="02080604020202020204" pitchFamily="34" charset="0"/>
                  <a:ea typeface="宋体" pitchFamily="2" charset="-122"/>
                </a:rPr>
                <a:t>DNS servers</a:t>
              </a:r>
            </a:p>
          </p:txBody>
        </p:sp>
        <p:sp>
          <p:nvSpPr>
            <p:cNvPr id="201744" name="Line 16"/>
            <p:cNvSpPr>
              <a:spLocks noChangeShapeType="1"/>
            </p:cNvSpPr>
            <p:nvPr/>
          </p:nvSpPr>
          <p:spPr bwMode="auto">
            <a:xfrm flipH="1">
              <a:off x="768" y="1584"/>
              <a:ext cx="192" cy="288"/>
            </a:xfrm>
            <a:prstGeom prst="line">
              <a:avLst/>
            </a:prstGeom>
            <a:noFill/>
            <a:ln w="25400">
              <a:solidFill>
                <a:schemeClr val="tx1"/>
              </a:solidFill>
              <a:round/>
            </a:ln>
            <a:effectLst/>
          </p:spPr>
          <p:txBody>
            <a:bodyPr/>
            <a:lstStyle/>
            <a:p>
              <a:endParaRPr lang="zh-CN" altLang="en-US"/>
            </a:p>
          </p:txBody>
        </p:sp>
        <p:sp>
          <p:nvSpPr>
            <p:cNvPr id="201745" name="Line 17"/>
            <p:cNvSpPr>
              <a:spLocks noChangeShapeType="1"/>
            </p:cNvSpPr>
            <p:nvPr/>
          </p:nvSpPr>
          <p:spPr bwMode="auto">
            <a:xfrm>
              <a:off x="1392" y="1584"/>
              <a:ext cx="240" cy="288"/>
            </a:xfrm>
            <a:prstGeom prst="line">
              <a:avLst/>
            </a:prstGeom>
            <a:noFill/>
            <a:ln w="25400">
              <a:solidFill>
                <a:schemeClr val="tx1"/>
              </a:solidFill>
              <a:round/>
            </a:ln>
            <a:effectLst/>
          </p:spPr>
          <p:txBody>
            <a:bodyPr/>
            <a:lstStyle/>
            <a:p>
              <a:endParaRPr lang="zh-CN" altLang="en-US"/>
            </a:p>
          </p:txBody>
        </p:sp>
        <p:sp>
          <p:nvSpPr>
            <p:cNvPr id="201746" name="Text Box 18"/>
            <p:cNvSpPr txBox="1">
              <a:spLocks noChangeArrowheads="1"/>
            </p:cNvSpPr>
            <p:nvPr/>
          </p:nvSpPr>
          <p:spPr bwMode="auto">
            <a:xfrm>
              <a:off x="2534" y="1799"/>
              <a:ext cx="993" cy="461"/>
            </a:xfrm>
            <a:prstGeom prst="rect">
              <a:avLst/>
            </a:prstGeom>
            <a:noFill/>
            <a:ln w="9525">
              <a:noFill/>
              <a:miter lim="800000"/>
            </a:ln>
            <a:effectLst/>
          </p:spPr>
          <p:txBody>
            <a:bodyPr wrap="none">
              <a:spAutoFit/>
            </a:bodyPr>
            <a:lstStyle/>
            <a:p>
              <a:pPr eaLnBrk="1" hangingPunct="1">
                <a:spcBef>
                  <a:spcPct val="0"/>
                </a:spcBef>
                <a:buClrTx/>
                <a:buSzTx/>
                <a:buFontTx/>
                <a:buNone/>
              </a:pPr>
              <a:r>
                <a:rPr lang="en-US" altLang="zh-CN" sz="1800" dirty="0" err="1">
                  <a:latin typeface="Arial" panose="02080604020202020204" pitchFamily="34" charset="0"/>
                  <a:ea typeface="宋体" pitchFamily="2" charset="-122"/>
                </a:rPr>
                <a:t>pbs.org</a:t>
              </a:r>
              <a:endParaRPr lang="en-US" altLang="zh-CN" sz="1800" dirty="0">
                <a:latin typeface="Arial" panose="02080604020202020204" pitchFamily="34" charset="0"/>
                <a:ea typeface="宋体" pitchFamily="2" charset="-122"/>
              </a:endParaRPr>
            </a:p>
            <a:p>
              <a:pPr eaLnBrk="1" hangingPunct="1">
                <a:spcBef>
                  <a:spcPct val="0"/>
                </a:spcBef>
                <a:buClrTx/>
                <a:buSzTx/>
                <a:buFontTx/>
                <a:buNone/>
              </a:pPr>
              <a:r>
                <a:rPr lang="en-US" altLang="zh-CN" sz="1800" dirty="0">
                  <a:latin typeface="Arial" panose="02080604020202020204" pitchFamily="34" charset="0"/>
                  <a:ea typeface="宋体" pitchFamily="2" charset="-122"/>
                </a:rPr>
                <a:t>DNS servers</a:t>
              </a:r>
            </a:p>
          </p:txBody>
        </p:sp>
        <p:sp>
          <p:nvSpPr>
            <p:cNvPr id="201747" name="Line 19"/>
            <p:cNvSpPr>
              <a:spLocks noChangeShapeType="1"/>
            </p:cNvSpPr>
            <p:nvPr/>
          </p:nvSpPr>
          <p:spPr bwMode="auto">
            <a:xfrm>
              <a:off x="2928" y="1536"/>
              <a:ext cx="0" cy="288"/>
            </a:xfrm>
            <a:prstGeom prst="line">
              <a:avLst/>
            </a:prstGeom>
            <a:noFill/>
            <a:ln w="25400">
              <a:solidFill>
                <a:schemeClr val="tx1"/>
              </a:solidFill>
              <a:round/>
            </a:ln>
            <a:effectLst/>
          </p:spPr>
          <p:txBody>
            <a:bodyPr/>
            <a:lstStyle/>
            <a:p>
              <a:endParaRPr lang="zh-CN" altLang="en-US"/>
            </a:p>
          </p:txBody>
        </p:sp>
      </p:grpSp>
      <p:sp>
        <p:nvSpPr>
          <p:cNvPr id="201748" name="Rectangle 20"/>
          <p:cNvSpPr>
            <a:spLocks noGrp="1" noChangeArrowheads="1"/>
          </p:cNvSpPr>
          <p:nvPr>
            <p:ph type="title"/>
          </p:nvPr>
        </p:nvSpPr>
        <p:spPr>
          <a:xfrm>
            <a:off x="468313" y="0"/>
            <a:ext cx="7772400" cy="1143000"/>
          </a:xfrm>
        </p:spPr>
        <p:txBody>
          <a:bodyPr/>
          <a:lstStyle/>
          <a:p>
            <a:r>
              <a:rPr lang="zh-CN" altLang="en-US" sz="3600" dirty="0">
                <a:ea typeface="宋体" pitchFamily="2" charset="-122"/>
              </a:rPr>
              <a:t>分层式层次式数据库</a:t>
            </a:r>
          </a:p>
        </p:txBody>
      </p:sp>
      <p:sp>
        <p:nvSpPr>
          <p:cNvPr id="4" name="TextBox 1"/>
          <p:cNvSpPr txBox="1"/>
          <p:nvPr/>
        </p:nvSpPr>
        <p:spPr>
          <a:xfrm>
            <a:off x="360045" y="4057015"/>
            <a:ext cx="8032648" cy="2292935"/>
          </a:xfrm>
          <a:prstGeom prst="rect">
            <a:avLst/>
          </a:prstGeom>
          <a:noFill/>
        </p:spPr>
        <p:txBody>
          <a:bodyPr wrap="none" lIns="0" tIns="0" rIns="0" rtlCol="0">
            <a:spAutoFit/>
          </a:bodyPr>
          <a:lstStyle/>
          <a:p>
            <a:pPr>
              <a:lnSpc>
                <a:spcPts val="2700"/>
              </a:lnSpc>
              <a:tabLst>
                <a:tab pos="406400" algn="l"/>
              </a:tabLst>
            </a:pPr>
            <a:r>
              <a:rPr lang="en-US" altLang="zh-CN" sz="2000" dirty="0">
                <a:solidFill>
                  <a:srgbClr val="659AFF"/>
                </a:solidFill>
                <a:latin typeface="Wingdings" panose="05000000000000000000" charset="0"/>
                <a:cs typeface="Wingdings" panose="05000000000000000000" charset="0"/>
              </a:rPr>
              <a:t></a:t>
            </a:r>
            <a:r>
              <a:rPr lang="en-US" altLang="zh-CN" sz="2000" dirty="0">
                <a:solidFill>
                  <a:srgbClr val="163794"/>
                </a:solidFill>
                <a:latin typeface="Comic Sans MS Regular" panose="030F0702030302020204" pitchFamily="66" charset="0"/>
                <a:cs typeface="Times New Roman" pitchFamily="18" charset="0"/>
              </a:rPr>
              <a:t>客户端想要查询</a:t>
            </a:r>
            <a:r>
              <a:rPr lang="en-US" altLang="zh-CN" sz="2000" dirty="0">
                <a:solidFill>
                  <a:srgbClr val="659AFF"/>
                </a:solidFill>
                <a:latin typeface="Comic Sans MS Regular" panose="030F0702030302020204" pitchFamily="66" charset="0"/>
                <a:cs typeface="Times New Roman" pitchFamily="18" charset="0"/>
              </a:rPr>
              <a:t>www.amazon.com</a:t>
            </a:r>
            <a:r>
              <a:rPr lang="en-US" altLang="zh-CN" sz="2000" dirty="0">
                <a:solidFill>
                  <a:srgbClr val="163794"/>
                </a:solidFill>
                <a:latin typeface="Comic Sans MS Regular" panose="030F0702030302020204" pitchFamily="66" charset="0"/>
                <a:cs typeface="Times New Roman" pitchFamily="18" charset="0"/>
              </a:rPr>
              <a:t>的IP</a:t>
            </a:r>
          </a:p>
          <a:p>
            <a:pPr>
              <a:lnSpc>
                <a:spcPts val="3300"/>
              </a:lnSpc>
              <a:tabLst>
                <a:tab pos="406400" algn="l"/>
              </a:tabLst>
            </a:pPr>
            <a:r>
              <a:rPr lang="en-US" altLang="zh-CN" sz="2000" dirty="0"/>
              <a:t>	</a:t>
            </a:r>
            <a:r>
              <a:rPr lang="en-US" altLang="zh-CN" sz="2000" dirty="0">
                <a:solidFill>
                  <a:srgbClr val="009A9A"/>
                </a:solidFill>
                <a:latin typeface="Wingdings" panose="05000000000000000000" charset="0"/>
                <a:cs typeface="Wingdings" panose="05000000000000000000" charset="0"/>
              </a:rPr>
              <a:t></a:t>
            </a:r>
            <a:r>
              <a:rPr lang="en-US" altLang="zh-CN" sz="2000" dirty="0">
                <a:solidFill>
                  <a:srgbClr val="163794"/>
                </a:solidFill>
                <a:latin typeface="Comic Sans MS Regular" panose="030F0702030302020204" pitchFamily="66" charset="0"/>
                <a:cs typeface="Times New Roman" pitchFamily="18" charset="0"/>
              </a:rPr>
              <a:t>客户端查询根服务器，找到com域名解析服务器</a:t>
            </a:r>
          </a:p>
          <a:p>
            <a:pPr>
              <a:lnSpc>
                <a:spcPts val="3200"/>
              </a:lnSpc>
              <a:tabLst>
                <a:tab pos="406400" algn="l"/>
              </a:tabLst>
            </a:pPr>
            <a:r>
              <a:rPr lang="en-US" altLang="zh-CN" sz="2000" dirty="0"/>
              <a:t>	</a:t>
            </a:r>
            <a:r>
              <a:rPr lang="en-US" altLang="zh-CN" sz="2000" dirty="0">
                <a:solidFill>
                  <a:srgbClr val="009A9A"/>
                </a:solidFill>
                <a:latin typeface="Wingdings" panose="05000000000000000000" charset="0"/>
                <a:cs typeface="Wingdings" panose="05000000000000000000" charset="0"/>
              </a:rPr>
              <a:t></a:t>
            </a:r>
            <a:r>
              <a:rPr lang="en-US" altLang="zh-CN" sz="2000" dirty="0">
                <a:solidFill>
                  <a:srgbClr val="163794"/>
                </a:solidFill>
                <a:latin typeface="Comic Sans MS Regular" panose="030F0702030302020204" pitchFamily="66" charset="0"/>
                <a:cs typeface="Times New Roman" pitchFamily="18" charset="0"/>
              </a:rPr>
              <a:t>客户端查询com域名解析服务器，找到amazon.com域名解析服务器</a:t>
            </a:r>
          </a:p>
          <a:p>
            <a:pPr>
              <a:lnSpc>
                <a:spcPts val="3200"/>
              </a:lnSpc>
              <a:tabLst>
                <a:tab pos="406400" algn="l"/>
              </a:tabLst>
            </a:pPr>
            <a:r>
              <a:rPr lang="en-US" altLang="zh-CN" sz="2000" dirty="0"/>
              <a:t>	</a:t>
            </a:r>
            <a:r>
              <a:rPr lang="en-US" altLang="zh-CN" sz="2000" dirty="0">
                <a:solidFill>
                  <a:srgbClr val="009A9A"/>
                </a:solidFill>
                <a:latin typeface="Wingdings" panose="05000000000000000000" charset="0"/>
                <a:cs typeface="Wingdings" panose="05000000000000000000" charset="0"/>
              </a:rPr>
              <a:t></a:t>
            </a:r>
            <a:r>
              <a:rPr lang="en-US" altLang="zh-CN" sz="2000" dirty="0">
                <a:solidFill>
                  <a:srgbClr val="163794"/>
                </a:solidFill>
                <a:latin typeface="Comic Sans MS Regular" panose="030F0702030302020204" pitchFamily="66" charset="0"/>
                <a:cs typeface="Times New Roman" pitchFamily="18" charset="0"/>
              </a:rPr>
              <a:t>客户端查询amazon.com域名解析服务器，获得</a:t>
            </a:r>
            <a:r>
              <a:rPr lang="en-US" altLang="zh-CN" sz="2000" dirty="0">
                <a:solidFill>
                  <a:srgbClr val="659AFF"/>
                </a:solidFill>
                <a:latin typeface="Comic Sans MS Regular" panose="030F0702030302020204" pitchFamily="66" charset="0"/>
                <a:cs typeface="Times New Roman" pitchFamily="18" charset="0"/>
              </a:rPr>
              <a:t>www.amazon.com</a:t>
            </a:r>
          </a:p>
          <a:p>
            <a:pPr>
              <a:lnSpc>
                <a:spcPts val="3200"/>
              </a:lnSpc>
              <a:tabLst>
                <a:tab pos="406400" algn="l"/>
              </a:tabLst>
            </a:pPr>
            <a:r>
              <a:rPr lang="en-US" altLang="zh-CN" sz="2000" dirty="0">
                <a:solidFill>
                  <a:srgbClr val="659AFF"/>
                </a:solidFill>
                <a:latin typeface="Comic Sans MS Regular" panose="030F0702030302020204" pitchFamily="66" charset="0"/>
                <a:cs typeface="Times New Roman" pitchFamily="18" charset="0"/>
              </a:rPr>
              <a:t>	   </a:t>
            </a:r>
            <a:r>
              <a:rPr lang="en-US" altLang="zh-CN" sz="2000" dirty="0">
                <a:solidFill>
                  <a:srgbClr val="163794"/>
                </a:solidFill>
                <a:latin typeface="Comic Sans MS Regular" panose="030F0702030302020204" pitchFamily="66" charset="0"/>
                <a:cs typeface="Times New Roman" pitchFamily="18" charset="0"/>
              </a:rPr>
              <a:t>的IP地址</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1" name="灯片编号占位符 6"/>
          <p:cNvSpPr>
            <a:spLocks noGrp="1"/>
          </p:cNvSpPr>
          <p:nvPr>
            <p:ph type="sldNum" sz="quarter" idx="12"/>
          </p:nvPr>
        </p:nvSpPr>
        <p:spPr/>
        <p:txBody>
          <a:bodyPr/>
          <a:lstStyle/>
          <a:p>
            <a:fld id="{B51DB97A-FC8A-4A55-B6F6-AD09A151B59B}" type="slidenum">
              <a:rPr lang="en-US" altLang="zh-CN"/>
              <a:t>65</a:t>
            </a:fld>
            <a:endParaRPr lang="en-US" altLang="zh-CN" dirty="0"/>
          </a:p>
        </p:txBody>
      </p:sp>
      <p:sp>
        <p:nvSpPr>
          <p:cNvPr id="78850" name="Rectangle 2"/>
          <p:cNvSpPr>
            <a:spLocks noGrp="1" noChangeArrowheads="1"/>
          </p:cNvSpPr>
          <p:nvPr>
            <p:ph type="title"/>
          </p:nvPr>
        </p:nvSpPr>
        <p:spPr/>
        <p:txBody>
          <a:bodyPr/>
          <a:lstStyle/>
          <a:p>
            <a:r>
              <a:rPr lang="en-US" altLang="zh-CN" sz="3600" dirty="0">
                <a:ea typeface="宋体" pitchFamily="2" charset="-122"/>
              </a:rPr>
              <a:t>DNS: </a:t>
            </a:r>
            <a:r>
              <a:rPr lang="zh-CN" altLang="en-US" sz="3600" dirty="0">
                <a:ea typeface="宋体" pitchFamily="2" charset="-122"/>
              </a:rPr>
              <a:t>根域名服务器</a:t>
            </a:r>
          </a:p>
        </p:txBody>
      </p:sp>
      <p:grpSp>
        <p:nvGrpSpPr>
          <p:cNvPr id="78884" name="Group 36"/>
          <p:cNvGrpSpPr/>
          <p:nvPr/>
        </p:nvGrpSpPr>
        <p:grpSpPr bwMode="auto">
          <a:xfrm>
            <a:off x="481013" y="3376613"/>
            <a:ext cx="8386762" cy="3189287"/>
            <a:chOff x="303" y="2127"/>
            <a:chExt cx="5283" cy="2009"/>
          </a:xfrm>
        </p:grpSpPr>
        <p:sp>
          <p:nvSpPr>
            <p:cNvPr id="78868" name="Rectangle 20"/>
            <p:cNvSpPr>
              <a:spLocks noChangeArrowheads="1"/>
            </p:cNvSpPr>
            <p:nvPr/>
          </p:nvSpPr>
          <p:spPr bwMode="auto">
            <a:xfrm>
              <a:off x="3897" y="3170"/>
              <a:ext cx="1689" cy="511"/>
            </a:xfrm>
            <a:prstGeom prst="rect">
              <a:avLst/>
            </a:prstGeom>
            <a:noFill/>
            <a:ln w="9525">
              <a:noFill/>
              <a:miter lim="800000"/>
            </a:ln>
            <a:effectLst/>
          </p:spPr>
          <p:txBody>
            <a:bodyPr/>
            <a:lstStyle/>
            <a:p>
              <a:pPr marL="342900" indent="-342900"/>
              <a:r>
                <a:rPr lang="en-US" altLang="zh-CN" sz="2000" dirty="0">
                  <a:ea typeface="宋体" pitchFamily="2" charset="-122"/>
                </a:rPr>
                <a:t>    </a:t>
              </a:r>
              <a:r>
                <a:rPr lang="zh-CN" altLang="en-US" sz="2000" dirty="0">
                  <a:ea typeface="宋体" pitchFamily="2" charset="-122"/>
                </a:rPr>
                <a:t>全世界有</a:t>
              </a:r>
              <a:r>
                <a:rPr lang="en-US" altLang="zh-CN" sz="2000" dirty="0">
                  <a:ea typeface="宋体" pitchFamily="2" charset="-122"/>
                </a:rPr>
                <a:t>13</a:t>
              </a:r>
              <a:r>
                <a:rPr lang="zh-CN" altLang="en-US" sz="2000" dirty="0">
                  <a:ea typeface="宋体" pitchFamily="2" charset="-122"/>
                </a:rPr>
                <a:t>个根域名服务器</a:t>
              </a:r>
              <a:endParaRPr lang="en-US" altLang="zh-CN" dirty="0">
                <a:ea typeface="宋体" pitchFamily="2" charset="-122"/>
              </a:endParaRPr>
            </a:p>
          </p:txBody>
        </p:sp>
        <p:sp>
          <p:nvSpPr>
            <p:cNvPr id="78870" name="AutoShape 22"/>
            <p:cNvSpPr>
              <a:spLocks noChangeAspect="1" noChangeArrowheads="1"/>
            </p:cNvSpPr>
            <p:nvPr/>
          </p:nvSpPr>
          <p:spPr bwMode="auto">
            <a:xfrm>
              <a:off x="303" y="2262"/>
              <a:ext cx="3644" cy="1874"/>
            </a:xfrm>
            <a:prstGeom prst="rect">
              <a:avLst/>
            </a:prstGeom>
            <a:noFill/>
            <a:ln w="9525">
              <a:noFill/>
              <a:miter lim="800000"/>
            </a:ln>
          </p:spPr>
          <p:txBody>
            <a:bodyPr/>
            <a:lstStyle/>
            <a:p>
              <a:endParaRPr lang="zh-CN" altLang="en-US"/>
            </a:p>
          </p:txBody>
        </p:sp>
        <p:pic>
          <p:nvPicPr>
            <p:cNvPr id="78871" name="Picture 23" descr="worldf"/>
            <p:cNvPicPr>
              <a:picLocks noChangeAspect="1" noChangeArrowheads="1"/>
            </p:cNvPicPr>
            <p:nvPr/>
          </p:nvPicPr>
          <p:blipFill>
            <a:blip r:embed="rId2"/>
            <a:srcRect/>
            <a:stretch>
              <a:fillRect/>
            </a:stretch>
          </p:blipFill>
          <p:spPr bwMode="auto">
            <a:xfrm>
              <a:off x="1135" y="2764"/>
              <a:ext cx="2721" cy="1372"/>
            </a:xfrm>
            <a:prstGeom prst="rect">
              <a:avLst/>
            </a:prstGeom>
            <a:noFill/>
          </p:spPr>
        </p:pic>
        <p:sp>
          <p:nvSpPr>
            <p:cNvPr id="78872" name="Freeform 24"/>
            <p:cNvSpPr/>
            <p:nvPr/>
          </p:nvSpPr>
          <p:spPr bwMode="auto">
            <a:xfrm>
              <a:off x="1373" y="2353"/>
              <a:ext cx="405" cy="778"/>
            </a:xfrm>
            <a:custGeom>
              <a:avLst/>
              <a:gdLst/>
              <a:ahLst/>
              <a:cxnLst>
                <a:cxn ang="0">
                  <a:pos x="0" y="0"/>
                </a:cxn>
                <a:cxn ang="0">
                  <a:pos x="0" y="930"/>
                </a:cxn>
                <a:cxn ang="0">
                  <a:pos x="963" y="1893"/>
                </a:cxn>
              </a:cxnLst>
              <a:rect l="0" t="0" r="r" b="b"/>
              <a:pathLst>
                <a:path w="963" h="1893">
                  <a:moveTo>
                    <a:pt x="0" y="0"/>
                  </a:moveTo>
                  <a:lnTo>
                    <a:pt x="0" y="930"/>
                  </a:lnTo>
                  <a:lnTo>
                    <a:pt x="963" y="1893"/>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73" name="Text Box 25"/>
            <p:cNvSpPr txBox="1">
              <a:spLocks noChangeArrowheads="1"/>
            </p:cNvSpPr>
            <p:nvPr/>
          </p:nvSpPr>
          <p:spPr bwMode="auto">
            <a:xfrm>
              <a:off x="442" y="3568"/>
              <a:ext cx="1275" cy="232"/>
            </a:xfrm>
            <a:prstGeom prst="rect">
              <a:avLst/>
            </a:prstGeom>
            <a:noFill/>
            <a:ln w="9525">
              <a:noFill/>
              <a:miter lim="800000"/>
            </a:ln>
          </p:spPr>
          <p:txBody>
            <a:bodyPr lIns="71323" tIns="35662" rIns="71323" bIns="35662"/>
            <a:lstStyle/>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b USC-ISI Marina del Rey, CA</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l  ICANN Los Angeles, CA</a:t>
              </a:r>
            </a:p>
            <a:p>
              <a:pPr algn="ctr">
                <a:spcBef>
                  <a:spcPct val="0"/>
                </a:spcBef>
                <a:buClrTx/>
                <a:buSzTx/>
                <a:buFontTx/>
                <a:buNone/>
              </a:pPr>
              <a:endParaRPr lang="en-US" altLang="zh-CN" dirty="0">
                <a:latin typeface="Comic Sans MS Regular" panose="030F0702030302020204" pitchFamily="66" charset="0"/>
                <a:ea typeface="宋体" pitchFamily="2" charset="-122"/>
              </a:endParaRPr>
            </a:p>
          </p:txBody>
        </p:sp>
        <p:sp>
          <p:nvSpPr>
            <p:cNvPr id="78874" name="Freeform 26"/>
            <p:cNvSpPr/>
            <p:nvPr/>
          </p:nvSpPr>
          <p:spPr bwMode="auto">
            <a:xfrm>
              <a:off x="962" y="3227"/>
              <a:ext cx="480" cy="344"/>
            </a:xfrm>
            <a:custGeom>
              <a:avLst/>
              <a:gdLst/>
              <a:ahLst/>
              <a:cxnLst>
                <a:cxn ang="0">
                  <a:pos x="0" y="426"/>
                </a:cxn>
                <a:cxn ang="0">
                  <a:pos x="582" y="0"/>
                </a:cxn>
              </a:cxnLst>
              <a:rect l="0" t="0" r="r" b="b"/>
              <a:pathLst>
                <a:path w="582" h="426">
                  <a:moveTo>
                    <a:pt x="0" y="426"/>
                  </a:moveTo>
                  <a:lnTo>
                    <a:pt x="582" y="0"/>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75" name="Text Box 27"/>
            <p:cNvSpPr txBox="1">
              <a:spLocks noChangeArrowheads="1"/>
            </p:cNvSpPr>
            <p:nvPr/>
          </p:nvSpPr>
          <p:spPr bwMode="auto">
            <a:xfrm>
              <a:off x="303" y="2862"/>
              <a:ext cx="1228" cy="232"/>
            </a:xfrm>
            <a:prstGeom prst="rect">
              <a:avLst/>
            </a:prstGeom>
            <a:noFill/>
            <a:ln w="9525">
              <a:noFill/>
              <a:miter lim="800000"/>
            </a:ln>
          </p:spPr>
          <p:txBody>
            <a:bodyPr lIns="71323" tIns="35662" rIns="71323" bIns="35662"/>
            <a:lstStyle/>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e NASA Mt View, CA</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f  Internet Software C. Palo</a:t>
              </a:r>
              <a:r>
                <a:rPr lang="en-US" altLang="zh-CN" sz="900" dirty="0">
                  <a:solidFill>
                    <a:srgbClr val="000000"/>
                  </a:solidFill>
                  <a:latin typeface="Arial" panose="02080604020202020204" pitchFamily="34" charset="0"/>
                  <a:ea typeface="宋体" pitchFamily="2" charset="-122"/>
                </a:rPr>
                <a:t> Alto, CA (and 17 other locations)</a:t>
              </a:r>
            </a:p>
            <a:p>
              <a:pPr algn="ctr">
                <a:spcBef>
                  <a:spcPct val="0"/>
                </a:spcBef>
                <a:buClrTx/>
                <a:buSzTx/>
                <a:buFontTx/>
                <a:buNone/>
              </a:pPr>
              <a:endParaRPr lang="en-US" altLang="zh-CN" dirty="0">
                <a:latin typeface="Comic Sans MS Regular" panose="030F0702030302020204" pitchFamily="66" charset="0"/>
                <a:ea typeface="宋体" pitchFamily="2" charset="-122"/>
              </a:endParaRPr>
            </a:p>
          </p:txBody>
        </p:sp>
        <p:sp>
          <p:nvSpPr>
            <p:cNvPr id="78876" name="Freeform 28"/>
            <p:cNvSpPr/>
            <p:nvPr/>
          </p:nvSpPr>
          <p:spPr bwMode="auto">
            <a:xfrm flipV="1">
              <a:off x="897" y="3073"/>
              <a:ext cx="515" cy="116"/>
            </a:xfrm>
            <a:custGeom>
              <a:avLst/>
              <a:gdLst/>
              <a:ahLst/>
              <a:cxnLst>
                <a:cxn ang="0">
                  <a:pos x="0" y="426"/>
                </a:cxn>
                <a:cxn ang="0">
                  <a:pos x="582" y="0"/>
                </a:cxn>
              </a:cxnLst>
              <a:rect l="0" t="0" r="r" b="b"/>
              <a:pathLst>
                <a:path w="582" h="426">
                  <a:moveTo>
                    <a:pt x="0" y="426"/>
                  </a:moveTo>
                  <a:lnTo>
                    <a:pt x="582" y="0"/>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77" name="Text Box 29"/>
            <p:cNvSpPr txBox="1">
              <a:spLocks noChangeArrowheads="1"/>
            </p:cNvSpPr>
            <p:nvPr/>
          </p:nvSpPr>
          <p:spPr bwMode="auto">
            <a:xfrm>
              <a:off x="2707" y="2509"/>
              <a:ext cx="1258" cy="141"/>
            </a:xfrm>
            <a:prstGeom prst="rect">
              <a:avLst/>
            </a:prstGeom>
            <a:noFill/>
            <a:ln w="9525">
              <a:noFill/>
              <a:miter lim="800000"/>
            </a:ln>
          </p:spPr>
          <p:txBody>
            <a:bodyPr lIns="71323" tIns="35662" rIns="71323" bIns="35662"/>
            <a:lstStyle/>
            <a:p>
              <a:pPr algn="r">
                <a:spcBef>
                  <a:spcPct val="0"/>
                </a:spcBef>
                <a:buClrTx/>
                <a:buSzTx/>
                <a:buFontTx/>
                <a:buNone/>
              </a:pPr>
              <a:r>
                <a:rPr lang="en-US" altLang="zh-CN" sz="1000" dirty="0" err="1">
                  <a:solidFill>
                    <a:srgbClr val="000000"/>
                  </a:solidFill>
                  <a:latin typeface="Arial" panose="02080604020202020204" pitchFamily="34" charset="0"/>
                  <a:ea typeface="宋体" pitchFamily="2" charset="-122"/>
                </a:rPr>
                <a:t>i</a:t>
              </a:r>
              <a:r>
                <a:rPr lang="en-US" altLang="zh-CN" sz="1000" dirty="0">
                  <a:solidFill>
                    <a:srgbClr val="000000"/>
                  </a:solidFill>
                  <a:latin typeface="Arial" panose="02080604020202020204" pitchFamily="34" charset="0"/>
                  <a:ea typeface="宋体" pitchFamily="2" charset="-122"/>
                </a:rPr>
                <a:t> </a:t>
              </a:r>
              <a:r>
                <a:rPr lang="en-US" altLang="zh-CN" sz="1000" dirty="0" err="1">
                  <a:latin typeface="Arial" panose="02080604020202020204" pitchFamily="34" charset="0"/>
                  <a:ea typeface="宋体" pitchFamily="2" charset="-122"/>
                </a:rPr>
                <a:t>Autonomica</a:t>
              </a:r>
              <a:r>
                <a:rPr lang="en-US" altLang="zh-CN" sz="1000" dirty="0">
                  <a:latin typeface="Arial" panose="02080604020202020204" pitchFamily="34" charset="0"/>
                  <a:ea typeface="宋体" pitchFamily="2" charset="-122"/>
                </a:rPr>
                <a:t>,</a:t>
              </a:r>
              <a:r>
                <a:rPr lang="en-US" altLang="zh-CN" sz="1000" dirty="0">
                  <a:solidFill>
                    <a:srgbClr val="000000"/>
                  </a:solidFill>
                  <a:latin typeface="Arial" panose="02080604020202020204" pitchFamily="34" charset="0"/>
                  <a:ea typeface="宋体" pitchFamily="2" charset="-122"/>
                </a:rPr>
                <a:t> Stockholm (plus 3 other locations)</a:t>
              </a:r>
            </a:p>
          </p:txBody>
        </p:sp>
        <p:sp>
          <p:nvSpPr>
            <p:cNvPr id="78878" name="Freeform 30"/>
            <p:cNvSpPr/>
            <p:nvPr/>
          </p:nvSpPr>
          <p:spPr bwMode="auto">
            <a:xfrm>
              <a:off x="2477" y="2569"/>
              <a:ext cx="281" cy="412"/>
            </a:xfrm>
            <a:custGeom>
              <a:avLst/>
              <a:gdLst/>
              <a:ahLst/>
              <a:cxnLst>
                <a:cxn ang="0">
                  <a:pos x="666" y="0"/>
                </a:cxn>
                <a:cxn ang="0">
                  <a:pos x="0" y="1005"/>
                </a:cxn>
              </a:cxnLst>
              <a:rect l="0" t="0" r="r" b="b"/>
              <a:pathLst>
                <a:path w="666" h="1005">
                  <a:moveTo>
                    <a:pt x="666" y="0"/>
                  </a:moveTo>
                  <a:lnTo>
                    <a:pt x="0" y="1005"/>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79" name="Text Box 31"/>
            <p:cNvSpPr txBox="1">
              <a:spLocks noChangeArrowheads="1"/>
            </p:cNvSpPr>
            <p:nvPr/>
          </p:nvSpPr>
          <p:spPr bwMode="auto">
            <a:xfrm>
              <a:off x="2730" y="2327"/>
              <a:ext cx="1587" cy="135"/>
            </a:xfrm>
            <a:prstGeom prst="rect">
              <a:avLst/>
            </a:prstGeom>
            <a:noFill/>
            <a:ln w="9525">
              <a:noFill/>
              <a:miter lim="800000"/>
            </a:ln>
          </p:spPr>
          <p:txBody>
            <a:bodyPr lIns="71323" tIns="35662" rIns="71323" bIns="35662"/>
            <a:lstStyle/>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k RIPE London (also Amsterdam, Frankfurt)</a:t>
              </a:r>
              <a:endParaRPr lang="en-US" altLang="zh-CN" dirty="0">
                <a:latin typeface="Comic Sans MS Regular" panose="030F0702030302020204" pitchFamily="66" charset="0"/>
                <a:ea typeface="宋体" pitchFamily="2" charset="-122"/>
              </a:endParaRPr>
            </a:p>
          </p:txBody>
        </p:sp>
        <p:sp>
          <p:nvSpPr>
            <p:cNvPr id="78880" name="Freeform 32"/>
            <p:cNvSpPr/>
            <p:nvPr/>
          </p:nvSpPr>
          <p:spPr bwMode="auto">
            <a:xfrm>
              <a:off x="2363" y="2439"/>
              <a:ext cx="388" cy="596"/>
            </a:xfrm>
            <a:custGeom>
              <a:avLst/>
              <a:gdLst/>
              <a:ahLst/>
              <a:cxnLst>
                <a:cxn ang="0">
                  <a:pos x="922" y="0"/>
                </a:cxn>
                <a:cxn ang="0">
                  <a:pos x="0" y="1448"/>
                </a:cxn>
              </a:cxnLst>
              <a:rect l="0" t="0" r="r" b="b"/>
              <a:pathLst>
                <a:path w="922" h="1448">
                  <a:moveTo>
                    <a:pt x="922" y="0"/>
                  </a:moveTo>
                  <a:lnTo>
                    <a:pt x="0" y="1448"/>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81" name="Text Box 33"/>
            <p:cNvSpPr txBox="1">
              <a:spLocks noChangeArrowheads="1"/>
            </p:cNvSpPr>
            <p:nvPr/>
          </p:nvSpPr>
          <p:spPr bwMode="auto">
            <a:xfrm>
              <a:off x="3434" y="2756"/>
              <a:ext cx="789" cy="147"/>
            </a:xfrm>
            <a:prstGeom prst="rect">
              <a:avLst/>
            </a:prstGeom>
            <a:noFill/>
            <a:ln w="9525">
              <a:noFill/>
              <a:miter lim="800000"/>
            </a:ln>
          </p:spPr>
          <p:txBody>
            <a:bodyPr lIns="71323" tIns="35662" rIns="71323" bIns="35662"/>
            <a:lstStyle/>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m WIDE Tokyo</a:t>
              </a:r>
              <a:endParaRPr lang="en-US" altLang="zh-CN" dirty="0">
                <a:latin typeface="Comic Sans MS Regular" panose="030F0702030302020204" pitchFamily="66" charset="0"/>
                <a:ea typeface="宋体" pitchFamily="2" charset="-122"/>
              </a:endParaRPr>
            </a:p>
          </p:txBody>
        </p:sp>
        <p:sp>
          <p:nvSpPr>
            <p:cNvPr id="78882" name="Freeform 34"/>
            <p:cNvSpPr/>
            <p:nvPr/>
          </p:nvSpPr>
          <p:spPr bwMode="auto">
            <a:xfrm>
              <a:off x="3512" y="2891"/>
              <a:ext cx="198" cy="284"/>
            </a:xfrm>
            <a:custGeom>
              <a:avLst/>
              <a:gdLst/>
              <a:ahLst/>
              <a:cxnLst>
                <a:cxn ang="0">
                  <a:pos x="252" y="0"/>
                </a:cxn>
                <a:cxn ang="0">
                  <a:pos x="0" y="462"/>
                </a:cxn>
              </a:cxnLst>
              <a:rect l="0" t="0" r="r" b="b"/>
              <a:pathLst>
                <a:path w="252" h="462">
                  <a:moveTo>
                    <a:pt x="252" y="0"/>
                  </a:moveTo>
                  <a:lnTo>
                    <a:pt x="0" y="462"/>
                  </a:lnTo>
                </a:path>
              </a:pathLst>
            </a:custGeom>
            <a:noFill/>
            <a:ln w="19050" cmpd="sng">
              <a:solidFill>
                <a:srgbClr val="000000"/>
              </a:solidFill>
              <a:round/>
              <a:headEnd type="none" w="med" len="med"/>
              <a:tailEnd type="triangle" w="med" len="med"/>
            </a:ln>
          </p:spPr>
          <p:txBody>
            <a:bodyPr/>
            <a:lstStyle/>
            <a:p>
              <a:endParaRPr lang="zh-CN" altLang="en-US"/>
            </a:p>
          </p:txBody>
        </p:sp>
        <p:sp>
          <p:nvSpPr>
            <p:cNvPr id="78883" name="Text Box 35"/>
            <p:cNvSpPr txBox="1">
              <a:spLocks noChangeArrowheads="1"/>
            </p:cNvSpPr>
            <p:nvPr/>
          </p:nvSpPr>
          <p:spPr bwMode="auto">
            <a:xfrm>
              <a:off x="1362" y="2127"/>
              <a:ext cx="1637" cy="502"/>
            </a:xfrm>
            <a:prstGeom prst="rect">
              <a:avLst/>
            </a:prstGeom>
            <a:noFill/>
            <a:ln w="9525">
              <a:noFill/>
              <a:miter lim="800000"/>
            </a:ln>
          </p:spPr>
          <p:txBody>
            <a:bodyPr lIns="71323" tIns="35662" rIns="71323" bIns="35662"/>
            <a:lstStyle/>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a Verisign, Dulles, VA</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c Cogent, Herndon, VA (also Los Angeles)</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d U Maryland College Park, MD</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g US DoD Vienna, VA</a:t>
              </a:r>
            </a:p>
            <a:p>
              <a:pPr>
                <a:spcBef>
                  <a:spcPct val="0"/>
                </a:spcBef>
                <a:buClrTx/>
                <a:buSzTx/>
                <a:buFontTx/>
                <a:buNone/>
              </a:pPr>
              <a:r>
                <a:rPr lang="en-US" altLang="zh-CN" sz="1000" dirty="0">
                  <a:solidFill>
                    <a:srgbClr val="000000"/>
                  </a:solidFill>
                  <a:latin typeface="Arial" panose="02080604020202020204" pitchFamily="34" charset="0"/>
                  <a:ea typeface="宋体" pitchFamily="2" charset="-122"/>
                </a:rPr>
                <a:t>h ARL Aberdeen, MD</a:t>
              </a:r>
            </a:p>
            <a:p>
              <a:pPr>
                <a:spcBef>
                  <a:spcPct val="0"/>
                </a:spcBef>
                <a:buClrTx/>
                <a:buSzTx/>
                <a:buFontTx/>
                <a:buNone/>
              </a:pPr>
              <a:r>
                <a:rPr lang="en-US" altLang="zh-CN" sz="900" dirty="0">
                  <a:solidFill>
                    <a:srgbClr val="000000"/>
                  </a:solidFill>
                  <a:latin typeface="Arial" panose="02080604020202020204" pitchFamily="34" charset="0"/>
                  <a:ea typeface="宋体" pitchFamily="2" charset="-122"/>
                </a:rPr>
                <a:t>j  Verisign, ( 11 locations)</a:t>
              </a:r>
            </a:p>
            <a:p>
              <a:pPr algn="ctr">
                <a:spcBef>
                  <a:spcPct val="0"/>
                </a:spcBef>
                <a:buClrTx/>
                <a:buSzTx/>
                <a:buFontTx/>
                <a:buNone/>
              </a:pPr>
              <a:endParaRPr lang="en-US" altLang="zh-CN" dirty="0">
                <a:latin typeface="Comic Sans MS Regular" panose="030F0702030302020204" pitchFamily="66" charset="0"/>
                <a:ea typeface="宋体" pitchFamily="2" charset="-122"/>
              </a:endParaRPr>
            </a:p>
          </p:txBody>
        </p:sp>
      </p:grpSp>
      <p:sp>
        <p:nvSpPr>
          <p:cNvPr id="3" name="文本框 2"/>
          <p:cNvSpPr txBox="1"/>
          <p:nvPr/>
        </p:nvSpPr>
        <p:spPr>
          <a:xfrm>
            <a:off x="80645" y="1119505"/>
            <a:ext cx="8682355" cy="2350770"/>
          </a:xfrm>
          <a:prstGeom prst="rect">
            <a:avLst/>
          </a:prstGeom>
          <a:noFill/>
        </p:spPr>
        <p:txBody>
          <a:bodyPr wrap="square" rtlCol="0" anchor="t">
            <a:spAutoFit/>
          </a:bodyPr>
          <a:lstStyle/>
          <a:p>
            <a:pPr>
              <a:lnSpc>
                <a:spcPts val="3200"/>
              </a:lnSpc>
              <a:tabLst>
                <a:tab pos="406400" algn="l"/>
                <a:tab pos="2146300" algn="l"/>
                <a:tab pos="28702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本地域名解析服务器无法解析域名时，访问根域名服务器</a:t>
            </a:r>
            <a:endParaRPr lang="en-US" altLang="zh-CN" sz="2000" dirty="0"/>
          </a:p>
          <a:p>
            <a:pPr>
              <a:lnSpc>
                <a:spcPts val="2800"/>
              </a:lnSpc>
              <a:tabLst>
                <a:tab pos="406400" algn="l"/>
                <a:tab pos="2146300" algn="l"/>
                <a:tab pos="2870200" algn="l"/>
              </a:tabLst>
            </a:pPr>
            <a:r>
              <a:rPr lang="en-US" altLang="zh-CN" sz="2000" dirty="0">
                <a:solidFill>
                  <a:srgbClr val="659AFF"/>
                </a:solidFill>
                <a:latin typeface="Wingdings" panose="05000000000000000000" charset="0"/>
                <a:cs typeface="Wingdings" panose="05000000000000000000" charset="0"/>
                <a:sym typeface="+mn-ea"/>
              </a:rPr>
              <a:t></a:t>
            </a:r>
            <a:r>
              <a:rPr lang="en-US" altLang="zh-CN" sz="2000" dirty="0">
                <a:solidFill>
                  <a:srgbClr val="163794"/>
                </a:solidFill>
                <a:latin typeface="Comic Sans MS Regular" panose="030F0702030302020204" pitchFamily="66" charset="0"/>
                <a:cs typeface="Times New Roman" pitchFamily="18" charset="0"/>
                <a:sym typeface="+mn-ea"/>
              </a:rPr>
              <a:t>根域名服务器</a:t>
            </a:r>
            <a:endParaRPr lang="en-US" altLang="zh-CN" sz="2000" dirty="0">
              <a:solidFill>
                <a:srgbClr val="163794"/>
              </a:solidFill>
              <a:latin typeface="Comic Sans MS Regular" panose="030F0702030302020204" pitchFamily="66" charset="0"/>
              <a:cs typeface="Times New Roman" pitchFamily="18" charset="0"/>
            </a:endParaRPr>
          </a:p>
          <a:p>
            <a:pPr>
              <a:lnSpc>
                <a:spcPts val="3300"/>
              </a:lnSpc>
              <a:tabLst>
                <a:tab pos="406400" algn="l"/>
                <a:tab pos="2146300" algn="l"/>
                <a:tab pos="28702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如果不知道映射，访问权威域名服务器</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2146300" algn="l"/>
                <a:tab pos="28702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获得映射</a:t>
            </a:r>
            <a:endParaRPr lang="en-US" altLang="zh-CN" sz="2000" dirty="0">
              <a:solidFill>
                <a:srgbClr val="163794"/>
              </a:solidFill>
              <a:latin typeface="Comic Sans MS Regular" panose="030F0702030302020204" pitchFamily="66" charset="0"/>
              <a:cs typeface="Times New Roman" pitchFamily="18" charset="0"/>
            </a:endParaRPr>
          </a:p>
          <a:p>
            <a:pPr>
              <a:lnSpc>
                <a:spcPts val="3200"/>
              </a:lnSpc>
              <a:tabLst>
                <a:tab pos="406400" algn="l"/>
                <a:tab pos="2146300" algn="l"/>
                <a:tab pos="2870200" algn="l"/>
              </a:tabLst>
            </a:pPr>
            <a:r>
              <a:rPr lang="en-US" altLang="zh-CN" sz="2000" dirty="0">
                <a:sym typeface="+mn-ea"/>
              </a:rPr>
              <a:t>	</a:t>
            </a:r>
            <a:r>
              <a:rPr lang="en-US" altLang="zh-CN" sz="2000" dirty="0">
                <a:solidFill>
                  <a:srgbClr val="009A9A"/>
                </a:solidFill>
                <a:latin typeface="Wingdings" panose="05000000000000000000" charset="0"/>
                <a:cs typeface="Wingdings" panose="05000000000000000000" charset="0"/>
                <a:sym typeface="+mn-ea"/>
              </a:rPr>
              <a:t></a:t>
            </a:r>
            <a:r>
              <a:rPr lang="en-US" altLang="zh-CN" sz="2000" dirty="0">
                <a:latin typeface="Comic Sans MS Regular" panose="030F0702030302020204" pitchFamily="66" charset="0"/>
                <a:cs typeface="Times New Roman" pitchFamily="18" charset="0"/>
                <a:sym typeface="+mn-ea"/>
              </a:rPr>
              <a:t>  </a:t>
            </a:r>
            <a:r>
              <a:rPr lang="en-US" altLang="zh-CN" sz="2000" dirty="0">
                <a:solidFill>
                  <a:srgbClr val="163794"/>
                </a:solidFill>
                <a:latin typeface="Comic Sans MS Regular" panose="030F0702030302020204" pitchFamily="66" charset="0"/>
                <a:cs typeface="Times New Roman" pitchFamily="18" charset="0"/>
                <a:sym typeface="+mn-ea"/>
              </a:rPr>
              <a:t>向本地域名服务器返回映射</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2DC4C737-C68E-4C71-85B0-447C5F4CA91F}" type="slidenum">
              <a:rPr lang="en-US" altLang="zh-CN"/>
              <a:t>66</a:t>
            </a:fld>
            <a:endParaRPr lang="en-US" altLang="zh-CN" dirty="0"/>
          </a:p>
        </p:txBody>
      </p:sp>
      <p:sp>
        <p:nvSpPr>
          <p:cNvPr id="220162" name="Rectangle 2"/>
          <p:cNvSpPr>
            <a:spLocks noGrp="1" noChangeArrowheads="1"/>
          </p:cNvSpPr>
          <p:nvPr>
            <p:ph type="title"/>
          </p:nvPr>
        </p:nvSpPr>
        <p:spPr/>
        <p:txBody>
          <a:bodyPr/>
          <a:lstStyle/>
          <a:p>
            <a:r>
              <a:rPr lang="en-US" altLang="zh-CN" dirty="0">
                <a:ea typeface="宋体" pitchFamily="2" charset="-122"/>
              </a:rPr>
              <a:t>TLD</a:t>
            </a:r>
            <a:r>
              <a:rPr lang="zh-CN" altLang="en-US" dirty="0">
                <a:ea typeface="宋体" pitchFamily="2" charset="-122"/>
              </a:rPr>
              <a:t>和权威域名解析服务器</a:t>
            </a:r>
          </a:p>
        </p:txBody>
      </p:sp>
      <p:sp>
        <p:nvSpPr>
          <p:cNvPr id="3" name="文本框 2"/>
          <p:cNvSpPr txBox="1"/>
          <p:nvPr/>
        </p:nvSpPr>
        <p:spPr>
          <a:xfrm>
            <a:off x="309245" y="1247775"/>
            <a:ext cx="8076565" cy="5189113"/>
          </a:xfrm>
          <a:prstGeom prst="rect">
            <a:avLst/>
          </a:prstGeom>
          <a:noFill/>
        </p:spPr>
        <p:txBody>
          <a:bodyPr wrap="square" rtlCol="0" anchor="t">
            <a:spAutoFit/>
          </a:bodyPr>
          <a:lstStyle/>
          <a:p>
            <a:pPr>
              <a:tabLst>
                <a:tab pos="304800" algn="l"/>
                <a:tab pos="406400" algn="l"/>
                <a:tab pos="2273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顶级域名服务器(TLD,</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top-level</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domain):</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负责com,</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org,</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net,edu等</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22733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顶级域名和国家顶级域名，例如cn,</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uk,</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fr等</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227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Network</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Solutions维护com顶级域名服务器</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227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Educause维护edu顶级域名服务器</a:t>
            </a:r>
            <a:endParaRPr lang="en-US" altLang="zh-CN" dirty="0"/>
          </a:p>
          <a:p>
            <a:endParaRPr lang="en-US" altLang="zh-CN" dirty="0"/>
          </a:p>
          <a:p>
            <a:pPr>
              <a:tabLst>
                <a:tab pos="304800" algn="l"/>
                <a:tab pos="406400" algn="l"/>
                <a:tab pos="2273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权威(Authoritative)域名服务器：组织的域名解析服务器，提供组</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22733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织内部服务器的解析服务</a:t>
            </a:r>
            <a:endParaRPr lang="en-US" altLang="zh-CN" dirty="0">
              <a:solidFill>
                <a:srgbClr val="163794"/>
              </a:solidFill>
              <a:latin typeface="Comic Sans MS Regular" panose="030F0702030302020204" pitchFamily="66" charset="0"/>
              <a:cs typeface="Times New Roman" pitchFamily="18" charset="0"/>
            </a:endParaRPr>
          </a:p>
          <a:p>
            <a:endParaRPr lang="en-US" altLang="zh-CN" dirty="0"/>
          </a:p>
          <a:p>
            <a:pPr>
              <a:tabLst>
                <a:tab pos="304800" algn="l"/>
                <a:tab pos="406400" algn="l"/>
                <a:tab pos="227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组织负责维护</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2273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服务提供商负责维护</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66E42F91-DA2F-4301-AF80-5AA3C7B95EFC}" type="slidenum">
              <a:rPr lang="en-US" altLang="zh-CN"/>
              <a:t>67</a:t>
            </a:fld>
            <a:endParaRPr lang="en-US" altLang="zh-CN" dirty="0"/>
          </a:p>
        </p:txBody>
      </p:sp>
      <p:sp>
        <p:nvSpPr>
          <p:cNvPr id="221186" name="Rectangle 2"/>
          <p:cNvSpPr>
            <a:spLocks noGrp="1" noChangeArrowheads="1"/>
          </p:cNvSpPr>
          <p:nvPr>
            <p:ph type="title"/>
          </p:nvPr>
        </p:nvSpPr>
        <p:spPr/>
        <p:txBody>
          <a:bodyPr/>
          <a:lstStyle/>
          <a:p>
            <a:r>
              <a:rPr lang="zh-CN" altLang="en-US" dirty="0">
                <a:ea typeface="宋体" pitchFamily="2" charset="-122"/>
              </a:rPr>
              <a:t>本地域名解析服务器</a:t>
            </a:r>
          </a:p>
        </p:txBody>
      </p:sp>
      <p:sp>
        <p:nvSpPr>
          <p:cNvPr id="3" name="文本框 2"/>
          <p:cNvSpPr txBox="1"/>
          <p:nvPr/>
        </p:nvSpPr>
        <p:spPr>
          <a:xfrm>
            <a:off x="66675" y="2245995"/>
            <a:ext cx="7980045" cy="3111500"/>
          </a:xfrm>
          <a:prstGeom prst="rect">
            <a:avLst/>
          </a:prstGeom>
          <a:noFill/>
        </p:spPr>
        <p:txBody>
          <a:bodyPr wrap="square" rtlCol="0" anchor="t">
            <a:spAutoFit/>
          </a:bodyPr>
          <a:lstStyle/>
          <a:p>
            <a:pPr>
              <a:tabLst>
                <a:tab pos="304800" algn="l"/>
                <a:tab pos="406400" algn="l"/>
                <a:tab pos="647700" algn="l"/>
                <a:tab pos="2908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不严格属于层级体系</a:t>
            </a:r>
            <a:endParaRPr lang="en-US" altLang="zh-CN" dirty="0"/>
          </a:p>
          <a:p>
            <a:pPr>
              <a:tabLst>
                <a:tab pos="304800" algn="l"/>
                <a:tab pos="406400" algn="l"/>
                <a:tab pos="647700" algn="l"/>
                <a:tab pos="2908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每个ISP有一个本地域名服务器</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647700" algn="l"/>
                <a:tab pos="2908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默认域名解析服务器</a:t>
            </a:r>
            <a:endParaRPr lang="en-US" altLang="zh-CN" dirty="0"/>
          </a:p>
          <a:p>
            <a:pPr>
              <a:tabLst>
                <a:tab pos="304800" algn="l"/>
                <a:tab pos="406400" algn="l"/>
                <a:tab pos="647700" algn="l"/>
                <a:tab pos="2908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当主机进行DNS查询时，查询被发送到本地</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647700" algn="l"/>
                <a:tab pos="29083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域名服务器</a:t>
            </a:r>
            <a:endParaRPr lang="en-US" altLang="zh-CN" dirty="0"/>
          </a:p>
          <a:p>
            <a:pPr>
              <a:tabLst>
                <a:tab pos="304800" algn="l"/>
                <a:tab pos="406400" algn="l"/>
                <a:tab pos="647700" algn="l"/>
                <a:tab pos="29083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作为代理(proxy)，将查询转发给（层级式）域</a:t>
            </a:r>
            <a:endParaRPr lang="en-US" altLang="zh-CN" dirty="0">
              <a:solidFill>
                <a:srgbClr val="163794"/>
              </a:solidFill>
              <a:latin typeface="Comic Sans MS Regular" panose="030F0702030302020204" pitchFamily="66" charset="0"/>
              <a:cs typeface="Times New Roman" pitchFamily="18" charset="0"/>
            </a:endParaRPr>
          </a:p>
          <a:p>
            <a:pPr>
              <a:tabLst>
                <a:tab pos="304800" algn="l"/>
                <a:tab pos="406400" algn="l"/>
                <a:tab pos="647700" algn="l"/>
                <a:tab pos="29083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名解析服务器系统</a:t>
            </a:r>
            <a:endParaRPr lang="zh-CN" altLang="en-US" dirty="0"/>
          </a:p>
        </p:txBody>
      </p:sp>
      <p:pic>
        <p:nvPicPr>
          <p:cNvPr id="6" name="Picture 3"/>
          <p:cNvPicPr>
            <a:picLocks noChangeAspect="1" noChangeArrowheads="1"/>
          </p:cNvPicPr>
          <p:nvPr/>
        </p:nvPicPr>
        <p:blipFill>
          <a:blip r:embed="rId2"/>
          <a:srcRect/>
          <a:stretch>
            <a:fillRect/>
          </a:stretch>
        </p:blipFill>
        <p:spPr bwMode="auto">
          <a:xfrm>
            <a:off x="6348730" y="1254760"/>
            <a:ext cx="2679700" cy="29337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7" name="灯片编号占位符 6"/>
          <p:cNvSpPr>
            <a:spLocks noGrp="1"/>
          </p:cNvSpPr>
          <p:nvPr>
            <p:ph type="sldNum" sz="quarter" idx="12"/>
          </p:nvPr>
        </p:nvSpPr>
        <p:spPr/>
        <p:txBody>
          <a:bodyPr/>
          <a:lstStyle/>
          <a:p>
            <a:fld id="{B7ED76EC-4D89-4DA4-8C1C-D5EF542C60B9}" type="slidenum">
              <a:rPr lang="en-US" altLang="zh-CN"/>
              <a:t>68</a:t>
            </a:fld>
            <a:endParaRPr lang="en-US" altLang="zh-CN" dirty="0"/>
          </a:p>
        </p:txBody>
      </p:sp>
      <p:graphicFrame>
        <p:nvGraphicFramePr>
          <p:cNvPr id="202756" name="Object 4"/>
          <p:cNvGraphicFramePr>
            <a:graphicFrameLocks noChangeAspect="1"/>
          </p:cNvGraphicFramePr>
          <p:nvPr/>
        </p:nvGraphicFramePr>
        <p:xfrm>
          <a:off x="4989513" y="4303713"/>
          <a:ext cx="833437" cy="638175"/>
        </p:xfrm>
        <a:graphic>
          <a:graphicData uri="http://schemas.openxmlformats.org/presentationml/2006/ole">
            <mc:AlternateContent xmlns:mc="http://schemas.openxmlformats.org/markup-compatibility/2006">
              <mc:Choice xmlns:v="urn:schemas-microsoft-com:vml" Requires="v">
                <p:oleObj spid="_x0000_s17571" name="Clip" r:id="rId3" imgW="18192750" imgH="15087600" progId="">
                  <p:embed/>
                </p:oleObj>
              </mc:Choice>
              <mc:Fallback>
                <p:oleObj name="Clip" r:id="rId3" imgW="18192750" imgH="15087600" progId="">
                  <p:embed/>
                  <p:pic>
                    <p:nvPicPr>
                      <p:cNvPr id="0" name="图片 17408"/>
                      <p:cNvPicPr>
                        <a:picLocks noChangeAspect="1"/>
                      </p:cNvPicPr>
                      <p:nvPr/>
                    </p:nvPicPr>
                    <p:blipFill>
                      <a:blip r:embed="rId4"/>
                      <a:stretch>
                        <a:fillRect/>
                      </a:stretch>
                    </p:blipFill>
                    <p:spPr>
                      <a:xfrm>
                        <a:off x="4989513" y="4303713"/>
                        <a:ext cx="833437" cy="638175"/>
                      </a:xfrm>
                      <a:prstGeom prst="rect">
                        <a:avLst/>
                      </a:prstGeom>
                      <a:noFill/>
                      <a:ln w="9525">
                        <a:noFill/>
                      </a:ln>
                    </p:spPr>
                  </p:pic>
                </p:oleObj>
              </mc:Fallback>
            </mc:AlternateContent>
          </a:graphicData>
        </a:graphic>
      </p:graphicFrame>
      <p:sp>
        <p:nvSpPr>
          <p:cNvPr id="202757" name="Text Box 5"/>
          <p:cNvSpPr txBox="1">
            <a:spLocks noChangeArrowheads="1"/>
          </p:cNvSpPr>
          <p:nvPr/>
        </p:nvSpPr>
        <p:spPr bwMode="auto">
          <a:xfrm>
            <a:off x="4157663" y="4881563"/>
            <a:ext cx="1844675" cy="611187"/>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ea typeface="宋体" pitchFamily="2" charset="-122"/>
              </a:rPr>
              <a:t>requesting host</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cis.poly.edu</a:t>
            </a:r>
            <a:endParaRPr lang="en-US" altLang="zh-CN" sz="1600" dirty="0">
              <a:latin typeface="Comic Sans MS Regular" panose="030F0702030302020204" pitchFamily="66" charset="0"/>
              <a:ea typeface="宋体" pitchFamily="2" charset="-122"/>
            </a:endParaRPr>
          </a:p>
        </p:txBody>
      </p:sp>
      <p:sp>
        <p:nvSpPr>
          <p:cNvPr id="202758" name="Text Box 6"/>
          <p:cNvSpPr txBox="1">
            <a:spLocks noChangeArrowheads="1"/>
          </p:cNvSpPr>
          <p:nvPr/>
        </p:nvSpPr>
        <p:spPr bwMode="auto">
          <a:xfrm>
            <a:off x="6483350" y="5670550"/>
            <a:ext cx="2262188" cy="336550"/>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err="1">
                <a:latin typeface="Courier New" pitchFamily="49" charset="0"/>
                <a:ea typeface="宋体" pitchFamily="2" charset="-122"/>
              </a:rPr>
              <a:t>gaia.cs.umass.edu</a:t>
            </a:r>
            <a:endParaRPr lang="en-US" altLang="zh-CN" sz="1600" dirty="0">
              <a:latin typeface="Comic Sans MS Regular" panose="030F0702030302020204" pitchFamily="66" charset="0"/>
              <a:ea typeface="宋体" pitchFamily="2" charset="-122"/>
            </a:endParaRPr>
          </a:p>
        </p:txBody>
      </p:sp>
      <p:graphicFrame>
        <p:nvGraphicFramePr>
          <p:cNvPr id="202759" name="Object 7"/>
          <p:cNvGraphicFramePr>
            <a:graphicFrameLocks noChangeAspect="1"/>
          </p:cNvGraphicFramePr>
          <p:nvPr/>
        </p:nvGraphicFramePr>
        <p:xfrm>
          <a:off x="7113588" y="5103813"/>
          <a:ext cx="833437" cy="638175"/>
        </p:xfrm>
        <a:graphic>
          <a:graphicData uri="http://schemas.openxmlformats.org/presentationml/2006/ole">
            <mc:AlternateContent xmlns:mc="http://schemas.openxmlformats.org/markup-compatibility/2006">
              <mc:Choice xmlns:v="urn:schemas-microsoft-com:vml" Requires="v">
                <p:oleObj spid="_x0000_s17572" name="Clip" r:id="rId5" imgW="18192750" imgH="15087600" progId="">
                  <p:embed/>
                </p:oleObj>
              </mc:Choice>
              <mc:Fallback>
                <p:oleObj name="Clip" r:id="rId5" imgW="18192750" imgH="15087600" progId="">
                  <p:embed/>
                  <p:pic>
                    <p:nvPicPr>
                      <p:cNvPr id="0" name="图片 17409"/>
                      <p:cNvPicPr>
                        <a:picLocks noChangeAspect="1"/>
                      </p:cNvPicPr>
                      <p:nvPr/>
                    </p:nvPicPr>
                    <p:blipFill>
                      <a:blip r:embed="rId4"/>
                      <a:stretch>
                        <a:fillRect/>
                      </a:stretch>
                    </p:blipFill>
                    <p:spPr>
                      <a:xfrm>
                        <a:off x="7113588" y="5103813"/>
                        <a:ext cx="833437" cy="638175"/>
                      </a:xfrm>
                      <a:prstGeom prst="rect">
                        <a:avLst/>
                      </a:prstGeom>
                      <a:noFill/>
                      <a:ln w="9525">
                        <a:noFill/>
                      </a:ln>
                    </p:spPr>
                  </p:pic>
                </p:oleObj>
              </mc:Fallback>
            </mc:AlternateContent>
          </a:graphicData>
        </a:graphic>
      </p:graphicFrame>
      <p:grpSp>
        <p:nvGrpSpPr>
          <p:cNvPr id="202760" name="Group 8"/>
          <p:cNvGrpSpPr/>
          <p:nvPr/>
        </p:nvGrpSpPr>
        <p:grpSpPr bwMode="auto">
          <a:xfrm>
            <a:off x="5237163" y="2228850"/>
            <a:ext cx="369887" cy="657225"/>
            <a:chOff x="4180" y="783"/>
            <a:chExt cx="150" cy="307"/>
          </a:xfrm>
        </p:grpSpPr>
        <p:sp>
          <p:nvSpPr>
            <p:cNvPr id="202761" name="AutoShape 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2762" name="Rectangle 10"/>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2763" name="Rectangle 11"/>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2764" name="AutoShape 1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2765" name="Line 13"/>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2766" name="Line 14"/>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2767" name="Rectangle 15"/>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2768" name="Rectangle 16"/>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02769" name="Text Box 17"/>
          <p:cNvSpPr txBox="1">
            <a:spLocks noChangeArrowheads="1"/>
          </p:cNvSpPr>
          <p:nvPr/>
        </p:nvSpPr>
        <p:spPr bwMode="auto">
          <a:xfrm>
            <a:off x="5791200" y="481013"/>
            <a:ext cx="2011363" cy="366712"/>
          </a:xfrm>
          <a:prstGeom prst="rect">
            <a:avLst/>
          </a:prstGeom>
          <a:noFill/>
          <a:ln w="9525">
            <a:noFill/>
            <a:miter lim="800000"/>
          </a:ln>
          <a:effectLst/>
        </p:spPr>
        <p:txBody>
          <a:bodyPr>
            <a:spAutoFit/>
          </a:bodyPr>
          <a:lstStyle/>
          <a:p>
            <a:pPr algn="ctr">
              <a:spcBef>
                <a:spcPct val="0"/>
              </a:spcBef>
              <a:buClrTx/>
              <a:buSzTx/>
              <a:buFontTx/>
              <a:buNone/>
            </a:pPr>
            <a:r>
              <a:rPr lang="en-US" altLang="zh-CN" sz="1800" dirty="0">
                <a:ea typeface="宋体" pitchFamily="2" charset="-122"/>
              </a:rPr>
              <a:t>root DNS server</a:t>
            </a:r>
            <a:endParaRPr lang="en-US" altLang="zh-CN" sz="1600" dirty="0">
              <a:latin typeface="Comic Sans MS Regular" panose="030F0702030302020204" pitchFamily="66" charset="0"/>
              <a:ea typeface="宋体" pitchFamily="2" charset="-122"/>
            </a:endParaRPr>
          </a:p>
        </p:txBody>
      </p:sp>
      <p:sp>
        <p:nvSpPr>
          <p:cNvPr id="202770" name="Line 18"/>
          <p:cNvSpPr>
            <a:spLocks noChangeShapeType="1"/>
          </p:cNvSpPr>
          <p:nvPr/>
        </p:nvSpPr>
        <p:spPr bwMode="auto">
          <a:xfrm flipH="1" flipV="1">
            <a:off x="5286375" y="2916238"/>
            <a:ext cx="0" cy="131445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2771" name="Line 19"/>
          <p:cNvSpPr>
            <a:spLocks noChangeShapeType="1"/>
          </p:cNvSpPr>
          <p:nvPr/>
        </p:nvSpPr>
        <p:spPr bwMode="auto">
          <a:xfrm flipV="1">
            <a:off x="5400675" y="1220788"/>
            <a:ext cx="914400" cy="97155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2772" name="Line 20"/>
          <p:cNvSpPr>
            <a:spLocks noChangeShapeType="1"/>
          </p:cNvSpPr>
          <p:nvPr/>
        </p:nvSpPr>
        <p:spPr bwMode="auto">
          <a:xfrm flipV="1">
            <a:off x="5686425" y="2382838"/>
            <a:ext cx="1485900" cy="9525"/>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2773" name="Line 21"/>
          <p:cNvSpPr>
            <a:spLocks noChangeShapeType="1"/>
          </p:cNvSpPr>
          <p:nvPr/>
        </p:nvSpPr>
        <p:spPr bwMode="auto">
          <a:xfrm flipH="1" flipV="1">
            <a:off x="5686425" y="2554288"/>
            <a:ext cx="1419225" cy="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2774" name="Line 22"/>
          <p:cNvSpPr>
            <a:spLocks noChangeShapeType="1"/>
          </p:cNvSpPr>
          <p:nvPr/>
        </p:nvSpPr>
        <p:spPr bwMode="auto">
          <a:xfrm flipH="1">
            <a:off x="5610225" y="1449388"/>
            <a:ext cx="733425" cy="76200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2775" name="Line 23"/>
          <p:cNvSpPr>
            <a:spLocks noChangeShapeType="1"/>
          </p:cNvSpPr>
          <p:nvPr/>
        </p:nvSpPr>
        <p:spPr bwMode="auto">
          <a:xfrm>
            <a:off x="5476875" y="2944813"/>
            <a:ext cx="9525" cy="1323975"/>
          </a:xfrm>
          <a:prstGeom prst="line">
            <a:avLst/>
          </a:prstGeom>
          <a:noFill/>
          <a:ln w="28575">
            <a:solidFill>
              <a:srgbClr val="FF0000"/>
            </a:solidFill>
            <a:round/>
            <a:tailEnd type="triangle" w="med" len="med"/>
          </a:ln>
          <a:effectLst/>
        </p:spPr>
        <p:txBody>
          <a:bodyPr wrap="none" anchor="ctr"/>
          <a:lstStyle/>
          <a:p>
            <a:endParaRPr lang="zh-CN" altLang="en-US"/>
          </a:p>
        </p:txBody>
      </p:sp>
      <p:grpSp>
        <p:nvGrpSpPr>
          <p:cNvPr id="202776" name="Group 24"/>
          <p:cNvGrpSpPr/>
          <p:nvPr/>
        </p:nvGrpSpPr>
        <p:grpSpPr bwMode="auto">
          <a:xfrm>
            <a:off x="4130675" y="3062288"/>
            <a:ext cx="1998663" cy="611187"/>
            <a:chOff x="2800" y="2132"/>
            <a:chExt cx="1259" cy="385"/>
          </a:xfrm>
        </p:grpSpPr>
        <p:sp>
          <p:nvSpPr>
            <p:cNvPr id="202777" name="Rectangle 25"/>
            <p:cNvSpPr>
              <a:spLocks noChangeArrowheads="1"/>
            </p:cNvSpPr>
            <p:nvPr/>
          </p:nvSpPr>
          <p:spPr bwMode="auto">
            <a:xfrm>
              <a:off x="2838" y="2178"/>
              <a:ext cx="1182" cy="300"/>
            </a:xfrm>
            <a:prstGeom prst="rect">
              <a:avLst/>
            </a:prstGeom>
            <a:solidFill>
              <a:schemeClr val="bg1"/>
            </a:solidFill>
            <a:ln w="9525">
              <a:noFill/>
              <a:miter lim="800000"/>
            </a:ln>
            <a:effectLst/>
          </p:spPr>
          <p:txBody>
            <a:bodyPr wrap="none" anchor="ctr"/>
            <a:lstStyle/>
            <a:p>
              <a:endParaRPr lang="zh-CN" altLang="en-US"/>
            </a:p>
          </p:txBody>
        </p:sp>
        <p:sp>
          <p:nvSpPr>
            <p:cNvPr id="202778" name="Text Box 26"/>
            <p:cNvSpPr txBox="1">
              <a:spLocks noChangeArrowheads="1"/>
            </p:cNvSpPr>
            <p:nvPr/>
          </p:nvSpPr>
          <p:spPr bwMode="auto">
            <a:xfrm>
              <a:off x="2800" y="2132"/>
              <a:ext cx="1259" cy="385"/>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ea typeface="宋体" pitchFamily="2" charset="-122"/>
                </a:rPr>
                <a:t>local DNS server</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dns.poly.edu</a:t>
              </a:r>
              <a:endParaRPr lang="en-US" altLang="zh-CN" sz="1600" dirty="0">
                <a:latin typeface="Comic Sans MS Regular" panose="030F0702030302020204" pitchFamily="66" charset="0"/>
                <a:ea typeface="宋体" pitchFamily="2" charset="-122"/>
              </a:endParaRPr>
            </a:p>
          </p:txBody>
        </p:sp>
      </p:grpSp>
      <p:sp>
        <p:nvSpPr>
          <p:cNvPr id="202779" name="Text Box 27"/>
          <p:cNvSpPr txBox="1">
            <a:spLocks noChangeArrowheads="1"/>
          </p:cNvSpPr>
          <p:nvPr/>
        </p:nvSpPr>
        <p:spPr bwMode="auto">
          <a:xfrm>
            <a:off x="4997450" y="3771900"/>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1</a:t>
            </a:r>
            <a:endParaRPr lang="en-US" altLang="zh-CN" dirty="0">
              <a:latin typeface="Comic Sans MS Regular" panose="030F0702030302020204" pitchFamily="66" charset="0"/>
              <a:ea typeface="宋体" pitchFamily="2" charset="-122"/>
            </a:endParaRPr>
          </a:p>
        </p:txBody>
      </p:sp>
      <p:sp>
        <p:nvSpPr>
          <p:cNvPr id="202780" name="Text Box 28"/>
          <p:cNvSpPr txBox="1">
            <a:spLocks noChangeArrowheads="1"/>
          </p:cNvSpPr>
          <p:nvPr/>
        </p:nvSpPr>
        <p:spPr bwMode="auto">
          <a:xfrm>
            <a:off x="5540375" y="1438275"/>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2</a:t>
            </a:r>
            <a:endParaRPr lang="en-US" altLang="zh-CN" dirty="0">
              <a:latin typeface="Comic Sans MS Regular" panose="030F0702030302020204" pitchFamily="66" charset="0"/>
              <a:ea typeface="宋体" pitchFamily="2" charset="-122"/>
            </a:endParaRPr>
          </a:p>
        </p:txBody>
      </p:sp>
      <p:sp>
        <p:nvSpPr>
          <p:cNvPr id="202781" name="Text Box 29"/>
          <p:cNvSpPr txBox="1">
            <a:spLocks noChangeArrowheads="1"/>
          </p:cNvSpPr>
          <p:nvPr/>
        </p:nvSpPr>
        <p:spPr bwMode="auto">
          <a:xfrm>
            <a:off x="5978525" y="1676400"/>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3</a:t>
            </a:r>
            <a:endParaRPr lang="en-US" altLang="zh-CN" dirty="0">
              <a:latin typeface="Comic Sans MS Regular" panose="030F0702030302020204" pitchFamily="66" charset="0"/>
              <a:ea typeface="宋体" pitchFamily="2" charset="-122"/>
            </a:endParaRPr>
          </a:p>
        </p:txBody>
      </p:sp>
      <p:sp>
        <p:nvSpPr>
          <p:cNvPr id="202782" name="Text Box 30"/>
          <p:cNvSpPr txBox="1">
            <a:spLocks noChangeArrowheads="1"/>
          </p:cNvSpPr>
          <p:nvPr/>
        </p:nvSpPr>
        <p:spPr bwMode="auto">
          <a:xfrm>
            <a:off x="6292850" y="2085975"/>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4</a:t>
            </a:r>
            <a:endParaRPr lang="en-US" altLang="zh-CN" dirty="0">
              <a:latin typeface="Comic Sans MS Regular" panose="030F0702030302020204" pitchFamily="66" charset="0"/>
              <a:ea typeface="宋体" pitchFamily="2" charset="-122"/>
            </a:endParaRPr>
          </a:p>
        </p:txBody>
      </p:sp>
      <p:sp>
        <p:nvSpPr>
          <p:cNvPr id="202783" name="Text Box 31"/>
          <p:cNvSpPr txBox="1">
            <a:spLocks noChangeArrowheads="1"/>
          </p:cNvSpPr>
          <p:nvPr/>
        </p:nvSpPr>
        <p:spPr bwMode="auto">
          <a:xfrm>
            <a:off x="6323013" y="2573338"/>
            <a:ext cx="311150" cy="366712"/>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5</a:t>
            </a:r>
            <a:endParaRPr lang="en-US" altLang="zh-CN" dirty="0">
              <a:latin typeface="Comic Sans MS Regular" panose="030F0702030302020204" pitchFamily="66" charset="0"/>
              <a:ea typeface="宋体" pitchFamily="2" charset="-122"/>
            </a:endParaRPr>
          </a:p>
        </p:txBody>
      </p:sp>
      <p:sp>
        <p:nvSpPr>
          <p:cNvPr id="202784" name="Text Box 32"/>
          <p:cNvSpPr txBox="1">
            <a:spLocks noChangeArrowheads="1"/>
          </p:cNvSpPr>
          <p:nvPr/>
        </p:nvSpPr>
        <p:spPr bwMode="auto">
          <a:xfrm>
            <a:off x="6919913" y="3613150"/>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6</a:t>
            </a:r>
            <a:endParaRPr lang="en-US" altLang="zh-CN" dirty="0">
              <a:latin typeface="Comic Sans MS Regular" panose="030F0702030302020204" pitchFamily="66" charset="0"/>
              <a:ea typeface="宋体" pitchFamily="2" charset="-122"/>
            </a:endParaRPr>
          </a:p>
        </p:txBody>
      </p:sp>
      <p:grpSp>
        <p:nvGrpSpPr>
          <p:cNvPr id="202785" name="Group 33"/>
          <p:cNvGrpSpPr/>
          <p:nvPr/>
        </p:nvGrpSpPr>
        <p:grpSpPr bwMode="auto">
          <a:xfrm>
            <a:off x="6351588" y="809625"/>
            <a:ext cx="369887" cy="657225"/>
            <a:chOff x="4180" y="783"/>
            <a:chExt cx="150" cy="307"/>
          </a:xfrm>
        </p:grpSpPr>
        <p:sp>
          <p:nvSpPr>
            <p:cNvPr id="202786" name="AutoShape 3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2787" name="Rectangle 35"/>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2788" name="Rectangle 36"/>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2789" name="AutoShape 3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2790" name="Line 38"/>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2791" name="Line 39"/>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2792" name="Rectangle 40"/>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2793" name="Rectangle 41"/>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202794" name="Group 42"/>
          <p:cNvGrpSpPr/>
          <p:nvPr/>
        </p:nvGrpSpPr>
        <p:grpSpPr bwMode="auto">
          <a:xfrm>
            <a:off x="7180263" y="2238375"/>
            <a:ext cx="369887" cy="657225"/>
            <a:chOff x="4180" y="783"/>
            <a:chExt cx="150" cy="307"/>
          </a:xfrm>
        </p:grpSpPr>
        <p:sp>
          <p:nvSpPr>
            <p:cNvPr id="202795" name="AutoShape 4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2796" name="Rectangle 4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2797"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2798"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2799" name="Line 4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2800" name="Line 4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2801"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2802" name="Rectangle 5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202803" name="Group 51"/>
          <p:cNvGrpSpPr/>
          <p:nvPr/>
        </p:nvGrpSpPr>
        <p:grpSpPr bwMode="auto">
          <a:xfrm>
            <a:off x="7161213" y="3857625"/>
            <a:ext cx="369887" cy="657225"/>
            <a:chOff x="4180" y="783"/>
            <a:chExt cx="150" cy="307"/>
          </a:xfrm>
        </p:grpSpPr>
        <p:sp>
          <p:nvSpPr>
            <p:cNvPr id="202804" name="AutoShape 5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2805" name="Rectangle 5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2806" name="Rectangle 5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2807" name="AutoShape 5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2808" name="Line 5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2809" name="Line 5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2810" name="Rectangle 5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2811" name="Rectangle 5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02812" name="Text Box 60"/>
          <p:cNvSpPr txBox="1">
            <a:spLocks noChangeArrowheads="1"/>
          </p:cNvSpPr>
          <p:nvPr/>
        </p:nvSpPr>
        <p:spPr bwMode="auto">
          <a:xfrm>
            <a:off x="6243638" y="4429125"/>
            <a:ext cx="2617787" cy="581025"/>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authoritative DNS server</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dns.cs.umass.edu</a:t>
            </a:r>
            <a:endParaRPr lang="en-US" altLang="zh-CN" sz="1600" dirty="0">
              <a:latin typeface="Comic Sans MS Regular" panose="030F0702030302020204" pitchFamily="66" charset="0"/>
              <a:ea typeface="宋体" pitchFamily="2" charset="-122"/>
            </a:endParaRPr>
          </a:p>
        </p:txBody>
      </p:sp>
      <p:sp>
        <p:nvSpPr>
          <p:cNvPr id="202813" name="Text Box 61"/>
          <p:cNvSpPr txBox="1">
            <a:spLocks noChangeArrowheads="1"/>
          </p:cNvSpPr>
          <p:nvPr/>
        </p:nvSpPr>
        <p:spPr bwMode="auto">
          <a:xfrm>
            <a:off x="6292850" y="3643313"/>
            <a:ext cx="311150" cy="366712"/>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7</a:t>
            </a:r>
            <a:endParaRPr lang="en-US" altLang="zh-CN" dirty="0">
              <a:latin typeface="Comic Sans MS Regular" panose="030F0702030302020204" pitchFamily="66" charset="0"/>
              <a:ea typeface="宋体" pitchFamily="2" charset="-122"/>
            </a:endParaRPr>
          </a:p>
        </p:txBody>
      </p:sp>
      <p:sp>
        <p:nvSpPr>
          <p:cNvPr id="202814" name="Text Box 62"/>
          <p:cNvSpPr txBox="1">
            <a:spLocks noChangeArrowheads="1"/>
          </p:cNvSpPr>
          <p:nvPr/>
        </p:nvSpPr>
        <p:spPr bwMode="auto">
          <a:xfrm>
            <a:off x="5549900" y="3790950"/>
            <a:ext cx="311150" cy="366713"/>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8</a:t>
            </a:r>
            <a:endParaRPr lang="en-US" altLang="zh-CN" dirty="0">
              <a:latin typeface="Comic Sans MS Regular" panose="030F0702030302020204" pitchFamily="66" charset="0"/>
              <a:ea typeface="宋体" pitchFamily="2" charset="-122"/>
            </a:endParaRPr>
          </a:p>
        </p:txBody>
      </p:sp>
      <p:sp>
        <p:nvSpPr>
          <p:cNvPr id="202815" name="Line 63"/>
          <p:cNvSpPr>
            <a:spLocks noChangeShapeType="1"/>
          </p:cNvSpPr>
          <p:nvPr/>
        </p:nvSpPr>
        <p:spPr bwMode="auto">
          <a:xfrm>
            <a:off x="5619750" y="2714625"/>
            <a:ext cx="1493838" cy="1314450"/>
          </a:xfrm>
          <a:prstGeom prst="line">
            <a:avLst/>
          </a:prstGeom>
          <a:noFill/>
          <a:ln w="25400">
            <a:solidFill>
              <a:srgbClr val="FF0000"/>
            </a:solidFill>
            <a:round/>
            <a:tailEnd type="triangle" w="med" len="med"/>
          </a:ln>
          <a:effectLst/>
        </p:spPr>
        <p:txBody>
          <a:bodyPr/>
          <a:lstStyle/>
          <a:p>
            <a:endParaRPr lang="zh-CN" altLang="en-US"/>
          </a:p>
        </p:txBody>
      </p:sp>
      <p:sp>
        <p:nvSpPr>
          <p:cNvPr id="202816" name="Line 64"/>
          <p:cNvSpPr>
            <a:spLocks noChangeShapeType="1"/>
          </p:cNvSpPr>
          <p:nvPr/>
        </p:nvSpPr>
        <p:spPr bwMode="auto">
          <a:xfrm flipH="1" flipV="1">
            <a:off x="5580063" y="2830513"/>
            <a:ext cx="1493837" cy="1301750"/>
          </a:xfrm>
          <a:prstGeom prst="line">
            <a:avLst/>
          </a:prstGeom>
          <a:noFill/>
          <a:ln w="25400">
            <a:solidFill>
              <a:srgbClr val="FF0000"/>
            </a:solidFill>
            <a:round/>
            <a:tailEnd type="triangle" w="med" len="med"/>
          </a:ln>
          <a:effectLst/>
        </p:spPr>
        <p:txBody>
          <a:bodyPr/>
          <a:lstStyle/>
          <a:p>
            <a:endParaRPr lang="zh-CN" altLang="en-US"/>
          </a:p>
        </p:txBody>
      </p:sp>
      <p:sp>
        <p:nvSpPr>
          <p:cNvPr id="202817" name="Text Box 65"/>
          <p:cNvSpPr txBox="1">
            <a:spLocks noChangeArrowheads="1"/>
          </p:cNvSpPr>
          <p:nvPr/>
        </p:nvSpPr>
        <p:spPr bwMode="auto">
          <a:xfrm>
            <a:off x="6551613" y="1852613"/>
            <a:ext cx="2011362" cy="366712"/>
          </a:xfrm>
          <a:prstGeom prst="rect">
            <a:avLst/>
          </a:prstGeom>
          <a:noFill/>
          <a:ln w="9525">
            <a:noFill/>
            <a:miter lim="800000"/>
          </a:ln>
          <a:effectLst/>
        </p:spPr>
        <p:txBody>
          <a:bodyPr>
            <a:spAutoFit/>
          </a:bodyPr>
          <a:lstStyle/>
          <a:p>
            <a:pPr algn="ctr">
              <a:spcBef>
                <a:spcPct val="0"/>
              </a:spcBef>
              <a:buClrTx/>
              <a:buSzTx/>
              <a:buFontTx/>
              <a:buNone/>
            </a:pPr>
            <a:r>
              <a:rPr lang="en-US" altLang="zh-CN" sz="1800" dirty="0">
                <a:ea typeface="宋体" pitchFamily="2" charset="-122"/>
              </a:rPr>
              <a:t>TLD DNS server</a:t>
            </a:r>
            <a:endParaRPr lang="en-US" altLang="zh-CN" sz="1600" dirty="0">
              <a:latin typeface="Comic Sans MS Regular" panose="030F0702030302020204" pitchFamily="66" charset="0"/>
              <a:ea typeface="宋体" pitchFamily="2" charset="-122"/>
            </a:endParaRPr>
          </a:p>
        </p:txBody>
      </p:sp>
      <p:sp>
        <p:nvSpPr>
          <p:cNvPr id="202818" name="Rectangle 66"/>
          <p:cNvSpPr>
            <a:spLocks noGrp="1" noChangeArrowheads="1"/>
          </p:cNvSpPr>
          <p:nvPr>
            <p:ph type="title"/>
          </p:nvPr>
        </p:nvSpPr>
        <p:spPr/>
        <p:txBody>
          <a:bodyPr/>
          <a:lstStyle/>
          <a:p>
            <a:r>
              <a:rPr lang="en-US" altLang="zh-CN" dirty="0">
                <a:ea typeface="宋体" pitchFamily="2" charset="-122"/>
              </a:rPr>
              <a:t>DNS</a:t>
            </a:r>
            <a:r>
              <a:rPr lang="zh-CN" altLang="en-US" dirty="0">
                <a:ea typeface="宋体" pitchFamily="2" charset="-122"/>
              </a:rPr>
              <a:t>查询示例</a:t>
            </a:r>
          </a:p>
        </p:txBody>
      </p:sp>
      <p:sp>
        <p:nvSpPr>
          <p:cNvPr id="202819" name="Rectangle 67"/>
          <p:cNvSpPr>
            <a:spLocks noGrp="1" noChangeArrowheads="1"/>
          </p:cNvSpPr>
          <p:nvPr>
            <p:ph type="body" sz="half" idx="1"/>
          </p:nvPr>
        </p:nvSpPr>
        <p:spPr>
          <a:xfrm>
            <a:off x="444500" y="1587500"/>
            <a:ext cx="3565525" cy="4648200"/>
          </a:xfrm>
        </p:spPr>
        <p:txBody>
          <a:bodyPr/>
          <a:lstStyle/>
          <a:p>
            <a:r>
              <a:rPr lang="en-US" altLang="zh-CN" sz="2400" dirty="0" err="1">
                <a:ea typeface="宋体" pitchFamily="2" charset="-122"/>
              </a:rPr>
              <a:t>cis.poly.edu</a:t>
            </a:r>
            <a:r>
              <a:rPr lang="zh-CN" altLang="en-US" sz="2400" dirty="0">
                <a:ea typeface="宋体" pitchFamily="2" charset="-122"/>
              </a:rPr>
              <a:t>想要获得</a:t>
            </a:r>
            <a:r>
              <a:rPr lang="en-US" altLang="zh-CN" sz="2400" dirty="0">
                <a:ea typeface="宋体" pitchFamily="2" charset="-122"/>
              </a:rPr>
              <a:t> </a:t>
            </a:r>
            <a:r>
              <a:rPr lang="en-US" altLang="zh-CN" sz="2400" dirty="0" err="1">
                <a:ea typeface="宋体" pitchFamily="2" charset="-122"/>
              </a:rPr>
              <a:t>gaia.cs.umass.edu</a:t>
            </a:r>
            <a:r>
              <a:rPr lang="zh-CN" altLang="en-US" sz="2400" dirty="0">
                <a:ea typeface="宋体" pitchFamily="2" charset="-122"/>
              </a:rPr>
              <a:t>的</a:t>
            </a:r>
            <a:r>
              <a:rPr lang="en-US" altLang="zh-CN" sz="2400" dirty="0">
                <a:ea typeface="宋体" pitchFamily="2" charset="-122"/>
              </a:rPr>
              <a:t>IP</a:t>
            </a:r>
            <a:r>
              <a:rPr lang="zh-CN" altLang="en-US" sz="2400" dirty="0">
                <a:ea typeface="宋体" pitchFamily="2" charset="-122"/>
              </a:rPr>
              <a:t>地址</a:t>
            </a:r>
          </a:p>
          <a:p>
            <a:endParaRPr lang="zh-CN" altLang="en-US" sz="2400" dirty="0">
              <a:ea typeface="宋体" pitchFamily="2" charset="-122"/>
            </a:endParaRPr>
          </a:p>
          <a:p>
            <a:r>
              <a:rPr lang="zh-CN" altLang="en-US" sz="2400" dirty="0">
                <a:ea typeface="宋体" pitchFamily="2" charset="-122"/>
              </a:rPr>
              <a:t>迭代查询</a:t>
            </a:r>
          </a:p>
          <a:p>
            <a:pPr lvl="1"/>
            <a:r>
              <a:rPr lang="zh-CN" altLang="en-US" dirty="0">
                <a:ea typeface="宋体" pitchFamily="2" charset="-122"/>
              </a:rPr>
              <a:t>被查询服务器返回域名解析服务器的名字</a:t>
            </a:r>
          </a:p>
          <a:p>
            <a:pPr lvl="1"/>
            <a:r>
              <a:rPr lang="en-US" altLang="zh-CN" dirty="0">
                <a:ea typeface="宋体" pitchFamily="2" charset="-122"/>
              </a:rPr>
              <a:t>“</a:t>
            </a:r>
            <a:r>
              <a:rPr lang="zh-CN" altLang="en-US" dirty="0">
                <a:ea typeface="宋体" pitchFamily="2" charset="-122"/>
              </a:rPr>
              <a:t>我不认识这个域名，但你可以问这个服务器</a:t>
            </a:r>
            <a:r>
              <a:rPr lang="en-US" altLang="zh-CN" dirty="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0" grpId="0" animBg="1"/>
      <p:bldP spid="202771" grpId="0" animBg="1"/>
      <p:bldP spid="202772" grpId="0" animBg="1"/>
      <p:bldP spid="202773" grpId="0" animBg="1"/>
      <p:bldP spid="202774" grpId="0" animBg="1"/>
      <p:bldP spid="202775" grpId="0" animBg="1"/>
      <p:bldP spid="202779" grpId="0"/>
      <p:bldP spid="202780" grpId="0"/>
      <p:bldP spid="202781" grpId="0"/>
      <p:bldP spid="202782" grpId="0"/>
      <p:bldP spid="202783" grpId="0"/>
      <p:bldP spid="202784" grpId="0"/>
      <p:bldP spid="202813" grpId="0"/>
      <p:bldP spid="202814" grpId="0"/>
      <p:bldP spid="202815" grpId="0" animBg="1"/>
      <p:bldP spid="2028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8" name="灯片编号占位符 4"/>
          <p:cNvSpPr>
            <a:spLocks noGrp="1"/>
          </p:cNvSpPr>
          <p:nvPr>
            <p:ph type="sldNum" sz="quarter" idx="12"/>
          </p:nvPr>
        </p:nvSpPr>
        <p:spPr/>
        <p:txBody>
          <a:bodyPr/>
          <a:lstStyle/>
          <a:p>
            <a:fld id="{8F6B387F-136C-4E74-AF1E-7408564D9CF2}" type="slidenum">
              <a:rPr lang="en-US" altLang="zh-CN"/>
              <a:t>69</a:t>
            </a:fld>
            <a:endParaRPr lang="en-US" altLang="zh-CN" dirty="0"/>
          </a:p>
        </p:txBody>
      </p:sp>
      <p:grpSp>
        <p:nvGrpSpPr>
          <p:cNvPr id="203841" name="Group 65"/>
          <p:cNvGrpSpPr/>
          <p:nvPr/>
        </p:nvGrpSpPr>
        <p:grpSpPr bwMode="auto">
          <a:xfrm>
            <a:off x="3416300" y="790575"/>
            <a:ext cx="5727700" cy="5526088"/>
            <a:chOff x="1499" y="384"/>
            <a:chExt cx="3608" cy="3481"/>
          </a:xfrm>
        </p:grpSpPr>
        <p:graphicFrame>
          <p:nvGraphicFramePr>
            <p:cNvPr id="203778" name="Object 2"/>
            <p:cNvGraphicFramePr>
              <a:graphicFrameLocks noChangeAspect="1"/>
            </p:cNvGraphicFramePr>
            <p:nvPr/>
          </p:nvGraphicFramePr>
          <p:xfrm>
            <a:off x="2040" y="2792"/>
            <a:ext cx="525" cy="402"/>
          </p:xfrm>
          <a:graphic>
            <a:graphicData uri="http://schemas.openxmlformats.org/presentationml/2006/ole">
              <mc:AlternateContent xmlns:mc="http://schemas.openxmlformats.org/markup-compatibility/2006">
                <mc:Choice xmlns:v="urn:schemas-microsoft-com:vml" Requires="v">
                  <p:oleObj spid="_x0000_s18597" name="Clip" r:id="rId3" imgW="18192750" imgH="15087600" progId="">
                    <p:embed/>
                  </p:oleObj>
                </mc:Choice>
                <mc:Fallback>
                  <p:oleObj name="Clip" r:id="rId3" imgW="18192750" imgH="15087600" progId="">
                    <p:embed/>
                    <p:pic>
                      <p:nvPicPr>
                        <p:cNvPr id="0" name="图片 18432"/>
                        <p:cNvPicPr>
                          <a:picLocks noChangeAspect="1"/>
                        </p:cNvPicPr>
                        <p:nvPr/>
                      </p:nvPicPr>
                      <p:blipFill>
                        <a:blip r:embed="rId4"/>
                        <a:stretch>
                          <a:fillRect/>
                        </a:stretch>
                      </p:blipFill>
                      <p:spPr>
                        <a:xfrm>
                          <a:off x="2040" y="2792"/>
                          <a:ext cx="525" cy="402"/>
                        </a:xfrm>
                        <a:prstGeom prst="rect">
                          <a:avLst/>
                        </a:prstGeom>
                        <a:noFill/>
                        <a:ln w="9525">
                          <a:noFill/>
                        </a:ln>
                      </p:spPr>
                    </p:pic>
                  </p:oleObj>
                </mc:Fallback>
              </mc:AlternateContent>
            </a:graphicData>
          </a:graphic>
        </p:graphicFrame>
        <p:sp>
          <p:nvSpPr>
            <p:cNvPr id="203779" name="Text Box 3"/>
            <p:cNvSpPr txBox="1">
              <a:spLocks noChangeArrowheads="1"/>
            </p:cNvSpPr>
            <p:nvPr/>
          </p:nvSpPr>
          <p:spPr bwMode="auto">
            <a:xfrm>
              <a:off x="1516" y="3156"/>
              <a:ext cx="1162" cy="385"/>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ea typeface="宋体" pitchFamily="2" charset="-122"/>
                </a:rPr>
                <a:t>requesting host</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cis.poly.edu</a:t>
              </a:r>
              <a:endParaRPr lang="en-US" altLang="zh-CN" sz="1600" dirty="0">
                <a:latin typeface="Comic Sans MS Regular" panose="030F0702030302020204" pitchFamily="66" charset="0"/>
                <a:ea typeface="宋体" pitchFamily="2" charset="-122"/>
              </a:endParaRPr>
            </a:p>
          </p:txBody>
        </p:sp>
        <p:sp>
          <p:nvSpPr>
            <p:cNvPr id="203780" name="Text Box 4"/>
            <p:cNvSpPr txBox="1">
              <a:spLocks noChangeArrowheads="1"/>
            </p:cNvSpPr>
            <p:nvPr/>
          </p:nvSpPr>
          <p:spPr bwMode="auto">
            <a:xfrm>
              <a:off x="2981" y="3653"/>
              <a:ext cx="1425" cy="212"/>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err="1">
                  <a:latin typeface="Courier New" pitchFamily="49" charset="0"/>
                  <a:ea typeface="宋体" pitchFamily="2" charset="-122"/>
                </a:rPr>
                <a:t>gaia.cs.umass.edu</a:t>
              </a:r>
              <a:endParaRPr lang="en-US" altLang="zh-CN" sz="1600" dirty="0">
                <a:latin typeface="Comic Sans MS Regular" panose="030F0702030302020204" pitchFamily="66" charset="0"/>
                <a:ea typeface="宋体" pitchFamily="2" charset="-122"/>
              </a:endParaRPr>
            </a:p>
          </p:txBody>
        </p:sp>
        <p:graphicFrame>
          <p:nvGraphicFramePr>
            <p:cNvPr id="203781" name="Object 5"/>
            <p:cNvGraphicFramePr>
              <a:graphicFrameLocks noChangeAspect="1"/>
            </p:cNvGraphicFramePr>
            <p:nvPr/>
          </p:nvGraphicFramePr>
          <p:xfrm>
            <a:off x="3378" y="3296"/>
            <a:ext cx="525" cy="402"/>
          </p:xfrm>
          <a:graphic>
            <a:graphicData uri="http://schemas.openxmlformats.org/presentationml/2006/ole">
              <mc:AlternateContent xmlns:mc="http://schemas.openxmlformats.org/markup-compatibility/2006">
                <mc:Choice xmlns:v="urn:schemas-microsoft-com:vml" Requires="v">
                  <p:oleObj spid="_x0000_s18598" name="Clip" r:id="rId5" imgW="18192750" imgH="15087600" progId="">
                    <p:embed/>
                  </p:oleObj>
                </mc:Choice>
                <mc:Fallback>
                  <p:oleObj name="Clip" r:id="rId5" imgW="18192750" imgH="15087600" progId="">
                    <p:embed/>
                    <p:pic>
                      <p:nvPicPr>
                        <p:cNvPr id="0" name="图片 18433"/>
                        <p:cNvPicPr>
                          <a:picLocks noChangeAspect="1"/>
                        </p:cNvPicPr>
                        <p:nvPr/>
                      </p:nvPicPr>
                      <p:blipFill>
                        <a:blip r:embed="rId4"/>
                        <a:stretch>
                          <a:fillRect/>
                        </a:stretch>
                      </p:blipFill>
                      <p:spPr>
                        <a:xfrm>
                          <a:off x="3378" y="3296"/>
                          <a:ext cx="525" cy="402"/>
                        </a:xfrm>
                        <a:prstGeom prst="rect">
                          <a:avLst/>
                        </a:prstGeom>
                        <a:noFill/>
                        <a:ln w="9525">
                          <a:noFill/>
                        </a:ln>
                      </p:spPr>
                    </p:pic>
                  </p:oleObj>
                </mc:Fallback>
              </mc:AlternateContent>
            </a:graphicData>
          </a:graphic>
        </p:graphicFrame>
        <p:grpSp>
          <p:nvGrpSpPr>
            <p:cNvPr id="203782" name="Group 6"/>
            <p:cNvGrpSpPr/>
            <p:nvPr/>
          </p:nvGrpSpPr>
          <p:grpSpPr bwMode="auto">
            <a:xfrm>
              <a:off x="2196" y="1485"/>
              <a:ext cx="233" cy="414"/>
              <a:chOff x="4180" y="783"/>
              <a:chExt cx="150" cy="307"/>
            </a:xfrm>
          </p:grpSpPr>
          <p:sp>
            <p:nvSpPr>
              <p:cNvPr id="203783" name="AutoShape 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3784" name="Rectangle 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3785" name="Rectangle 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3786" name="AutoShape 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3787" name="Line 1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3788" name="Line 1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3789" name="Rectangle 1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3790" name="Rectangle 1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03791" name="Text Box 15"/>
            <p:cNvSpPr txBox="1">
              <a:spLocks noChangeArrowheads="1"/>
            </p:cNvSpPr>
            <p:nvPr/>
          </p:nvSpPr>
          <p:spPr bwMode="auto">
            <a:xfrm>
              <a:off x="2545" y="384"/>
              <a:ext cx="1267" cy="231"/>
            </a:xfrm>
            <a:prstGeom prst="rect">
              <a:avLst/>
            </a:prstGeom>
            <a:noFill/>
            <a:ln w="9525">
              <a:noFill/>
              <a:miter lim="800000"/>
            </a:ln>
            <a:effectLst/>
          </p:spPr>
          <p:txBody>
            <a:bodyPr>
              <a:spAutoFit/>
            </a:bodyPr>
            <a:lstStyle/>
            <a:p>
              <a:pPr algn="ctr">
                <a:spcBef>
                  <a:spcPct val="0"/>
                </a:spcBef>
                <a:buClrTx/>
                <a:buSzTx/>
                <a:buFontTx/>
                <a:buNone/>
              </a:pPr>
              <a:r>
                <a:rPr lang="en-US" altLang="zh-CN" sz="1800" dirty="0">
                  <a:ea typeface="宋体" pitchFamily="2" charset="-122"/>
                </a:rPr>
                <a:t>root DNS server</a:t>
              </a:r>
              <a:endParaRPr lang="en-US" altLang="zh-CN" sz="1600" dirty="0">
                <a:latin typeface="Comic Sans MS Regular" panose="030F0702030302020204" pitchFamily="66" charset="0"/>
                <a:ea typeface="宋体" pitchFamily="2" charset="-122"/>
              </a:endParaRPr>
            </a:p>
          </p:txBody>
        </p:sp>
        <p:sp>
          <p:nvSpPr>
            <p:cNvPr id="203792" name="Line 16"/>
            <p:cNvSpPr>
              <a:spLocks noChangeShapeType="1"/>
            </p:cNvSpPr>
            <p:nvPr/>
          </p:nvSpPr>
          <p:spPr bwMode="auto">
            <a:xfrm flipH="1" flipV="1">
              <a:off x="2227" y="1918"/>
              <a:ext cx="0" cy="828"/>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3793" name="Line 17"/>
            <p:cNvSpPr>
              <a:spLocks noChangeShapeType="1"/>
            </p:cNvSpPr>
            <p:nvPr/>
          </p:nvSpPr>
          <p:spPr bwMode="auto">
            <a:xfrm flipV="1">
              <a:off x="2299" y="850"/>
              <a:ext cx="576" cy="612"/>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3794" name="Line 18"/>
            <p:cNvSpPr>
              <a:spLocks noChangeShapeType="1"/>
            </p:cNvSpPr>
            <p:nvPr/>
          </p:nvSpPr>
          <p:spPr bwMode="auto">
            <a:xfrm>
              <a:off x="2347" y="1936"/>
              <a:ext cx="6" cy="834"/>
            </a:xfrm>
            <a:prstGeom prst="line">
              <a:avLst/>
            </a:prstGeom>
            <a:noFill/>
            <a:ln w="28575">
              <a:solidFill>
                <a:srgbClr val="FF0000"/>
              </a:solidFill>
              <a:round/>
              <a:tailEnd type="triangle" w="med" len="med"/>
            </a:ln>
            <a:effectLst/>
          </p:spPr>
          <p:txBody>
            <a:bodyPr wrap="none" anchor="ctr"/>
            <a:lstStyle/>
            <a:p>
              <a:endParaRPr lang="zh-CN" altLang="en-US"/>
            </a:p>
          </p:txBody>
        </p:sp>
        <p:grpSp>
          <p:nvGrpSpPr>
            <p:cNvPr id="203795" name="Group 19"/>
            <p:cNvGrpSpPr/>
            <p:nvPr/>
          </p:nvGrpSpPr>
          <p:grpSpPr bwMode="auto">
            <a:xfrm>
              <a:off x="1499" y="2010"/>
              <a:ext cx="1259" cy="385"/>
              <a:chOff x="2800" y="2132"/>
              <a:chExt cx="1259" cy="385"/>
            </a:xfrm>
          </p:grpSpPr>
          <p:sp>
            <p:nvSpPr>
              <p:cNvPr id="203796" name="Rectangle 20"/>
              <p:cNvSpPr>
                <a:spLocks noChangeArrowheads="1"/>
              </p:cNvSpPr>
              <p:nvPr/>
            </p:nvSpPr>
            <p:spPr bwMode="auto">
              <a:xfrm>
                <a:off x="2838" y="2178"/>
                <a:ext cx="1182" cy="300"/>
              </a:xfrm>
              <a:prstGeom prst="rect">
                <a:avLst/>
              </a:prstGeom>
              <a:solidFill>
                <a:schemeClr val="bg1"/>
              </a:solidFill>
              <a:ln w="9525">
                <a:noFill/>
                <a:miter lim="800000"/>
              </a:ln>
              <a:effectLst/>
            </p:spPr>
            <p:txBody>
              <a:bodyPr wrap="none" anchor="ctr"/>
              <a:lstStyle/>
              <a:p>
                <a:endParaRPr lang="zh-CN" altLang="en-US"/>
              </a:p>
            </p:txBody>
          </p:sp>
          <p:sp>
            <p:nvSpPr>
              <p:cNvPr id="203797" name="Text Box 21"/>
              <p:cNvSpPr txBox="1">
                <a:spLocks noChangeArrowheads="1"/>
              </p:cNvSpPr>
              <p:nvPr/>
            </p:nvSpPr>
            <p:spPr bwMode="auto">
              <a:xfrm>
                <a:off x="2800" y="2132"/>
                <a:ext cx="1259" cy="385"/>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ea typeface="宋体" pitchFamily="2" charset="-122"/>
                  </a:rPr>
                  <a:t>local DNS server</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dns.poly.edu</a:t>
                </a:r>
                <a:endParaRPr lang="en-US" altLang="zh-CN" sz="1600" dirty="0">
                  <a:latin typeface="Comic Sans MS Regular" panose="030F0702030302020204" pitchFamily="66" charset="0"/>
                  <a:ea typeface="宋体" pitchFamily="2" charset="-122"/>
                </a:endParaRPr>
              </a:p>
            </p:txBody>
          </p:sp>
        </p:grpSp>
        <p:sp>
          <p:nvSpPr>
            <p:cNvPr id="203798" name="Text Box 22"/>
            <p:cNvSpPr txBox="1">
              <a:spLocks noChangeArrowheads="1"/>
            </p:cNvSpPr>
            <p:nvPr/>
          </p:nvSpPr>
          <p:spPr bwMode="auto">
            <a:xfrm>
              <a:off x="2045" y="2457"/>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1</a:t>
              </a:r>
              <a:endParaRPr lang="en-US" altLang="zh-CN" dirty="0">
                <a:latin typeface="Comic Sans MS Regular" panose="030F0702030302020204" pitchFamily="66" charset="0"/>
                <a:ea typeface="宋体" pitchFamily="2" charset="-122"/>
              </a:endParaRPr>
            </a:p>
          </p:txBody>
        </p:sp>
        <p:sp>
          <p:nvSpPr>
            <p:cNvPr id="203799" name="Text Box 23"/>
            <p:cNvSpPr txBox="1">
              <a:spLocks noChangeArrowheads="1"/>
            </p:cNvSpPr>
            <p:nvPr/>
          </p:nvSpPr>
          <p:spPr bwMode="auto">
            <a:xfrm>
              <a:off x="2387" y="987"/>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2</a:t>
              </a:r>
              <a:endParaRPr lang="en-US" altLang="zh-CN" dirty="0">
                <a:latin typeface="Comic Sans MS Regular" panose="030F0702030302020204" pitchFamily="66" charset="0"/>
                <a:ea typeface="宋体" pitchFamily="2" charset="-122"/>
              </a:endParaRPr>
            </a:p>
          </p:txBody>
        </p:sp>
        <p:sp>
          <p:nvSpPr>
            <p:cNvPr id="203800" name="Text Box 24"/>
            <p:cNvSpPr txBox="1">
              <a:spLocks noChangeArrowheads="1"/>
            </p:cNvSpPr>
            <p:nvPr/>
          </p:nvSpPr>
          <p:spPr bwMode="auto">
            <a:xfrm>
              <a:off x="3600" y="2112"/>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4</a:t>
              </a:r>
              <a:endParaRPr lang="en-US" altLang="zh-CN" dirty="0">
                <a:latin typeface="Comic Sans MS Regular" panose="030F0702030302020204" pitchFamily="66" charset="0"/>
                <a:ea typeface="宋体" pitchFamily="2" charset="-122"/>
              </a:endParaRPr>
            </a:p>
          </p:txBody>
        </p:sp>
        <p:sp>
          <p:nvSpPr>
            <p:cNvPr id="203801" name="Text Box 25"/>
            <p:cNvSpPr txBox="1">
              <a:spLocks noChangeArrowheads="1"/>
            </p:cNvSpPr>
            <p:nvPr/>
          </p:nvSpPr>
          <p:spPr bwMode="auto">
            <a:xfrm>
              <a:off x="3312" y="2160"/>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5</a:t>
              </a:r>
              <a:endParaRPr lang="en-US" altLang="zh-CN" dirty="0">
                <a:latin typeface="Comic Sans MS Regular" panose="030F0702030302020204" pitchFamily="66" charset="0"/>
                <a:ea typeface="宋体" pitchFamily="2" charset="-122"/>
              </a:endParaRPr>
            </a:p>
          </p:txBody>
        </p:sp>
        <p:sp>
          <p:nvSpPr>
            <p:cNvPr id="203802" name="Text Box 26"/>
            <p:cNvSpPr txBox="1">
              <a:spLocks noChangeArrowheads="1"/>
            </p:cNvSpPr>
            <p:nvPr/>
          </p:nvSpPr>
          <p:spPr bwMode="auto">
            <a:xfrm>
              <a:off x="3120" y="1296"/>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6</a:t>
              </a:r>
              <a:endParaRPr lang="en-US" altLang="zh-CN" dirty="0">
                <a:latin typeface="Comic Sans MS Regular" panose="030F0702030302020204" pitchFamily="66" charset="0"/>
                <a:ea typeface="宋体" pitchFamily="2" charset="-122"/>
              </a:endParaRPr>
            </a:p>
          </p:txBody>
        </p:sp>
        <p:grpSp>
          <p:nvGrpSpPr>
            <p:cNvPr id="203803" name="Group 27"/>
            <p:cNvGrpSpPr/>
            <p:nvPr/>
          </p:nvGrpSpPr>
          <p:grpSpPr bwMode="auto">
            <a:xfrm>
              <a:off x="2898" y="591"/>
              <a:ext cx="233" cy="414"/>
              <a:chOff x="4180" y="783"/>
              <a:chExt cx="150" cy="307"/>
            </a:xfrm>
          </p:grpSpPr>
          <p:sp>
            <p:nvSpPr>
              <p:cNvPr id="203804" name="AutoShape 28"/>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3805" name="Rectangle 29"/>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3806"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3807"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3808" name="Line 32"/>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3809" name="Line 33"/>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3810"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3811" name="Rectangle 35"/>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203812" name="Group 36"/>
            <p:cNvGrpSpPr/>
            <p:nvPr/>
          </p:nvGrpSpPr>
          <p:grpSpPr bwMode="auto">
            <a:xfrm>
              <a:off x="3420" y="1491"/>
              <a:ext cx="233" cy="414"/>
              <a:chOff x="4180" y="783"/>
              <a:chExt cx="150" cy="307"/>
            </a:xfrm>
          </p:grpSpPr>
          <p:sp>
            <p:nvSpPr>
              <p:cNvPr id="203813" name="AutoShape 37"/>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3814" name="Rectangle 38"/>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3815" name="Rectangle 39"/>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3816" name="AutoShape 4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3817" name="Line 41"/>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3818" name="Line 42"/>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3819" name="Rectangle 43"/>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3820" name="Rectangle 44"/>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203821" name="Group 45"/>
            <p:cNvGrpSpPr/>
            <p:nvPr/>
          </p:nvGrpSpPr>
          <p:grpSpPr bwMode="auto">
            <a:xfrm>
              <a:off x="3408" y="2511"/>
              <a:ext cx="233" cy="414"/>
              <a:chOff x="4180" y="783"/>
              <a:chExt cx="150" cy="307"/>
            </a:xfrm>
          </p:grpSpPr>
          <p:sp>
            <p:nvSpPr>
              <p:cNvPr id="203822" name="AutoShape 46"/>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203823" name="Rectangle 47"/>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203824" name="Rectangle 48"/>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203825" name="AutoShape 4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203826" name="Line 50"/>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203827" name="Line 51"/>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203828" name="Rectangle 52"/>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203829" name="Rectangle 53"/>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203830" name="Text Box 54"/>
            <p:cNvSpPr txBox="1">
              <a:spLocks noChangeArrowheads="1"/>
            </p:cNvSpPr>
            <p:nvPr/>
          </p:nvSpPr>
          <p:spPr bwMode="auto">
            <a:xfrm>
              <a:off x="2830" y="2871"/>
              <a:ext cx="1649" cy="366"/>
            </a:xfrm>
            <a:prstGeom prst="rect">
              <a:avLst/>
            </a:prstGeom>
            <a:noFill/>
            <a:ln w="9525">
              <a:noFill/>
              <a:miter lim="800000"/>
            </a:ln>
            <a:effectLst/>
          </p:spPr>
          <p:txBody>
            <a:bodyPr wrap="none">
              <a:spAutoFit/>
            </a:bodyPr>
            <a:lstStyle/>
            <a:p>
              <a:pPr algn="ctr">
                <a:spcBef>
                  <a:spcPct val="0"/>
                </a:spcBef>
                <a:buClrTx/>
                <a:buSzTx/>
                <a:buFontTx/>
                <a:buNone/>
              </a:pPr>
              <a:r>
                <a:rPr lang="en-US" altLang="zh-CN" sz="1600" dirty="0">
                  <a:ea typeface="宋体" pitchFamily="2" charset="-122"/>
                </a:rPr>
                <a:t>authoritative DNS server</a:t>
              </a:r>
              <a:endParaRPr lang="en-US" altLang="zh-CN" dirty="0">
                <a:latin typeface="Comic Sans MS Regular" panose="030F0702030302020204" pitchFamily="66" charset="0"/>
                <a:ea typeface="宋体" pitchFamily="2" charset="-122"/>
              </a:endParaRPr>
            </a:p>
            <a:p>
              <a:pPr algn="ctr">
                <a:spcBef>
                  <a:spcPct val="0"/>
                </a:spcBef>
                <a:buClrTx/>
                <a:buSzTx/>
                <a:buFontTx/>
                <a:buNone/>
              </a:pPr>
              <a:r>
                <a:rPr lang="en-US" altLang="zh-CN" sz="1600" dirty="0" err="1">
                  <a:latin typeface="Courier New" pitchFamily="49" charset="0"/>
                  <a:ea typeface="宋体" pitchFamily="2" charset="-122"/>
                </a:rPr>
                <a:t>dns.cs.umass.edu</a:t>
              </a:r>
              <a:endParaRPr lang="en-US" altLang="zh-CN" sz="1600" dirty="0">
                <a:latin typeface="Comic Sans MS Regular" panose="030F0702030302020204" pitchFamily="66" charset="0"/>
                <a:ea typeface="宋体" pitchFamily="2" charset="-122"/>
              </a:endParaRPr>
            </a:p>
          </p:txBody>
        </p:sp>
        <p:sp>
          <p:nvSpPr>
            <p:cNvPr id="203831" name="Text Box 55"/>
            <p:cNvSpPr txBox="1">
              <a:spLocks noChangeArrowheads="1"/>
            </p:cNvSpPr>
            <p:nvPr/>
          </p:nvSpPr>
          <p:spPr bwMode="auto">
            <a:xfrm>
              <a:off x="2592" y="1344"/>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7</a:t>
              </a:r>
              <a:endParaRPr lang="en-US" altLang="zh-CN" dirty="0">
                <a:latin typeface="Comic Sans MS Regular" panose="030F0702030302020204" pitchFamily="66" charset="0"/>
                <a:ea typeface="宋体" pitchFamily="2" charset="-122"/>
              </a:endParaRPr>
            </a:p>
          </p:txBody>
        </p:sp>
        <p:sp>
          <p:nvSpPr>
            <p:cNvPr id="203832" name="Text Box 56"/>
            <p:cNvSpPr txBox="1">
              <a:spLocks noChangeArrowheads="1"/>
            </p:cNvSpPr>
            <p:nvPr/>
          </p:nvSpPr>
          <p:spPr bwMode="auto">
            <a:xfrm>
              <a:off x="2393" y="2469"/>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8</a:t>
              </a:r>
              <a:endParaRPr lang="en-US" altLang="zh-CN" dirty="0">
                <a:latin typeface="Comic Sans MS Regular" panose="030F0702030302020204" pitchFamily="66" charset="0"/>
                <a:ea typeface="宋体" pitchFamily="2" charset="-122"/>
              </a:endParaRPr>
            </a:p>
          </p:txBody>
        </p:sp>
        <p:sp>
          <p:nvSpPr>
            <p:cNvPr id="203833" name="Line 57"/>
            <p:cNvSpPr>
              <a:spLocks noChangeShapeType="1"/>
            </p:cNvSpPr>
            <p:nvPr/>
          </p:nvSpPr>
          <p:spPr bwMode="auto">
            <a:xfrm>
              <a:off x="3120" y="768"/>
              <a:ext cx="432" cy="720"/>
            </a:xfrm>
            <a:prstGeom prst="line">
              <a:avLst/>
            </a:prstGeom>
            <a:noFill/>
            <a:ln w="25400">
              <a:solidFill>
                <a:srgbClr val="FF0000"/>
              </a:solidFill>
              <a:round/>
              <a:tailEnd type="triangle" w="med" len="med"/>
            </a:ln>
            <a:effectLst/>
          </p:spPr>
          <p:txBody>
            <a:bodyPr/>
            <a:lstStyle/>
            <a:p>
              <a:endParaRPr lang="zh-CN" altLang="en-US"/>
            </a:p>
          </p:txBody>
        </p:sp>
        <p:sp>
          <p:nvSpPr>
            <p:cNvPr id="203835" name="Text Box 59"/>
            <p:cNvSpPr txBox="1">
              <a:spLocks noChangeArrowheads="1"/>
            </p:cNvSpPr>
            <p:nvPr/>
          </p:nvSpPr>
          <p:spPr bwMode="auto">
            <a:xfrm>
              <a:off x="3840" y="1536"/>
              <a:ext cx="1267" cy="231"/>
            </a:xfrm>
            <a:prstGeom prst="rect">
              <a:avLst/>
            </a:prstGeom>
            <a:noFill/>
            <a:ln w="9525">
              <a:noFill/>
              <a:miter lim="800000"/>
            </a:ln>
            <a:effectLst/>
          </p:spPr>
          <p:txBody>
            <a:bodyPr>
              <a:spAutoFit/>
            </a:bodyPr>
            <a:lstStyle/>
            <a:p>
              <a:pPr algn="ctr">
                <a:spcBef>
                  <a:spcPct val="0"/>
                </a:spcBef>
                <a:buClrTx/>
                <a:buSzTx/>
                <a:buFontTx/>
                <a:buNone/>
              </a:pPr>
              <a:r>
                <a:rPr lang="en-US" altLang="zh-CN" sz="1800" dirty="0">
                  <a:ea typeface="宋体" pitchFamily="2" charset="-122"/>
                </a:rPr>
                <a:t>TLD DNS server</a:t>
              </a:r>
              <a:endParaRPr lang="en-US" altLang="zh-CN" sz="1600" dirty="0">
                <a:latin typeface="Comic Sans MS Regular" panose="030F0702030302020204" pitchFamily="66" charset="0"/>
                <a:ea typeface="宋体" pitchFamily="2" charset="-122"/>
              </a:endParaRPr>
            </a:p>
          </p:txBody>
        </p:sp>
        <p:sp>
          <p:nvSpPr>
            <p:cNvPr id="203836" name="Line 60"/>
            <p:cNvSpPr>
              <a:spLocks noChangeShapeType="1"/>
            </p:cNvSpPr>
            <p:nvPr/>
          </p:nvSpPr>
          <p:spPr bwMode="auto">
            <a:xfrm>
              <a:off x="3600" y="1872"/>
              <a:ext cx="0" cy="624"/>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3837" name="Line 61"/>
            <p:cNvSpPr>
              <a:spLocks noChangeShapeType="1"/>
            </p:cNvSpPr>
            <p:nvPr/>
          </p:nvSpPr>
          <p:spPr bwMode="auto">
            <a:xfrm flipH="1" flipV="1">
              <a:off x="3504" y="1920"/>
              <a:ext cx="0" cy="576"/>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3838" name="Line 62"/>
            <p:cNvSpPr>
              <a:spLocks noChangeShapeType="1"/>
            </p:cNvSpPr>
            <p:nvPr/>
          </p:nvSpPr>
          <p:spPr bwMode="auto">
            <a:xfrm flipH="1" flipV="1">
              <a:off x="3072" y="1008"/>
              <a:ext cx="336" cy="576"/>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203839" name="Text Box 63"/>
            <p:cNvSpPr txBox="1">
              <a:spLocks noChangeArrowheads="1"/>
            </p:cNvSpPr>
            <p:nvPr/>
          </p:nvSpPr>
          <p:spPr bwMode="auto">
            <a:xfrm>
              <a:off x="3408" y="1008"/>
              <a:ext cx="196" cy="231"/>
            </a:xfrm>
            <a:prstGeom prst="rect">
              <a:avLst/>
            </a:prstGeom>
            <a:noFill/>
            <a:ln w="9525">
              <a:noFill/>
              <a:miter lim="800000"/>
            </a:ln>
            <a:effectLst/>
          </p:spPr>
          <p:txBody>
            <a:bodyPr wrap="none">
              <a:spAutoFit/>
            </a:bodyPr>
            <a:lstStyle/>
            <a:p>
              <a:pPr algn="ctr">
                <a:spcBef>
                  <a:spcPct val="0"/>
                </a:spcBef>
                <a:buClrTx/>
                <a:buSzTx/>
                <a:buFontTx/>
                <a:buNone/>
              </a:pPr>
              <a:r>
                <a:rPr lang="en-US" altLang="zh-CN" sz="1800" dirty="0">
                  <a:solidFill>
                    <a:srgbClr val="FF0000"/>
                  </a:solidFill>
                  <a:latin typeface="Arial" panose="02080604020202020204" pitchFamily="34" charset="0"/>
                  <a:ea typeface="宋体" pitchFamily="2" charset="-122"/>
                </a:rPr>
                <a:t>3</a:t>
              </a:r>
              <a:endParaRPr lang="en-US" altLang="zh-CN" dirty="0">
                <a:latin typeface="Comic Sans MS Regular" panose="030F0702030302020204" pitchFamily="66" charset="0"/>
                <a:ea typeface="宋体" pitchFamily="2" charset="-122"/>
              </a:endParaRPr>
            </a:p>
          </p:txBody>
        </p:sp>
        <p:sp>
          <p:nvSpPr>
            <p:cNvPr id="203840" name="Line 64"/>
            <p:cNvSpPr>
              <a:spLocks noChangeShapeType="1"/>
            </p:cNvSpPr>
            <p:nvPr/>
          </p:nvSpPr>
          <p:spPr bwMode="auto">
            <a:xfrm flipH="1">
              <a:off x="2448" y="1008"/>
              <a:ext cx="480" cy="528"/>
            </a:xfrm>
            <a:prstGeom prst="line">
              <a:avLst/>
            </a:prstGeom>
            <a:noFill/>
            <a:ln w="28575">
              <a:solidFill>
                <a:srgbClr val="FF0000"/>
              </a:solidFill>
              <a:round/>
              <a:tailEnd type="triangle" w="med" len="med"/>
            </a:ln>
            <a:effectLst/>
          </p:spPr>
          <p:txBody>
            <a:bodyPr wrap="none" anchor="ctr"/>
            <a:lstStyle/>
            <a:p>
              <a:endParaRPr lang="zh-CN" altLang="en-US"/>
            </a:p>
          </p:txBody>
        </p:sp>
      </p:grpSp>
      <p:sp>
        <p:nvSpPr>
          <p:cNvPr id="203842" name="Rectangle 66"/>
          <p:cNvSpPr>
            <a:spLocks noGrp="1" noChangeArrowheads="1"/>
          </p:cNvSpPr>
          <p:nvPr>
            <p:ph type="title"/>
          </p:nvPr>
        </p:nvSpPr>
        <p:spPr/>
        <p:txBody>
          <a:bodyPr/>
          <a:lstStyle/>
          <a:p>
            <a:r>
              <a:rPr lang="zh-Hans" altLang="en-US" dirty="0">
                <a:ea typeface="宋体" pitchFamily="2" charset="-122"/>
              </a:rPr>
              <a:t>递归查询</a:t>
            </a:r>
            <a:endParaRPr lang="en-US" altLang="zh-CN" dirty="0">
              <a:ea typeface="宋体" pitchFamily="2" charset="-122"/>
            </a:endParaRPr>
          </a:p>
        </p:txBody>
      </p:sp>
      <p:sp>
        <p:nvSpPr>
          <p:cNvPr id="203843" name="Rectangle 67"/>
          <p:cNvSpPr>
            <a:spLocks noChangeArrowheads="1"/>
          </p:cNvSpPr>
          <p:nvPr/>
        </p:nvSpPr>
        <p:spPr bwMode="auto">
          <a:xfrm>
            <a:off x="619125" y="1438275"/>
            <a:ext cx="3162300" cy="4733925"/>
          </a:xfrm>
          <a:prstGeom prst="rect">
            <a:avLst/>
          </a:prstGeom>
          <a:noFill/>
          <a:ln w="9525">
            <a:noFill/>
            <a:miter lim="800000"/>
          </a:ln>
          <a:effectLst/>
        </p:spPr>
        <p:txBody>
          <a:bodyPr/>
          <a:lstStyle/>
          <a:p>
            <a:pPr marL="342900" indent="-342900"/>
            <a:r>
              <a:rPr lang="zh-CN" altLang="en-US" u="sng" dirty="0">
                <a:solidFill>
                  <a:srgbClr val="FF0000"/>
                </a:solidFill>
                <a:ea typeface="宋体" pitchFamily="2" charset="-122"/>
              </a:rPr>
              <a:t>递归查询</a:t>
            </a:r>
            <a:r>
              <a:rPr lang="en-US" altLang="zh-CN" u="sng" dirty="0">
                <a:solidFill>
                  <a:srgbClr val="FF0000"/>
                </a:solidFill>
                <a:ea typeface="宋体" pitchFamily="2" charset="-122"/>
              </a:rPr>
              <a:t>:</a:t>
            </a:r>
            <a:endParaRPr lang="en-US" altLang="zh-CN" dirty="0">
              <a:ea typeface="宋体" pitchFamily="2" charset="-122"/>
            </a:endParaRPr>
          </a:p>
          <a:p>
            <a:pPr marL="342900" indent="-342900">
              <a:buFont typeface="ZapfDingbats" pitchFamily="82" charset="2"/>
              <a:buChar char="r"/>
            </a:pPr>
            <a:r>
              <a:rPr lang="zh-CN" altLang="en-US" dirty="0">
                <a:ea typeface="宋体" pitchFamily="2" charset="-122"/>
              </a:rPr>
              <a:t>将域名解析的任务交给所联系的服务器</a:t>
            </a:r>
          </a:p>
          <a:p>
            <a:pPr marL="342900" indent="-342900">
              <a:buFont typeface="ZapfDingbats" pitchFamily="82" charset="2"/>
              <a:buChar char="r"/>
            </a:pPr>
            <a:r>
              <a:rPr lang="en-US" altLang="zh-CN" dirty="0">
                <a:ea typeface="宋体" pitchFamily="2" charset="-122"/>
              </a:rPr>
              <a:t>heavy load?</a:t>
            </a:r>
          </a:p>
          <a:p>
            <a:pPr marL="342900" indent="-342900">
              <a:spcBef>
                <a:spcPct val="50000"/>
              </a:spcBef>
            </a:pPr>
            <a:endParaRPr lang="en-US" altLang="zh-CN" sz="2000" dirty="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29" name="灯片编号占位符 6"/>
          <p:cNvSpPr>
            <a:spLocks noGrp="1"/>
          </p:cNvSpPr>
          <p:nvPr>
            <p:ph type="sldNum" sz="quarter" idx="12"/>
          </p:nvPr>
        </p:nvSpPr>
        <p:spPr/>
        <p:txBody>
          <a:bodyPr/>
          <a:lstStyle/>
          <a:p>
            <a:fld id="{35A1C5DF-5EEA-4038-9362-FEE6A8FD41C7}" type="slidenum">
              <a:rPr lang="en-US" altLang="zh-CN"/>
              <a:t>7</a:t>
            </a:fld>
            <a:endParaRPr lang="en-US" altLang="zh-CN" dirty="0"/>
          </a:p>
        </p:txBody>
      </p:sp>
      <p:sp>
        <p:nvSpPr>
          <p:cNvPr id="181252" name="Rectangle 4"/>
          <p:cNvSpPr>
            <a:spLocks noGrp="1" noChangeArrowheads="1"/>
          </p:cNvSpPr>
          <p:nvPr>
            <p:ph type="title"/>
          </p:nvPr>
        </p:nvSpPr>
        <p:spPr/>
        <p:txBody>
          <a:bodyPr/>
          <a:lstStyle/>
          <a:p>
            <a:r>
              <a:rPr lang="en-US" altLang="zh-CN" dirty="0">
                <a:ea typeface="宋体" pitchFamily="2" charset="-122"/>
              </a:rPr>
              <a:t>Client-server</a:t>
            </a:r>
            <a:r>
              <a:rPr lang="zh-CN" altLang="en-US" dirty="0">
                <a:ea typeface="宋体" pitchFamily="2" charset="-122"/>
              </a:rPr>
              <a:t>架构</a:t>
            </a:r>
          </a:p>
        </p:txBody>
      </p:sp>
      <p:graphicFrame>
        <p:nvGraphicFramePr>
          <p:cNvPr id="181307" name="Object 59"/>
          <p:cNvGraphicFramePr>
            <a:graphicFrameLocks noGrp="1" noChangeAspect="1"/>
          </p:cNvGraphicFramePr>
          <p:nvPr>
            <p:ph sz="half" idx="1"/>
          </p:nvPr>
        </p:nvGraphicFramePr>
        <p:xfrm>
          <a:off x="1785938" y="3381375"/>
          <a:ext cx="1304925" cy="1085850"/>
        </p:xfrm>
        <a:graphic>
          <a:graphicData uri="http://schemas.openxmlformats.org/presentationml/2006/ole">
            <mc:AlternateContent xmlns:mc="http://schemas.openxmlformats.org/markup-compatibility/2006">
              <mc:Choice xmlns:v="urn:schemas-microsoft-com:vml" Requires="v">
                <p:oleObj spid="_x0000_s26816" name="Clip" r:id="rId3" imgW="18192750" imgH="15087600" progId="">
                  <p:embed/>
                </p:oleObj>
              </mc:Choice>
              <mc:Fallback>
                <p:oleObj name="Clip" r:id="rId3" imgW="18192750" imgH="15087600" progId="">
                  <p:embed/>
                  <p:pic>
                    <p:nvPicPr>
                      <p:cNvPr id="0" name="图片 2048"/>
                      <p:cNvPicPr>
                        <a:picLocks noChangeAspect="1"/>
                      </p:cNvPicPr>
                      <p:nvPr/>
                    </p:nvPicPr>
                    <p:blipFill>
                      <a:blip r:embed="rId4"/>
                      <a:stretch>
                        <a:fillRect/>
                      </a:stretch>
                    </p:blipFill>
                    <p:spPr>
                      <a:xfrm>
                        <a:off x="1785938" y="3381375"/>
                        <a:ext cx="1304925" cy="1085850"/>
                      </a:xfrm>
                      <a:prstGeom prst="rect">
                        <a:avLst/>
                      </a:prstGeom>
                      <a:noFill/>
                      <a:ln w="9525">
                        <a:noFill/>
                      </a:ln>
                    </p:spPr>
                  </p:pic>
                </p:oleObj>
              </mc:Fallback>
            </mc:AlternateContent>
          </a:graphicData>
        </a:graphic>
      </p:graphicFrame>
      <p:sp>
        <p:nvSpPr>
          <p:cNvPr id="181708" name="Rectangle 460"/>
          <p:cNvSpPr>
            <a:spLocks noGrp="1" noChangeArrowheads="1"/>
          </p:cNvSpPr>
          <p:nvPr>
            <p:ph type="body" sz="half" idx="2"/>
          </p:nvPr>
        </p:nvSpPr>
        <p:spPr>
          <a:xfrm>
            <a:off x="4610100" y="1225550"/>
            <a:ext cx="4083050" cy="4648200"/>
          </a:xfrm>
        </p:spPr>
        <p:txBody>
          <a:bodyPr/>
          <a:lstStyle/>
          <a:p>
            <a:pPr>
              <a:buFont typeface="ZapfDingbats" pitchFamily="82" charset="2"/>
              <a:buNone/>
            </a:pPr>
            <a:r>
              <a:rPr lang="en-US" altLang="zh-CN" sz="2400" dirty="0">
                <a:solidFill>
                  <a:srgbClr val="FF0000"/>
                </a:solidFill>
                <a:ea typeface="宋体" pitchFamily="2" charset="-122"/>
              </a:rPr>
              <a:t>server:</a:t>
            </a:r>
            <a:r>
              <a:rPr lang="en-US" altLang="zh-CN" sz="2400" dirty="0">
                <a:ea typeface="宋体" pitchFamily="2" charset="-122"/>
              </a:rPr>
              <a:t> </a:t>
            </a:r>
          </a:p>
          <a:p>
            <a:pPr lvl="1"/>
            <a:r>
              <a:rPr lang="zh-CN" altLang="en-US" dirty="0">
                <a:ea typeface="宋体" pitchFamily="2" charset="-122"/>
              </a:rPr>
              <a:t>总是处于打开状态</a:t>
            </a:r>
            <a:endParaRPr lang="en-US" altLang="zh-CN" dirty="0">
              <a:ea typeface="宋体" pitchFamily="2" charset="-122"/>
            </a:endParaRPr>
          </a:p>
          <a:p>
            <a:pPr lvl="1"/>
            <a:r>
              <a:rPr lang="zh-CN" altLang="en-US" dirty="0">
                <a:ea typeface="宋体" pitchFamily="2" charset="-122"/>
              </a:rPr>
              <a:t>固定的</a:t>
            </a:r>
            <a:r>
              <a:rPr lang="en-US" altLang="zh-CN" dirty="0">
                <a:ea typeface="宋体" pitchFamily="2" charset="-122"/>
              </a:rPr>
              <a:t>IP</a:t>
            </a:r>
            <a:r>
              <a:rPr lang="zh-CN" altLang="en-US" dirty="0">
                <a:ea typeface="宋体" pitchFamily="2" charset="-122"/>
              </a:rPr>
              <a:t>地址</a:t>
            </a:r>
            <a:endParaRPr lang="en-US" altLang="zh-CN" dirty="0">
              <a:ea typeface="宋体" pitchFamily="2" charset="-122"/>
            </a:endParaRPr>
          </a:p>
          <a:p>
            <a:pPr lvl="1"/>
            <a:r>
              <a:rPr lang="zh-CN" altLang="en-US" dirty="0">
                <a:ea typeface="宋体" pitchFamily="2" charset="-122"/>
              </a:rPr>
              <a:t>服务器集群</a:t>
            </a:r>
            <a:r>
              <a:rPr lang="en-US" altLang="zh-CN" dirty="0">
                <a:ea typeface="宋体" pitchFamily="2" charset="-122"/>
              </a:rPr>
              <a:t>(server farms)</a:t>
            </a:r>
          </a:p>
          <a:p>
            <a:pPr>
              <a:buFont typeface="ZapfDingbats" pitchFamily="82" charset="2"/>
              <a:buNone/>
            </a:pPr>
            <a:r>
              <a:rPr lang="en-US" altLang="zh-CN" sz="2400" dirty="0">
                <a:solidFill>
                  <a:srgbClr val="FF0000"/>
                </a:solidFill>
                <a:ea typeface="宋体" pitchFamily="2" charset="-122"/>
              </a:rPr>
              <a:t>clients:</a:t>
            </a:r>
          </a:p>
          <a:p>
            <a:pPr lvl="1"/>
            <a:r>
              <a:rPr lang="zh-CN" altLang="en-US" dirty="0">
                <a:ea typeface="宋体" pitchFamily="2" charset="-122"/>
              </a:rPr>
              <a:t>与服务器进行通信</a:t>
            </a:r>
            <a:endParaRPr lang="en-US" altLang="zh-CN" dirty="0">
              <a:ea typeface="宋体" pitchFamily="2" charset="-122"/>
            </a:endParaRPr>
          </a:p>
          <a:p>
            <a:pPr lvl="1"/>
            <a:r>
              <a:rPr lang="zh-CN" altLang="en-US" dirty="0">
                <a:ea typeface="宋体" pitchFamily="2" charset="-122"/>
              </a:rPr>
              <a:t>主机不一定一直打开</a:t>
            </a:r>
            <a:endParaRPr lang="en-US" altLang="zh-CN" dirty="0">
              <a:ea typeface="宋体" pitchFamily="2" charset="-122"/>
            </a:endParaRPr>
          </a:p>
          <a:p>
            <a:pPr lvl="1"/>
            <a:r>
              <a:rPr lang="zh-CN" altLang="en-US" dirty="0">
                <a:ea typeface="宋体" pitchFamily="2" charset="-122"/>
              </a:rPr>
              <a:t>也许具有动态的</a:t>
            </a:r>
            <a:r>
              <a:rPr lang="en-US" altLang="zh-CN" dirty="0">
                <a:ea typeface="宋体" pitchFamily="2" charset="-122"/>
              </a:rPr>
              <a:t>IP</a:t>
            </a:r>
            <a:r>
              <a:rPr lang="zh-CN" altLang="en-US" dirty="0">
                <a:ea typeface="宋体" pitchFamily="2" charset="-122"/>
              </a:rPr>
              <a:t>地址</a:t>
            </a:r>
            <a:endParaRPr lang="en-US" altLang="zh-CN" dirty="0">
              <a:ea typeface="宋体" pitchFamily="2" charset="-122"/>
            </a:endParaRPr>
          </a:p>
          <a:p>
            <a:pPr lvl="1"/>
            <a:r>
              <a:rPr lang="zh-CN" altLang="en-US" dirty="0">
                <a:ea typeface="宋体" pitchFamily="2" charset="-122"/>
              </a:rPr>
              <a:t>客户机之间不直接通信</a:t>
            </a:r>
          </a:p>
        </p:txBody>
      </p:sp>
      <p:sp>
        <p:nvSpPr>
          <p:cNvPr id="181254" name="Freeform 6"/>
          <p:cNvSpPr/>
          <p:nvPr/>
        </p:nvSpPr>
        <p:spPr bwMode="auto">
          <a:xfrm>
            <a:off x="2641600" y="1743075"/>
            <a:ext cx="1798638" cy="1674813"/>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w="9525">
            <a:noFill/>
            <a:round/>
          </a:ln>
          <a:effectLst/>
        </p:spPr>
        <p:txBody>
          <a:bodyPr wrap="none" anchor="ctr"/>
          <a:lstStyle/>
          <a:p>
            <a:endParaRPr lang="zh-CN" altLang="en-US"/>
          </a:p>
        </p:txBody>
      </p:sp>
      <p:sp>
        <p:nvSpPr>
          <p:cNvPr id="181255" name="Freeform 7"/>
          <p:cNvSpPr/>
          <p:nvPr/>
        </p:nvSpPr>
        <p:spPr bwMode="auto">
          <a:xfrm>
            <a:off x="762000" y="1600200"/>
            <a:ext cx="1866900" cy="1589088"/>
          </a:xfrm>
          <a:custGeom>
            <a:avLst/>
            <a:gdLst/>
            <a:ahLst/>
            <a:cxnLst>
              <a:cxn ang="0">
                <a:pos x="550" y="42"/>
              </a:cxn>
              <a:cxn ang="0">
                <a:pos x="82" y="60"/>
              </a:cxn>
              <a:cxn ang="0">
                <a:pos x="58" y="402"/>
              </a:cxn>
              <a:cxn ang="0">
                <a:pos x="28" y="720"/>
              </a:cxn>
              <a:cxn ang="0">
                <a:pos x="112" y="870"/>
              </a:cxn>
              <a:cxn ang="0">
                <a:pos x="538" y="876"/>
              </a:cxn>
              <a:cxn ang="0">
                <a:pos x="640" y="1128"/>
              </a:cxn>
              <a:cxn ang="0">
                <a:pos x="1234" y="1098"/>
              </a:cxn>
              <a:cxn ang="0">
                <a:pos x="1276" y="570"/>
              </a:cxn>
              <a:cxn ang="0">
                <a:pos x="1204" y="342"/>
              </a:cxn>
              <a:cxn ang="0">
                <a:pos x="760" y="288"/>
              </a:cxn>
              <a:cxn ang="0">
                <a:pos x="550" y="42"/>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ln>
          <a:effectLst/>
        </p:spPr>
        <p:txBody>
          <a:bodyPr wrap="none" anchor="ctr"/>
          <a:lstStyle/>
          <a:p>
            <a:endParaRPr lang="zh-CN" altLang="en-US"/>
          </a:p>
        </p:txBody>
      </p:sp>
      <p:sp>
        <p:nvSpPr>
          <p:cNvPr id="181256" name="Freeform 8"/>
          <p:cNvSpPr/>
          <p:nvPr/>
        </p:nvSpPr>
        <p:spPr bwMode="auto">
          <a:xfrm>
            <a:off x="1130300" y="3051175"/>
            <a:ext cx="2974975" cy="2219325"/>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81257" name="Group 9"/>
          <p:cNvGrpSpPr/>
          <p:nvPr/>
        </p:nvGrpSpPr>
        <p:grpSpPr bwMode="auto">
          <a:xfrm>
            <a:off x="879475" y="1735138"/>
            <a:ext cx="733425" cy="319087"/>
            <a:chOff x="3552" y="246"/>
            <a:chExt cx="527" cy="248"/>
          </a:xfrm>
        </p:grpSpPr>
        <p:graphicFrame>
          <p:nvGraphicFramePr>
            <p:cNvPr id="181258"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6817" name="Clip" r:id="rId5" imgW="18192750" imgH="15087600" progId="">
                    <p:embed/>
                  </p:oleObj>
                </mc:Choice>
                <mc:Fallback>
                  <p:oleObj name="Clip" r:id="rId5" imgW="18192750" imgH="15087600" progId="">
                    <p:embed/>
                    <p:pic>
                      <p:nvPicPr>
                        <p:cNvPr id="0" name="图片 2049"/>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181259"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6818" name="Clip" r:id="rId6" imgW="9515475" imgH="6705600" progId="">
                    <p:embed/>
                  </p:oleObj>
                </mc:Choice>
                <mc:Fallback>
                  <p:oleObj name="Clip" r:id="rId6" imgW="9515475" imgH="6705600" progId="">
                    <p:embed/>
                    <p:pic>
                      <p:nvPicPr>
                        <p:cNvPr id="0" name="图片 2050"/>
                        <p:cNvPicPr>
                          <a:picLocks noChangeAspect="1"/>
                        </p:cNvPicPr>
                        <p:nvPr/>
                      </p:nvPicPr>
                      <p:blipFill>
                        <a:blip r:embed="rId7"/>
                        <a:stretch>
                          <a:fillRect/>
                        </a:stretch>
                      </p:blipFill>
                      <p:spPr>
                        <a:xfrm>
                          <a:off x="3878" y="338"/>
                          <a:ext cx="201" cy="144"/>
                        </a:xfrm>
                        <a:prstGeom prst="rect">
                          <a:avLst/>
                        </a:prstGeom>
                        <a:noFill/>
                        <a:ln w="9525">
                          <a:noFill/>
                        </a:ln>
                      </p:spPr>
                    </p:pic>
                  </p:oleObj>
                </mc:Fallback>
              </mc:AlternateContent>
            </a:graphicData>
          </a:graphic>
        </p:graphicFrame>
        <p:sp>
          <p:nvSpPr>
            <p:cNvPr id="181260" name="Line 12"/>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181261" name="Group 13"/>
          <p:cNvGrpSpPr/>
          <p:nvPr/>
        </p:nvGrpSpPr>
        <p:grpSpPr bwMode="auto">
          <a:xfrm>
            <a:off x="879475" y="2330450"/>
            <a:ext cx="733425" cy="319088"/>
            <a:chOff x="3552" y="246"/>
            <a:chExt cx="527" cy="248"/>
          </a:xfrm>
        </p:grpSpPr>
        <p:graphicFrame>
          <p:nvGraphicFramePr>
            <p:cNvPr id="181262"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6819" name="Clip" r:id="rId8" imgW="18192750" imgH="15087600" progId="">
                    <p:embed/>
                  </p:oleObj>
                </mc:Choice>
                <mc:Fallback>
                  <p:oleObj name="Clip" r:id="rId8" imgW="18192750" imgH="15087600" progId="">
                    <p:embed/>
                    <p:pic>
                      <p:nvPicPr>
                        <p:cNvPr id="0" name="图片 2051"/>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181263"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6820" name="Clip" r:id="rId9" imgW="9515475" imgH="6705600" progId="">
                    <p:embed/>
                  </p:oleObj>
                </mc:Choice>
                <mc:Fallback>
                  <p:oleObj name="Clip" r:id="rId9" imgW="9515475" imgH="6705600" progId="">
                    <p:embed/>
                    <p:pic>
                      <p:nvPicPr>
                        <p:cNvPr id="0" name="图片 2052"/>
                        <p:cNvPicPr>
                          <a:picLocks noChangeAspect="1"/>
                        </p:cNvPicPr>
                        <p:nvPr/>
                      </p:nvPicPr>
                      <p:blipFill>
                        <a:blip r:embed="rId7"/>
                        <a:stretch>
                          <a:fillRect/>
                        </a:stretch>
                      </p:blipFill>
                      <p:spPr>
                        <a:xfrm>
                          <a:off x="3878" y="338"/>
                          <a:ext cx="201" cy="144"/>
                        </a:xfrm>
                        <a:prstGeom prst="rect">
                          <a:avLst/>
                        </a:prstGeom>
                        <a:noFill/>
                        <a:ln w="9525">
                          <a:noFill/>
                        </a:ln>
                      </p:spPr>
                    </p:pic>
                  </p:oleObj>
                </mc:Fallback>
              </mc:AlternateContent>
            </a:graphicData>
          </a:graphic>
        </p:graphicFrame>
        <p:sp>
          <p:nvSpPr>
            <p:cNvPr id="181264" name="Line 16"/>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181265" name="Group 17"/>
          <p:cNvGrpSpPr/>
          <p:nvPr/>
        </p:nvGrpSpPr>
        <p:grpSpPr bwMode="auto">
          <a:xfrm>
            <a:off x="1255713" y="2117725"/>
            <a:ext cx="69850" cy="214313"/>
            <a:chOff x="3842" y="406"/>
            <a:chExt cx="51" cy="167"/>
          </a:xfrm>
        </p:grpSpPr>
        <p:sp>
          <p:nvSpPr>
            <p:cNvPr id="181266" name="Oval 18"/>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1267" name="Oval 19"/>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1268" name="Oval 20"/>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grpSp>
        <p:nvGrpSpPr>
          <p:cNvPr id="181269" name="Group 21"/>
          <p:cNvGrpSpPr/>
          <p:nvPr/>
        </p:nvGrpSpPr>
        <p:grpSpPr bwMode="auto">
          <a:xfrm>
            <a:off x="1725613" y="2620963"/>
            <a:ext cx="209550" cy="395287"/>
            <a:chOff x="4180" y="783"/>
            <a:chExt cx="150" cy="307"/>
          </a:xfrm>
        </p:grpSpPr>
        <p:sp>
          <p:nvSpPr>
            <p:cNvPr id="181270" name="AutoShape 2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1271" name="Rectangle 2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1272"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1273"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1274" name="Line 2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1275" name="Line 2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1276"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1277" name="Rectangle 2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1278" name="Group 30"/>
          <p:cNvGrpSpPr/>
          <p:nvPr/>
        </p:nvGrpSpPr>
        <p:grpSpPr bwMode="auto">
          <a:xfrm rot="-5400000">
            <a:off x="2038350" y="2698750"/>
            <a:ext cx="80963" cy="233363"/>
            <a:chOff x="3842" y="406"/>
            <a:chExt cx="51" cy="167"/>
          </a:xfrm>
        </p:grpSpPr>
        <p:sp>
          <p:nvSpPr>
            <p:cNvPr id="181279" name="Oval 31"/>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1280" name="Oval 32"/>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1281" name="Oval 33"/>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181282" name="Line 34"/>
          <p:cNvSpPr>
            <a:spLocks noChangeShapeType="1"/>
          </p:cNvSpPr>
          <p:nvPr/>
        </p:nvSpPr>
        <p:spPr bwMode="auto">
          <a:xfrm>
            <a:off x="1862138" y="2528888"/>
            <a:ext cx="495300" cy="1587"/>
          </a:xfrm>
          <a:prstGeom prst="line">
            <a:avLst/>
          </a:prstGeom>
          <a:noFill/>
          <a:ln w="12700">
            <a:solidFill>
              <a:schemeClr val="tx1"/>
            </a:solidFill>
            <a:round/>
          </a:ln>
          <a:effectLst/>
        </p:spPr>
        <p:txBody>
          <a:bodyPr wrap="none" anchor="ctr"/>
          <a:lstStyle/>
          <a:p>
            <a:endParaRPr lang="zh-CN" altLang="en-US"/>
          </a:p>
        </p:txBody>
      </p:sp>
      <p:sp>
        <p:nvSpPr>
          <p:cNvPr id="181283" name="Line 35"/>
          <p:cNvSpPr>
            <a:spLocks noChangeShapeType="1"/>
          </p:cNvSpPr>
          <p:nvPr/>
        </p:nvSpPr>
        <p:spPr bwMode="auto">
          <a:xfrm>
            <a:off x="1865313" y="2525713"/>
            <a:ext cx="1587" cy="95250"/>
          </a:xfrm>
          <a:prstGeom prst="line">
            <a:avLst/>
          </a:prstGeom>
          <a:noFill/>
          <a:ln w="12700">
            <a:solidFill>
              <a:schemeClr val="tx1"/>
            </a:solidFill>
            <a:round/>
          </a:ln>
          <a:effectLst/>
        </p:spPr>
        <p:txBody>
          <a:bodyPr wrap="none" anchor="ctr"/>
          <a:lstStyle/>
          <a:p>
            <a:endParaRPr lang="zh-CN" altLang="en-US"/>
          </a:p>
        </p:txBody>
      </p:sp>
      <p:sp>
        <p:nvSpPr>
          <p:cNvPr id="181284" name="Line 36"/>
          <p:cNvSpPr>
            <a:spLocks noChangeShapeType="1"/>
          </p:cNvSpPr>
          <p:nvPr/>
        </p:nvSpPr>
        <p:spPr bwMode="auto">
          <a:xfrm>
            <a:off x="2360613" y="2524125"/>
            <a:ext cx="1587" cy="82550"/>
          </a:xfrm>
          <a:prstGeom prst="line">
            <a:avLst/>
          </a:prstGeom>
          <a:noFill/>
          <a:ln w="12700">
            <a:solidFill>
              <a:schemeClr val="tx1"/>
            </a:solidFill>
            <a:round/>
          </a:ln>
          <a:effectLst/>
        </p:spPr>
        <p:txBody>
          <a:bodyPr wrap="none" anchor="ctr"/>
          <a:lstStyle/>
          <a:p>
            <a:endParaRPr lang="zh-CN" altLang="en-US"/>
          </a:p>
        </p:txBody>
      </p:sp>
      <p:sp>
        <p:nvSpPr>
          <p:cNvPr id="181285" name="Line 37"/>
          <p:cNvSpPr>
            <a:spLocks noChangeShapeType="1"/>
          </p:cNvSpPr>
          <p:nvPr/>
        </p:nvSpPr>
        <p:spPr bwMode="auto">
          <a:xfrm>
            <a:off x="1562100" y="1989138"/>
            <a:ext cx="288925" cy="265112"/>
          </a:xfrm>
          <a:prstGeom prst="line">
            <a:avLst/>
          </a:prstGeom>
          <a:noFill/>
          <a:ln w="12700">
            <a:solidFill>
              <a:schemeClr val="tx1"/>
            </a:solidFill>
            <a:round/>
          </a:ln>
          <a:effectLst/>
        </p:spPr>
        <p:txBody>
          <a:bodyPr wrap="none" anchor="ctr"/>
          <a:lstStyle/>
          <a:p>
            <a:endParaRPr lang="zh-CN" altLang="en-US"/>
          </a:p>
        </p:txBody>
      </p:sp>
      <p:sp>
        <p:nvSpPr>
          <p:cNvPr id="181286" name="Line 38"/>
          <p:cNvSpPr>
            <a:spLocks noChangeShapeType="1"/>
          </p:cNvSpPr>
          <p:nvPr/>
        </p:nvSpPr>
        <p:spPr bwMode="auto">
          <a:xfrm flipV="1">
            <a:off x="1574800" y="2274888"/>
            <a:ext cx="276225" cy="330200"/>
          </a:xfrm>
          <a:prstGeom prst="line">
            <a:avLst/>
          </a:prstGeom>
          <a:noFill/>
          <a:ln w="12700">
            <a:solidFill>
              <a:schemeClr val="tx1"/>
            </a:solidFill>
            <a:round/>
          </a:ln>
          <a:effectLst/>
        </p:spPr>
        <p:txBody>
          <a:bodyPr wrap="none" anchor="ctr"/>
          <a:lstStyle/>
          <a:p>
            <a:endParaRPr lang="zh-CN" altLang="en-US"/>
          </a:p>
        </p:txBody>
      </p:sp>
      <p:sp>
        <p:nvSpPr>
          <p:cNvPr id="181287" name="Line 39"/>
          <p:cNvSpPr>
            <a:spLocks noChangeShapeType="1"/>
          </p:cNvSpPr>
          <p:nvPr/>
        </p:nvSpPr>
        <p:spPr bwMode="auto">
          <a:xfrm flipV="1">
            <a:off x="2101850" y="2360613"/>
            <a:ext cx="1588" cy="163512"/>
          </a:xfrm>
          <a:prstGeom prst="line">
            <a:avLst/>
          </a:prstGeom>
          <a:noFill/>
          <a:ln w="12700">
            <a:solidFill>
              <a:schemeClr val="tx1"/>
            </a:solidFill>
            <a:round/>
          </a:ln>
          <a:effectLst/>
        </p:spPr>
        <p:txBody>
          <a:bodyPr wrap="none" anchor="ctr"/>
          <a:lstStyle/>
          <a:p>
            <a:endParaRPr lang="zh-CN" altLang="en-US"/>
          </a:p>
        </p:txBody>
      </p:sp>
      <p:grpSp>
        <p:nvGrpSpPr>
          <p:cNvPr id="181288" name="Group 40"/>
          <p:cNvGrpSpPr/>
          <p:nvPr/>
        </p:nvGrpSpPr>
        <p:grpSpPr bwMode="auto">
          <a:xfrm>
            <a:off x="2220913" y="2598738"/>
            <a:ext cx="209550" cy="395287"/>
            <a:chOff x="4180" y="783"/>
            <a:chExt cx="150" cy="307"/>
          </a:xfrm>
        </p:grpSpPr>
        <p:sp>
          <p:nvSpPr>
            <p:cNvPr id="181289" name="AutoShape 4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1290" name="Rectangle 42"/>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1291"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1292"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1293" name="Line 45"/>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1294" name="Line 46"/>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1295"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1296" name="Rectangle 48"/>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1297" name="Group 49"/>
          <p:cNvGrpSpPr/>
          <p:nvPr/>
        </p:nvGrpSpPr>
        <p:grpSpPr bwMode="auto">
          <a:xfrm>
            <a:off x="1263650" y="3217863"/>
            <a:ext cx="479425" cy="925512"/>
            <a:chOff x="3314" y="1248"/>
            <a:chExt cx="344" cy="694"/>
          </a:xfrm>
        </p:grpSpPr>
        <p:graphicFrame>
          <p:nvGraphicFramePr>
            <p:cNvPr id="181298"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6821" name="Clip" r:id="rId10" imgW="18192750" imgH="15087600" progId="">
                    <p:embed/>
                  </p:oleObj>
                </mc:Choice>
                <mc:Fallback>
                  <p:oleObj name="Clip" r:id="rId10" imgW="18192750" imgH="15087600" progId="">
                    <p:embed/>
                    <p:pic>
                      <p:nvPicPr>
                        <p:cNvPr id="0" name="图片 2053"/>
                        <p:cNvPicPr>
                          <a:picLocks noChangeAspect="1"/>
                        </p:cNvPicPr>
                        <p:nvPr/>
                      </p:nvPicPr>
                      <p:blipFill>
                        <a:blip r:embed="rId4"/>
                        <a:stretch>
                          <a:fillRect/>
                        </a:stretch>
                      </p:blipFill>
                      <p:spPr>
                        <a:xfrm>
                          <a:off x="3314" y="1248"/>
                          <a:ext cx="299" cy="248"/>
                        </a:xfrm>
                        <a:prstGeom prst="rect">
                          <a:avLst/>
                        </a:prstGeom>
                        <a:noFill/>
                        <a:ln w="9525">
                          <a:noFill/>
                        </a:ln>
                      </p:spPr>
                    </p:pic>
                  </p:oleObj>
                </mc:Fallback>
              </mc:AlternateContent>
            </a:graphicData>
          </a:graphic>
        </p:graphicFrame>
        <p:sp>
          <p:nvSpPr>
            <p:cNvPr id="181299" name="Line 51"/>
            <p:cNvSpPr>
              <a:spLocks noChangeShapeType="1"/>
            </p:cNvSpPr>
            <p:nvPr/>
          </p:nvSpPr>
          <p:spPr bwMode="auto">
            <a:xfrm flipV="1">
              <a:off x="3606" y="1433"/>
              <a:ext cx="52" cy="5"/>
            </a:xfrm>
            <a:prstGeom prst="line">
              <a:avLst/>
            </a:prstGeom>
            <a:noFill/>
            <a:ln w="19050">
              <a:solidFill>
                <a:schemeClr val="tx1"/>
              </a:solidFill>
              <a:round/>
            </a:ln>
            <a:effectLst/>
          </p:spPr>
          <p:txBody>
            <a:bodyPr wrap="none" anchor="ctr"/>
            <a:lstStyle/>
            <a:p>
              <a:endParaRPr lang="zh-CN" altLang="en-US"/>
            </a:p>
          </p:txBody>
        </p:sp>
        <p:graphicFrame>
          <p:nvGraphicFramePr>
            <p:cNvPr id="181300"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6822" name="Clip" r:id="rId11" imgW="18192750" imgH="15087600" progId="">
                    <p:embed/>
                  </p:oleObj>
                </mc:Choice>
                <mc:Fallback>
                  <p:oleObj name="Clip" r:id="rId11" imgW="18192750" imgH="15087600" progId="">
                    <p:embed/>
                    <p:pic>
                      <p:nvPicPr>
                        <p:cNvPr id="0" name="图片 2054"/>
                        <p:cNvPicPr>
                          <a:picLocks noChangeAspect="1"/>
                        </p:cNvPicPr>
                        <p:nvPr/>
                      </p:nvPicPr>
                      <p:blipFill>
                        <a:blip r:embed="rId4"/>
                        <a:stretch>
                          <a:fillRect/>
                        </a:stretch>
                      </p:blipFill>
                      <p:spPr>
                        <a:xfrm>
                          <a:off x="3314" y="1694"/>
                          <a:ext cx="299" cy="248"/>
                        </a:xfrm>
                        <a:prstGeom prst="rect">
                          <a:avLst/>
                        </a:prstGeom>
                        <a:noFill/>
                        <a:ln w="9525">
                          <a:noFill/>
                        </a:ln>
                      </p:spPr>
                    </p:pic>
                  </p:oleObj>
                </mc:Fallback>
              </mc:AlternateContent>
            </a:graphicData>
          </a:graphic>
        </p:graphicFrame>
        <p:sp>
          <p:nvSpPr>
            <p:cNvPr id="181301" name="Line 53"/>
            <p:cNvSpPr>
              <a:spLocks noChangeShapeType="1"/>
            </p:cNvSpPr>
            <p:nvPr/>
          </p:nvSpPr>
          <p:spPr bwMode="auto">
            <a:xfrm flipV="1">
              <a:off x="3606" y="1882"/>
              <a:ext cx="52" cy="2"/>
            </a:xfrm>
            <a:prstGeom prst="line">
              <a:avLst/>
            </a:prstGeom>
            <a:noFill/>
            <a:ln w="19050">
              <a:solidFill>
                <a:schemeClr val="tx1"/>
              </a:solidFill>
              <a:round/>
            </a:ln>
            <a:effectLst/>
          </p:spPr>
          <p:txBody>
            <a:bodyPr wrap="none" anchor="ctr"/>
            <a:lstStyle/>
            <a:p>
              <a:endParaRPr lang="zh-CN" altLang="en-US"/>
            </a:p>
          </p:txBody>
        </p:sp>
        <p:grpSp>
          <p:nvGrpSpPr>
            <p:cNvPr id="181302" name="Group 54"/>
            <p:cNvGrpSpPr/>
            <p:nvPr/>
          </p:nvGrpSpPr>
          <p:grpSpPr bwMode="auto">
            <a:xfrm>
              <a:off x="3404" y="1504"/>
              <a:ext cx="51" cy="167"/>
              <a:chOff x="3842" y="406"/>
              <a:chExt cx="51" cy="167"/>
            </a:xfrm>
          </p:grpSpPr>
          <p:sp>
            <p:nvSpPr>
              <p:cNvPr id="181303" name="Oval 55"/>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1304" name="Oval 56"/>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1305" name="Oval 57"/>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181306" name="Line 58"/>
            <p:cNvSpPr>
              <a:spLocks noChangeShapeType="1"/>
            </p:cNvSpPr>
            <p:nvPr/>
          </p:nvSpPr>
          <p:spPr bwMode="auto">
            <a:xfrm>
              <a:off x="3654" y="1431"/>
              <a:ext cx="0" cy="450"/>
            </a:xfrm>
            <a:prstGeom prst="line">
              <a:avLst/>
            </a:prstGeom>
            <a:noFill/>
            <a:ln w="12700">
              <a:solidFill>
                <a:schemeClr val="tx1"/>
              </a:solidFill>
              <a:round/>
            </a:ln>
            <a:effectLst/>
          </p:spPr>
          <p:txBody>
            <a:bodyPr wrap="none" anchor="ctr"/>
            <a:lstStyle/>
            <a:p>
              <a:endParaRPr lang="zh-CN" altLang="en-US"/>
            </a:p>
          </p:txBody>
        </p:sp>
      </p:grpSp>
      <p:graphicFrame>
        <p:nvGraphicFramePr>
          <p:cNvPr id="181308" name="Object 60"/>
          <p:cNvGraphicFramePr>
            <a:graphicFrameLocks noChangeAspect="1"/>
          </p:cNvGraphicFramePr>
          <p:nvPr/>
        </p:nvGraphicFramePr>
        <p:xfrm>
          <a:off x="1517650" y="4216400"/>
          <a:ext cx="415925" cy="330200"/>
        </p:xfrm>
        <a:graphic>
          <a:graphicData uri="http://schemas.openxmlformats.org/presentationml/2006/ole">
            <mc:AlternateContent xmlns:mc="http://schemas.openxmlformats.org/markup-compatibility/2006">
              <mc:Choice xmlns:v="urn:schemas-microsoft-com:vml" Requires="v">
                <p:oleObj spid="_x0000_s26823" name="Clip" r:id="rId12" imgW="18192750" imgH="15087600" progId="">
                  <p:embed/>
                </p:oleObj>
              </mc:Choice>
              <mc:Fallback>
                <p:oleObj name="Clip" r:id="rId12" imgW="18192750" imgH="15087600" progId="">
                  <p:embed/>
                  <p:pic>
                    <p:nvPicPr>
                      <p:cNvPr id="0" name="图片 2055"/>
                      <p:cNvPicPr>
                        <a:picLocks noChangeAspect="1"/>
                      </p:cNvPicPr>
                      <p:nvPr/>
                    </p:nvPicPr>
                    <p:blipFill>
                      <a:blip r:embed="rId4"/>
                      <a:stretch>
                        <a:fillRect/>
                      </a:stretch>
                    </p:blipFill>
                    <p:spPr>
                      <a:xfrm>
                        <a:off x="1517650" y="4216400"/>
                        <a:ext cx="415925" cy="330200"/>
                      </a:xfrm>
                      <a:prstGeom prst="rect">
                        <a:avLst/>
                      </a:prstGeom>
                      <a:noFill/>
                      <a:ln w="9525">
                        <a:noFill/>
                      </a:ln>
                    </p:spPr>
                  </p:pic>
                </p:oleObj>
              </mc:Fallback>
            </mc:AlternateContent>
          </a:graphicData>
        </a:graphic>
      </p:graphicFrame>
      <p:sp>
        <p:nvSpPr>
          <p:cNvPr id="181309" name="Oval 61"/>
          <p:cNvSpPr>
            <a:spLocks noChangeArrowheads="1"/>
          </p:cNvSpPr>
          <p:nvPr/>
        </p:nvSpPr>
        <p:spPr bwMode="auto">
          <a:xfrm rot="-5400000">
            <a:off x="1934369" y="4320381"/>
            <a:ext cx="63500" cy="65088"/>
          </a:xfrm>
          <a:prstGeom prst="ellipse">
            <a:avLst/>
          </a:prstGeom>
          <a:solidFill>
            <a:schemeClr val="accent2"/>
          </a:solidFill>
          <a:ln w="9525">
            <a:noFill/>
            <a:round/>
          </a:ln>
          <a:effectLst/>
        </p:spPr>
        <p:txBody>
          <a:bodyPr wrap="none" anchor="ctr"/>
          <a:lstStyle/>
          <a:p>
            <a:endParaRPr lang="zh-CN" altLang="en-US"/>
          </a:p>
        </p:txBody>
      </p:sp>
      <p:sp>
        <p:nvSpPr>
          <p:cNvPr id="181310" name="Oval 62"/>
          <p:cNvSpPr>
            <a:spLocks noChangeArrowheads="1"/>
          </p:cNvSpPr>
          <p:nvPr/>
        </p:nvSpPr>
        <p:spPr bwMode="auto">
          <a:xfrm rot="-5400000">
            <a:off x="2019301" y="4318000"/>
            <a:ext cx="63500" cy="66675"/>
          </a:xfrm>
          <a:prstGeom prst="ellipse">
            <a:avLst/>
          </a:prstGeom>
          <a:solidFill>
            <a:schemeClr val="accent2"/>
          </a:solidFill>
          <a:ln w="9525">
            <a:noFill/>
            <a:round/>
          </a:ln>
          <a:effectLst/>
        </p:spPr>
        <p:txBody>
          <a:bodyPr wrap="none" anchor="ctr"/>
          <a:lstStyle/>
          <a:p>
            <a:endParaRPr lang="zh-CN" altLang="en-US"/>
          </a:p>
        </p:txBody>
      </p:sp>
      <p:sp>
        <p:nvSpPr>
          <p:cNvPr id="181311" name="Oval 63"/>
          <p:cNvSpPr>
            <a:spLocks noChangeArrowheads="1"/>
          </p:cNvSpPr>
          <p:nvPr/>
        </p:nvSpPr>
        <p:spPr bwMode="auto">
          <a:xfrm rot="-5400000">
            <a:off x="2097087" y="4322763"/>
            <a:ext cx="61913" cy="65088"/>
          </a:xfrm>
          <a:prstGeom prst="ellipse">
            <a:avLst/>
          </a:prstGeom>
          <a:solidFill>
            <a:schemeClr val="accent2"/>
          </a:solidFill>
          <a:ln w="9525">
            <a:noFill/>
            <a:round/>
          </a:ln>
          <a:effectLst/>
        </p:spPr>
        <p:txBody>
          <a:bodyPr wrap="none" anchor="ctr"/>
          <a:lstStyle/>
          <a:p>
            <a:endParaRPr lang="zh-CN" altLang="en-US"/>
          </a:p>
        </p:txBody>
      </p:sp>
      <p:sp>
        <p:nvSpPr>
          <p:cNvPr id="181312" name="Line 64"/>
          <p:cNvSpPr>
            <a:spLocks noChangeShapeType="1"/>
          </p:cNvSpPr>
          <p:nvPr/>
        </p:nvSpPr>
        <p:spPr bwMode="auto">
          <a:xfrm rot="-5400000">
            <a:off x="2356644" y="4202907"/>
            <a:ext cx="60325" cy="1587"/>
          </a:xfrm>
          <a:prstGeom prst="line">
            <a:avLst/>
          </a:prstGeom>
          <a:noFill/>
          <a:ln w="19050">
            <a:solidFill>
              <a:schemeClr val="tx1"/>
            </a:solidFill>
            <a:round/>
          </a:ln>
          <a:effectLst/>
        </p:spPr>
        <p:txBody>
          <a:bodyPr wrap="none" anchor="ctr"/>
          <a:lstStyle/>
          <a:p>
            <a:endParaRPr lang="zh-CN" altLang="en-US"/>
          </a:p>
        </p:txBody>
      </p:sp>
      <p:sp>
        <p:nvSpPr>
          <p:cNvPr id="181313" name="Line 65"/>
          <p:cNvSpPr>
            <a:spLocks noChangeShapeType="1"/>
          </p:cNvSpPr>
          <p:nvPr/>
        </p:nvSpPr>
        <p:spPr bwMode="auto">
          <a:xfrm rot="5400000" flipH="1">
            <a:off x="1730375" y="4194175"/>
            <a:ext cx="63500" cy="0"/>
          </a:xfrm>
          <a:prstGeom prst="line">
            <a:avLst/>
          </a:prstGeom>
          <a:noFill/>
          <a:ln w="19050">
            <a:solidFill>
              <a:schemeClr val="tx1"/>
            </a:solidFill>
            <a:round/>
          </a:ln>
          <a:effectLst/>
        </p:spPr>
        <p:txBody>
          <a:bodyPr wrap="none" anchor="ctr"/>
          <a:lstStyle/>
          <a:p>
            <a:endParaRPr lang="zh-CN" altLang="en-US"/>
          </a:p>
        </p:txBody>
      </p:sp>
      <p:sp>
        <p:nvSpPr>
          <p:cNvPr id="181314" name="Line 66"/>
          <p:cNvSpPr>
            <a:spLocks noChangeShapeType="1"/>
          </p:cNvSpPr>
          <p:nvPr/>
        </p:nvSpPr>
        <p:spPr bwMode="auto">
          <a:xfrm rot="16200000" flipV="1">
            <a:off x="2077244" y="3855244"/>
            <a:ext cx="0" cy="627062"/>
          </a:xfrm>
          <a:prstGeom prst="line">
            <a:avLst/>
          </a:prstGeom>
          <a:noFill/>
          <a:ln w="12700">
            <a:solidFill>
              <a:schemeClr val="tx1"/>
            </a:solidFill>
            <a:round/>
          </a:ln>
          <a:effectLst/>
        </p:spPr>
        <p:txBody>
          <a:bodyPr wrap="none" anchor="ctr"/>
          <a:lstStyle/>
          <a:p>
            <a:endParaRPr lang="zh-CN" altLang="en-US"/>
          </a:p>
        </p:txBody>
      </p:sp>
      <p:sp>
        <p:nvSpPr>
          <p:cNvPr id="181315" name="Line 67"/>
          <p:cNvSpPr>
            <a:spLocks noChangeShapeType="1"/>
          </p:cNvSpPr>
          <p:nvPr/>
        </p:nvSpPr>
        <p:spPr bwMode="auto">
          <a:xfrm flipV="1">
            <a:off x="1743075" y="3794125"/>
            <a:ext cx="93663" cy="3175"/>
          </a:xfrm>
          <a:prstGeom prst="line">
            <a:avLst/>
          </a:prstGeom>
          <a:noFill/>
          <a:ln w="12700">
            <a:solidFill>
              <a:schemeClr val="tx1"/>
            </a:solidFill>
            <a:round/>
          </a:ln>
          <a:effectLst/>
        </p:spPr>
        <p:txBody>
          <a:bodyPr wrap="none" anchor="ctr"/>
          <a:lstStyle/>
          <a:p>
            <a:endParaRPr lang="zh-CN" altLang="en-US"/>
          </a:p>
        </p:txBody>
      </p:sp>
      <p:sp>
        <p:nvSpPr>
          <p:cNvPr id="181316" name="Line 68"/>
          <p:cNvSpPr>
            <a:spLocks noChangeShapeType="1"/>
          </p:cNvSpPr>
          <p:nvPr/>
        </p:nvSpPr>
        <p:spPr bwMode="auto">
          <a:xfrm>
            <a:off x="2344738" y="3840163"/>
            <a:ext cx="303212" cy="385762"/>
          </a:xfrm>
          <a:prstGeom prst="line">
            <a:avLst/>
          </a:prstGeom>
          <a:noFill/>
          <a:ln w="12700">
            <a:solidFill>
              <a:schemeClr val="tx1"/>
            </a:solidFill>
            <a:round/>
          </a:ln>
          <a:effectLst/>
        </p:spPr>
        <p:txBody>
          <a:bodyPr wrap="none" anchor="ctr"/>
          <a:lstStyle/>
          <a:p>
            <a:endParaRPr lang="zh-CN" altLang="en-US"/>
          </a:p>
        </p:txBody>
      </p:sp>
      <p:sp>
        <p:nvSpPr>
          <p:cNvPr id="181317" name="Line 69"/>
          <p:cNvSpPr>
            <a:spLocks noChangeShapeType="1"/>
          </p:cNvSpPr>
          <p:nvPr/>
        </p:nvSpPr>
        <p:spPr bwMode="auto">
          <a:xfrm flipH="1">
            <a:off x="3140075" y="3836988"/>
            <a:ext cx="279400" cy="392112"/>
          </a:xfrm>
          <a:prstGeom prst="line">
            <a:avLst/>
          </a:prstGeom>
          <a:noFill/>
          <a:ln w="12700">
            <a:solidFill>
              <a:schemeClr val="tx1"/>
            </a:solidFill>
            <a:round/>
          </a:ln>
          <a:effectLst/>
        </p:spPr>
        <p:txBody>
          <a:bodyPr wrap="none" anchor="ctr"/>
          <a:lstStyle/>
          <a:p>
            <a:endParaRPr lang="zh-CN" altLang="en-US"/>
          </a:p>
        </p:txBody>
      </p:sp>
      <p:graphicFrame>
        <p:nvGraphicFramePr>
          <p:cNvPr id="181318" name="Object 70"/>
          <p:cNvGraphicFramePr>
            <a:graphicFrameLocks noChangeAspect="1"/>
          </p:cNvGraphicFramePr>
          <p:nvPr/>
        </p:nvGraphicFramePr>
        <p:xfrm>
          <a:off x="3317875" y="3389313"/>
          <a:ext cx="203200" cy="241300"/>
        </p:xfrm>
        <a:graphic>
          <a:graphicData uri="http://schemas.openxmlformats.org/presentationml/2006/ole">
            <mc:AlternateContent xmlns:mc="http://schemas.openxmlformats.org/markup-compatibility/2006">
              <mc:Choice xmlns:v="urn:schemas-microsoft-com:vml" Requires="v">
                <p:oleObj spid="_x0000_s26824" name="Clip" r:id="rId13" imgW="13820775" imgH="16992600" progId="">
                  <p:embed/>
                </p:oleObj>
              </mc:Choice>
              <mc:Fallback>
                <p:oleObj name="Clip" r:id="rId13" imgW="13820775" imgH="16992600" progId="">
                  <p:embed/>
                  <p:pic>
                    <p:nvPicPr>
                      <p:cNvPr id="0" name="图片 2056"/>
                      <p:cNvPicPr>
                        <a:picLocks noChangeAspect="1"/>
                      </p:cNvPicPr>
                      <p:nvPr/>
                    </p:nvPicPr>
                    <p:blipFill>
                      <a:blip r:embed="rId14"/>
                      <a:stretch>
                        <a:fillRect/>
                      </a:stretch>
                    </p:blipFill>
                    <p:spPr>
                      <a:xfrm>
                        <a:off x="3317875" y="3389313"/>
                        <a:ext cx="203200" cy="241300"/>
                      </a:xfrm>
                      <a:prstGeom prst="rect">
                        <a:avLst/>
                      </a:prstGeom>
                      <a:noFill/>
                      <a:ln w="9525">
                        <a:noFill/>
                      </a:ln>
                    </p:spPr>
                  </p:pic>
                </p:oleObj>
              </mc:Fallback>
            </mc:AlternateContent>
          </a:graphicData>
        </a:graphic>
      </p:graphicFrame>
      <p:graphicFrame>
        <p:nvGraphicFramePr>
          <p:cNvPr id="181319" name="Object 71"/>
          <p:cNvGraphicFramePr>
            <a:graphicFrameLocks noChangeAspect="1"/>
          </p:cNvGraphicFramePr>
          <p:nvPr/>
        </p:nvGraphicFramePr>
        <p:xfrm>
          <a:off x="1981200" y="3470275"/>
          <a:ext cx="203200" cy="239713"/>
        </p:xfrm>
        <a:graphic>
          <a:graphicData uri="http://schemas.openxmlformats.org/presentationml/2006/ole">
            <mc:AlternateContent xmlns:mc="http://schemas.openxmlformats.org/markup-compatibility/2006">
              <mc:Choice xmlns:v="urn:schemas-microsoft-com:vml" Requires="v">
                <p:oleObj spid="_x0000_s26825" name="Clip" r:id="rId15" imgW="13820775" imgH="16992600" progId="">
                  <p:embed/>
                </p:oleObj>
              </mc:Choice>
              <mc:Fallback>
                <p:oleObj name="Clip" r:id="rId15" imgW="13820775" imgH="16992600" progId="">
                  <p:embed/>
                  <p:pic>
                    <p:nvPicPr>
                      <p:cNvPr id="0" name="图片 2057"/>
                      <p:cNvPicPr>
                        <a:picLocks noChangeAspect="1"/>
                      </p:cNvPicPr>
                      <p:nvPr/>
                    </p:nvPicPr>
                    <p:blipFill>
                      <a:blip r:embed="rId14"/>
                      <a:stretch>
                        <a:fillRect/>
                      </a:stretch>
                    </p:blipFill>
                    <p:spPr>
                      <a:xfrm>
                        <a:off x="1981200" y="3470275"/>
                        <a:ext cx="203200" cy="239713"/>
                      </a:xfrm>
                      <a:prstGeom prst="rect">
                        <a:avLst/>
                      </a:prstGeom>
                      <a:noFill/>
                      <a:ln w="9525">
                        <a:noFill/>
                      </a:ln>
                    </p:spPr>
                  </p:pic>
                </p:oleObj>
              </mc:Fallback>
            </mc:AlternateContent>
          </a:graphicData>
        </a:graphic>
      </p:graphicFrame>
      <p:sp>
        <p:nvSpPr>
          <p:cNvPr id="181320" name="Freeform 72"/>
          <p:cNvSpPr/>
          <p:nvPr/>
        </p:nvSpPr>
        <p:spPr bwMode="auto">
          <a:xfrm>
            <a:off x="2062163" y="3244850"/>
            <a:ext cx="1354137" cy="304800"/>
          </a:xfrm>
          <a:custGeom>
            <a:avLst/>
            <a:gdLst/>
            <a:ahLst/>
            <a:cxnLst>
              <a:cxn ang="0">
                <a:pos x="0" y="228"/>
              </a:cxn>
              <a:cxn ang="0">
                <a:pos x="432" y="9"/>
              </a:cxn>
              <a:cxn ang="0">
                <a:pos x="972" y="171"/>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ln>
          <a:effectLst/>
        </p:spPr>
        <p:txBody>
          <a:bodyPr wrap="none" anchor="ctr"/>
          <a:lstStyle/>
          <a:p>
            <a:endParaRPr lang="zh-CN" altLang="en-US"/>
          </a:p>
        </p:txBody>
      </p:sp>
      <p:grpSp>
        <p:nvGrpSpPr>
          <p:cNvPr id="181321" name="Group 73"/>
          <p:cNvGrpSpPr/>
          <p:nvPr/>
        </p:nvGrpSpPr>
        <p:grpSpPr bwMode="auto">
          <a:xfrm>
            <a:off x="2328863" y="4667250"/>
            <a:ext cx="406400" cy="427038"/>
            <a:chOff x="2870" y="1518"/>
            <a:chExt cx="292" cy="320"/>
          </a:xfrm>
        </p:grpSpPr>
        <p:graphicFrame>
          <p:nvGraphicFramePr>
            <p:cNvPr id="181322"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6826" name="Clip" r:id="rId16" imgW="11601450" imgH="11791950" progId="">
                    <p:embed/>
                  </p:oleObj>
                </mc:Choice>
                <mc:Fallback>
                  <p:oleObj name="Clip" r:id="rId16" imgW="11601450" imgH="11791950" progId="">
                    <p:embed/>
                    <p:pic>
                      <p:nvPicPr>
                        <p:cNvPr id="0" name="图片 2058"/>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181323"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6827" name="Clip" r:id="rId18" imgW="17716500" imgH="16754475" progId="">
                    <p:embed/>
                  </p:oleObj>
                </mc:Choice>
                <mc:Fallback>
                  <p:oleObj name="Clip" r:id="rId18" imgW="17716500" imgH="16754475" progId="">
                    <p:embed/>
                    <p:pic>
                      <p:nvPicPr>
                        <p:cNvPr id="0" name="图片 2059"/>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181324" name="Group 76"/>
          <p:cNvGrpSpPr/>
          <p:nvPr/>
        </p:nvGrpSpPr>
        <p:grpSpPr bwMode="auto">
          <a:xfrm>
            <a:off x="3106738" y="4699000"/>
            <a:ext cx="406400" cy="427038"/>
            <a:chOff x="2870" y="1518"/>
            <a:chExt cx="292" cy="320"/>
          </a:xfrm>
        </p:grpSpPr>
        <p:graphicFrame>
          <p:nvGraphicFramePr>
            <p:cNvPr id="181325"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6828" name="Clip" r:id="rId20" imgW="11601450" imgH="11791950" progId="">
                    <p:embed/>
                  </p:oleObj>
                </mc:Choice>
                <mc:Fallback>
                  <p:oleObj name="Clip" r:id="rId20" imgW="11601450" imgH="11791950" progId="">
                    <p:embed/>
                    <p:pic>
                      <p:nvPicPr>
                        <p:cNvPr id="0" name="图片 2060"/>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181326"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6829" name="Clip" r:id="rId21" imgW="17716500" imgH="16754475" progId="">
                    <p:embed/>
                  </p:oleObj>
                </mc:Choice>
                <mc:Fallback>
                  <p:oleObj name="Clip" r:id="rId21" imgW="17716500" imgH="16754475" progId="">
                    <p:embed/>
                    <p:pic>
                      <p:nvPicPr>
                        <p:cNvPr id="0" name="图片 2061"/>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181327" name="Group 79"/>
          <p:cNvGrpSpPr/>
          <p:nvPr/>
        </p:nvGrpSpPr>
        <p:grpSpPr bwMode="auto">
          <a:xfrm>
            <a:off x="2692400" y="4414838"/>
            <a:ext cx="379413" cy="376237"/>
            <a:chOff x="4733" y="2082"/>
            <a:chExt cx="272" cy="282"/>
          </a:xfrm>
        </p:grpSpPr>
        <p:graphicFrame>
          <p:nvGraphicFramePr>
            <p:cNvPr id="181328"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6830" name="Clip" r:id="rId22" imgW="11601450" imgH="11791950" progId="">
                    <p:embed/>
                  </p:oleObj>
                </mc:Choice>
                <mc:Fallback>
                  <p:oleObj name="Clip" r:id="rId22" imgW="11601450" imgH="11791950" progId="">
                    <p:embed/>
                    <p:pic>
                      <p:nvPicPr>
                        <p:cNvPr id="0" name="图片 2062"/>
                        <p:cNvPicPr>
                          <a:picLocks noChangeAspect="1"/>
                        </p:cNvPicPr>
                        <p:nvPr/>
                      </p:nvPicPr>
                      <p:blipFill>
                        <a:blip r:embed="rId17"/>
                        <a:stretch>
                          <a:fillRect/>
                        </a:stretch>
                      </p:blipFill>
                      <p:spPr>
                        <a:xfrm>
                          <a:off x="4733" y="2082"/>
                          <a:ext cx="272" cy="282"/>
                        </a:xfrm>
                        <a:prstGeom prst="rect">
                          <a:avLst/>
                        </a:prstGeom>
                        <a:noFill/>
                        <a:ln w="9525">
                          <a:noFill/>
                        </a:ln>
                      </p:spPr>
                    </p:pic>
                  </p:oleObj>
                </mc:Fallback>
              </mc:AlternateContent>
            </a:graphicData>
          </a:graphic>
        </p:graphicFrame>
        <p:sp>
          <p:nvSpPr>
            <p:cNvPr id="181329"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ln>
            <a:effectLst/>
          </p:spPr>
          <p:txBody>
            <a:bodyPr wrap="none" anchor="ctr"/>
            <a:lstStyle/>
            <a:p>
              <a:endParaRPr lang="zh-CN" altLang="en-US"/>
            </a:p>
          </p:txBody>
        </p:sp>
      </p:grpSp>
      <p:sp>
        <p:nvSpPr>
          <p:cNvPr id="181330" name="Line 82"/>
          <p:cNvSpPr>
            <a:spLocks noChangeShapeType="1"/>
          </p:cNvSpPr>
          <p:nvPr/>
        </p:nvSpPr>
        <p:spPr bwMode="auto">
          <a:xfrm>
            <a:off x="2998788" y="4318000"/>
            <a:ext cx="0" cy="228600"/>
          </a:xfrm>
          <a:prstGeom prst="line">
            <a:avLst/>
          </a:prstGeom>
          <a:noFill/>
          <a:ln w="12700">
            <a:solidFill>
              <a:schemeClr val="tx1"/>
            </a:solidFill>
            <a:round/>
          </a:ln>
          <a:effectLst/>
        </p:spPr>
        <p:txBody>
          <a:bodyPr wrap="none" anchor="ctr"/>
          <a:lstStyle/>
          <a:p>
            <a:endParaRPr lang="zh-CN" altLang="en-US"/>
          </a:p>
        </p:txBody>
      </p:sp>
      <p:grpSp>
        <p:nvGrpSpPr>
          <p:cNvPr id="181331" name="Group 83"/>
          <p:cNvGrpSpPr/>
          <p:nvPr/>
        </p:nvGrpSpPr>
        <p:grpSpPr bwMode="auto">
          <a:xfrm>
            <a:off x="3719513" y="3741738"/>
            <a:ext cx="207962" cy="409575"/>
            <a:chOff x="4180" y="783"/>
            <a:chExt cx="150" cy="307"/>
          </a:xfrm>
        </p:grpSpPr>
        <p:sp>
          <p:nvSpPr>
            <p:cNvPr id="181332" name="AutoShape 84"/>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1333" name="Rectangle 85"/>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1334"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1335"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1336" name="Line 88"/>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1337" name="Line 89"/>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1338"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1339" name="Rectangle 91"/>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1340" name="Group 92"/>
          <p:cNvGrpSpPr/>
          <p:nvPr/>
        </p:nvGrpSpPr>
        <p:grpSpPr bwMode="auto">
          <a:xfrm>
            <a:off x="3706813" y="4186238"/>
            <a:ext cx="207962" cy="409575"/>
            <a:chOff x="4180" y="783"/>
            <a:chExt cx="150" cy="307"/>
          </a:xfrm>
        </p:grpSpPr>
        <p:sp>
          <p:nvSpPr>
            <p:cNvPr id="181341" name="AutoShape 93"/>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1342" name="Rectangle 94"/>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1343"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1344"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1345" name="Line 97"/>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1346" name="Line 98"/>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1347"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1348" name="Rectangle 100"/>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81349" name="Line 101"/>
          <p:cNvSpPr>
            <a:spLocks noChangeShapeType="1"/>
          </p:cNvSpPr>
          <p:nvPr/>
        </p:nvSpPr>
        <p:spPr bwMode="auto">
          <a:xfrm rot="5400000" flipH="1">
            <a:off x="3332956" y="4115594"/>
            <a:ext cx="611188" cy="0"/>
          </a:xfrm>
          <a:prstGeom prst="line">
            <a:avLst/>
          </a:prstGeom>
          <a:noFill/>
          <a:ln w="12700">
            <a:solidFill>
              <a:schemeClr val="tx1"/>
            </a:solidFill>
            <a:round/>
          </a:ln>
          <a:effectLst/>
        </p:spPr>
        <p:txBody>
          <a:bodyPr wrap="none" anchor="ctr"/>
          <a:lstStyle/>
          <a:p>
            <a:endParaRPr lang="zh-CN" altLang="en-US"/>
          </a:p>
        </p:txBody>
      </p:sp>
      <p:sp>
        <p:nvSpPr>
          <p:cNvPr id="181350" name="Line 102"/>
          <p:cNvSpPr>
            <a:spLocks noChangeShapeType="1"/>
          </p:cNvSpPr>
          <p:nvPr/>
        </p:nvSpPr>
        <p:spPr bwMode="auto">
          <a:xfrm rot="-5400000">
            <a:off x="3686969" y="4368006"/>
            <a:ext cx="0" cy="103188"/>
          </a:xfrm>
          <a:prstGeom prst="line">
            <a:avLst/>
          </a:prstGeom>
          <a:noFill/>
          <a:ln w="12700">
            <a:solidFill>
              <a:schemeClr val="tx1"/>
            </a:solidFill>
            <a:round/>
          </a:ln>
          <a:effectLst/>
        </p:spPr>
        <p:txBody>
          <a:bodyPr wrap="none" anchor="ctr"/>
          <a:lstStyle/>
          <a:p>
            <a:endParaRPr lang="zh-CN" altLang="en-US"/>
          </a:p>
        </p:txBody>
      </p:sp>
      <p:sp>
        <p:nvSpPr>
          <p:cNvPr id="181351" name="Line 103"/>
          <p:cNvSpPr>
            <a:spLocks noChangeShapeType="1"/>
          </p:cNvSpPr>
          <p:nvPr/>
        </p:nvSpPr>
        <p:spPr bwMode="auto">
          <a:xfrm rot="-5400000">
            <a:off x="3676650" y="3898900"/>
            <a:ext cx="0" cy="88900"/>
          </a:xfrm>
          <a:prstGeom prst="line">
            <a:avLst/>
          </a:prstGeom>
          <a:noFill/>
          <a:ln w="12700">
            <a:solidFill>
              <a:schemeClr val="tx1"/>
            </a:solidFill>
            <a:round/>
          </a:ln>
          <a:effectLst/>
        </p:spPr>
        <p:txBody>
          <a:bodyPr wrap="none" anchor="ctr"/>
          <a:lstStyle/>
          <a:p>
            <a:endParaRPr lang="zh-CN" altLang="en-US"/>
          </a:p>
        </p:txBody>
      </p:sp>
      <p:sp>
        <p:nvSpPr>
          <p:cNvPr id="181352" name="Line 104"/>
          <p:cNvSpPr>
            <a:spLocks noChangeShapeType="1"/>
          </p:cNvSpPr>
          <p:nvPr/>
        </p:nvSpPr>
        <p:spPr bwMode="auto">
          <a:xfrm flipV="1">
            <a:off x="2355850" y="2039938"/>
            <a:ext cx="458788" cy="207962"/>
          </a:xfrm>
          <a:prstGeom prst="line">
            <a:avLst/>
          </a:prstGeom>
          <a:noFill/>
          <a:ln w="12700">
            <a:solidFill>
              <a:schemeClr val="tx1"/>
            </a:solidFill>
            <a:round/>
          </a:ln>
          <a:effectLst/>
        </p:spPr>
        <p:txBody>
          <a:bodyPr wrap="none" anchor="ctr"/>
          <a:lstStyle/>
          <a:p>
            <a:endParaRPr lang="zh-CN" altLang="en-US"/>
          </a:p>
        </p:txBody>
      </p:sp>
      <p:sp>
        <p:nvSpPr>
          <p:cNvPr id="181353" name="Line 105"/>
          <p:cNvSpPr>
            <a:spLocks noChangeShapeType="1"/>
          </p:cNvSpPr>
          <p:nvPr/>
        </p:nvSpPr>
        <p:spPr bwMode="auto">
          <a:xfrm>
            <a:off x="3290888" y="2024063"/>
            <a:ext cx="485775" cy="207962"/>
          </a:xfrm>
          <a:prstGeom prst="line">
            <a:avLst/>
          </a:prstGeom>
          <a:noFill/>
          <a:ln w="12700">
            <a:solidFill>
              <a:schemeClr val="tx1"/>
            </a:solidFill>
            <a:round/>
          </a:ln>
          <a:effectLst/>
        </p:spPr>
        <p:txBody>
          <a:bodyPr wrap="none" anchor="ctr"/>
          <a:lstStyle/>
          <a:p>
            <a:endParaRPr lang="zh-CN" altLang="en-US"/>
          </a:p>
        </p:txBody>
      </p:sp>
      <p:sp>
        <p:nvSpPr>
          <p:cNvPr id="181354" name="Line 106"/>
          <p:cNvSpPr>
            <a:spLocks noChangeShapeType="1"/>
          </p:cNvSpPr>
          <p:nvPr/>
        </p:nvSpPr>
        <p:spPr bwMode="auto">
          <a:xfrm flipH="1">
            <a:off x="3810000" y="2360613"/>
            <a:ext cx="241300" cy="681037"/>
          </a:xfrm>
          <a:prstGeom prst="line">
            <a:avLst/>
          </a:prstGeom>
          <a:noFill/>
          <a:ln w="12700">
            <a:solidFill>
              <a:schemeClr val="tx1"/>
            </a:solidFill>
            <a:round/>
          </a:ln>
          <a:effectLst/>
        </p:spPr>
        <p:txBody>
          <a:bodyPr wrap="none" anchor="ctr"/>
          <a:lstStyle/>
          <a:p>
            <a:endParaRPr lang="zh-CN" altLang="en-US"/>
          </a:p>
        </p:txBody>
      </p:sp>
      <p:sp>
        <p:nvSpPr>
          <p:cNvPr id="181355" name="Line 107"/>
          <p:cNvSpPr>
            <a:spLocks noChangeShapeType="1"/>
          </p:cNvSpPr>
          <p:nvPr/>
        </p:nvSpPr>
        <p:spPr bwMode="auto">
          <a:xfrm>
            <a:off x="3040063" y="2136775"/>
            <a:ext cx="0" cy="431800"/>
          </a:xfrm>
          <a:prstGeom prst="line">
            <a:avLst/>
          </a:prstGeom>
          <a:noFill/>
          <a:ln w="12700">
            <a:solidFill>
              <a:schemeClr val="tx1"/>
            </a:solidFill>
            <a:round/>
          </a:ln>
          <a:effectLst/>
        </p:spPr>
        <p:txBody>
          <a:bodyPr wrap="none" anchor="ctr"/>
          <a:lstStyle/>
          <a:p>
            <a:endParaRPr lang="zh-CN" altLang="en-US"/>
          </a:p>
        </p:txBody>
      </p:sp>
      <p:sp>
        <p:nvSpPr>
          <p:cNvPr id="181356" name="Line 108"/>
          <p:cNvSpPr>
            <a:spLocks noChangeShapeType="1"/>
          </p:cNvSpPr>
          <p:nvPr/>
        </p:nvSpPr>
        <p:spPr bwMode="auto">
          <a:xfrm>
            <a:off x="3065463" y="2784475"/>
            <a:ext cx="534987" cy="368300"/>
          </a:xfrm>
          <a:prstGeom prst="line">
            <a:avLst/>
          </a:prstGeom>
          <a:noFill/>
          <a:ln w="12700">
            <a:solidFill>
              <a:schemeClr val="tx1"/>
            </a:solidFill>
            <a:round/>
          </a:ln>
          <a:effectLst/>
        </p:spPr>
        <p:txBody>
          <a:bodyPr wrap="none" anchor="ctr"/>
          <a:lstStyle/>
          <a:p>
            <a:endParaRPr lang="zh-CN" altLang="en-US"/>
          </a:p>
        </p:txBody>
      </p:sp>
      <p:sp>
        <p:nvSpPr>
          <p:cNvPr id="181357" name="Line 109"/>
          <p:cNvSpPr>
            <a:spLocks noChangeShapeType="1"/>
          </p:cNvSpPr>
          <p:nvPr/>
        </p:nvSpPr>
        <p:spPr bwMode="auto">
          <a:xfrm flipH="1">
            <a:off x="3525838" y="3249613"/>
            <a:ext cx="266700" cy="360362"/>
          </a:xfrm>
          <a:prstGeom prst="line">
            <a:avLst/>
          </a:prstGeom>
          <a:noFill/>
          <a:ln w="12700">
            <a:solidFill>
              <a:schemeClr val="tx1"/>
            </a:solidFill>
            <a:round/>
          </a:ln>
          <a:effectLst/>
        </p:spPr>
        <p:txBody>
          <a:bodyPr wrap="none" anchor="ctr"/>
          <a:lstStyle/>
          <a:p>
            <a:endParaRPr lang="zh-CN" altLang="en-US"/>
          </a:p>
        </p:txBody>
      </p:sp>
      <p:sp>
        <p:nvSpPr>
          <p:cNvPr id="181358" name="Line 110"/>
          <p:cNvSpPr>
            <a:spLocks noChangeShapeType="1"/>
          </p:cNvSpPr>
          <p:nvPr/>
        </p:nvSpPr>
        <p:spPr bwMode="auto">
          <a:xfrm flipH="1">
            <a:off x="3298825" y="2328863"/>
            <a:ext cx="560388" cy="384175"/>
          </a:xfrm>
          <a:prstGeom prst="line">
            <a:avLst/>
          </a:prstGeom>
          <a:noFill/>
          <a:ln w="12700">
            <a:solidFill>
              <a:schemeClr val="tx1"/>
            </a:solidFill>
            <a:round/>
          </a:ln>
          <a:effectLst/>
        </p:spPr>
        <p:txBody>
          <a:bodyPr wrap="none" anchor="ctr"/>
          <a:lstStyle/>
          <a:p>
            <a:endParaRPr lang="zh-CN" altLang="en-US"/>
          </a:p>
        </p:txBody>
      </p:sp>
      <p:sp>
        <p:nvSpPr>
          <p:cNvPr id="181359" name="Line 111"/>
          <p:cNvSpPr>
            <a:spLocks noChangeShapeType="1"/>
          </p:cNvSpPr>
          <p:nvPr/>
        </p:nvSpPr>
        <p:spPr bwMode="auto">
          <a:xfrm flipH="1">
            <a:off x="3308350" y="1768475"/>
            <a:ext cx="350838" cy="255588"/>
          </a:xfrm>
          <a:prstGeom prst="line">
            <a:avLst/>
          </a:prstGeom>
          <a:noFill/>
          <a:ln w="12700">
            <a:solidFill>
              <a:schemeClr val="tx1"/>
            </a:solidFill>
            <a:round/>
          </a:ln>
          <a:effectLst/>
        </p:spPr>
        <p:txBody>
          <a:bodyPr wrap="none" anchor="ctr"/>
          <a:lstStyle/>
          <a:p>
            <a:endParaRPr lang="zh-CN" altLang="en-US"/>
          </a:p>
        </p:txBody>
      </p:sp>
      <p:sp>
        <p:nvSpPr>
          <p:cNvPr id="181360" name="Line 112"/>
          <p:cNvSpPr>
            <a:spLocks noChangeShapeType="1"/>
          </p:cNvSpPr>
          <p:nvPr/>
        </p:nvSpPr>
        <p:spPr bwMode="auto">
          <a:xfrm flipH="1">
            <a:off x="4025900" y="1944688"/>
            <a:ext cx="201613" cy="176212"/>
          </a:xfrm>
          <a:prstGeom prst="line">
            <a:avLst/>
          </a:prstGeom>
          <a:noFill/>
          <a:ln w="12700">
            <a:solidFill>
              <a:schemeClr val="tx1"/>
            </a:solidFill>
            <a:round/>
          </a:ln>
          <a:effectLst/>
        </p:spPr>
        <p:txBody>
          <a:bodyPr wrap="none" anchor="ctr"/>
          <a:lstStyle/>
          <a:p>
            <a:endParaRPr lang="zh-CN" altLang="en-US"/>
          </a:p>
        </p:txBody>
      </p:sp>
      <p:grpSp>
        <p:nvGrpSpPr>
          <p:cNvPr id="181361" name="Group 113"/>
          <p:cNvGrpSpPr/>
          <p:nvPr/>
        </p:nvGrpSpPr>
        <p:grpSpPr bwMode="auto">
          <a:xfrm>
            <a:off x="1836738" y="2136775"/>
            <a:ext cx="501650" cy="233363"/>
            <a:chOff x="3600" y="219"/>
            <a:chExt cx="360" cy="175"/>
          </a:xfrm>
        </p:grpSpPr>
        <p:sp>
          <p:nvSpPr>
            <p:cNvPr id="181362" name="Oval 114"/>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363" name="Line 115"/>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364" name="Line 116"/>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365" name="Rectangle 117"/>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366" name="Oval 118"/>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367" name="Group 119"/>
            <p:cNvGrpSpPr/>
            <p:nvPr/>
          </p:nvGrpSpPr>
          <p:grpSpPr bwMode="auto">
            <a:xfrm>
              <a:off x="3686" y="244"/>
              <a:ext cx="177" cy="66"/>
              <a:chOff x="2848" y="848"/>
              <a:chExt cx="140" cy="98"/>
            </a:xfrm>
          </p:grpSpPr>
          <p:sp>
            <p:nvSpPr>
              <p:cNvPr id="181368" name="Line 12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369" name="Line 12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370" name="Line 12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371" name="Group 123"/>
            <p:cNvGrpSpPr/>
            <p:nvPr/>
          </p:nvGrpSpPr>
          <p:grpSpPr bwMode="auto">
            <a:xfrm flipV="1">
              <a:off x="3686" y="243"/>
              <a:ext cx="177" cy="66"/>
              <a:chOff x="2848" y="848"/>
              <a:chExt cx="140" cy="98"/>
            </a:xfrm>
          </p:grpSpPr>
          <p:sp>
            <p:nvSpPr>
              <p:cNvPr id="181372" name="Line 12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373" name="Line 12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374" name="Line 12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375" name="Group 127"/>
          <p:cNvGrpSpPr/>
          <p:nvPr/>
        </p:nvGrpSpPr>
        <p:grpSpPr bwMode="auto">
          <a:xfrm>
            <a:off x="2789238" y="1908175"/>
            <a:ext cx="501650" cy="233363"/>
            <a:chOff x="3600" y="219"/>
            <a:chExt cx="360" cy="175"/>
          </a:xfrm>
        </p:grpSpPr>
        <p:sp>
          <p:nvSpPr>
            <p:cNvPr id="181376" name="Oval 128"/>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377" name="Line 129"/>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378" name="Line 130"/>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379" name="Rectangle 131"/>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380" name="Oval 132"/>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381" name="Group 133"/>
            <p:cNvGrpSpPr/>
            <p:nvPr/>
          </p:nvGrpSpPr>
          <p:grpSpPr bwMode="auto">
            <a:xfrm>
              <a:off x="3686" y="244"/>
              <a:ext cx="177" cy="66"/>
              <a:chOff x="2848" y="848"/>
              <a:chExt cx="140" cy="98"/>
            </a:xfrm>
          </p:grpSpPr>
          <p:sp>
            <p:nvSpPr>
              <p:cNvPr id="181382" name="Line 13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383" name="Line 13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384" name="Line 13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385" name="Group 137"/>
            <p:cNvGrpSpPr/>
            <p:nvPr/>
          </p:nvGrpSpPr>
          <p:grpSpPr bwMode="auto">
            <a:xfrm flipV="1">
              <a:off x="3686" y="243"/>
              <a:ext cx="177" cy="66"/>
              <a:chOff x="2848" y="848"/>
              <a:chExt cx="140" cy="98"/>
            </a:xfrm>
          </p:grpSpPr>
          <p:sp>
            <p:nvSpPr>
              <p:cNvPr id="181386" name="Line 13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387" name="Line 13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388" name="Line 14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389" name="Group 141"/>
          <p:cNvGrpSpPr/>
          <p:nvPr/>
        </p:nvGrpSpPr>
        <p:grpSpPr bwMode="auto">
          <a:xfrm>
            <a:off x="2806700" y="2565400"/>
            <a:ext cx="501650" cy="233363"/>
            <a:chOff x="3600" y="219"/>
            <a:chExt cx="360" cy="175"/>
          </a:xfrm>
        </p:grpSpPr>
        <p:sp>
          <p:nvSpPr>
            <p:cNvPr id="181390" name="Oval 14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391" name="Line 14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392" name="Line 14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393" name="Rectangle 14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394" name="Oval 14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395" name="Group 147"/>
            <p:cNvGrpSpPr/>
            <p:nvPr/>
          </p:nvGrpSpPr>
          <p:grpSpPr bwMode="auto">
            <a:xfrm>
              <a:off x="3686" y="244"/>
              <a:ext cx="177" cy="66"/>
              <a:chOff x="2848" y="848"/>
              <a:chExt cx="140" cy="98"/>
            </a:xfrm>
          </p:grpSpPr>
          <p:sp>
            <p:nvSpPr>
              <p:cNvPr id="181396" name="Line 14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397" name="Line 14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398" name="Line 15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399" name="Group 151"/>
            <p:cNvGrpSpPr/>
            <p:nvPr/>
          </p:nvGrpSpPr>
          <p:grpSpPr bwMode="auto">
            <a:xfrm flipV="1">
              <a:off x="3686" y="243"/>
              <a:ext cx="177" cy="66"/>
              <a:chOff x="2848" y="848"/>
              <a:chExt cx="140" cy="98"/>
            </a:xfrm>
          </p:grpSpPr>
          <p:sp>
            <p:nvSpPr>
              <p:cNvPr id="181400" name="Line 15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01" name="Line 15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02" name="Line 15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403" name="Group 155"/>
          <p:cNvGrpSpPr/>
          <p:nvPr/>
        </p:nvGrpSpPr>
        <p:grpSpPr bwMode="auto">
          <a:xfrm>
            <a:off x="3776663" y="2116138"/>
            <a:ext cx="500062" cy="233362"/>
            <a:chOff x="3600" y="219"/>
            <a:chExt cx="360" cy="175"/>
          </a:xfrm>
        </p:grpSpPr>
        <p:sp>
          <p:nvSpPr>
            <p:cNvPr id="181404" name="Oval 156"/>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405" name="Line 157"/>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406" name="Line 158"/>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407" name="Rectangle 159"/>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408" name="Oval 160"/>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409" name="Group 161"/>
            <p:cNvGrpSpPr/>
            <p:nvPr/>
          </p:nvGrpSpPr>
          <p:grpSpPr bwMode="auto">
            <a:xfrm>
              <a:off x="3686" y="244"/>
              <a:ext cx="177" cy="66"/>
              <a:chOff x="2848" y="848"/>
              <a:chExt cx="140" cy="98"/>
            </a:xfrm>
          </p:grpSpPr>
          <p:sp>
            <p:nvSpPr>
              <p:cNvPr id="181410" name="Line 16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11" name="Line 16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12" name="Line 16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413" name="Group 165"/>
            <p:cNvGrpSpPr/>
            <p:nvPr/>
          </p:nvGrpSpPr>
          <p:grpSpPr bwMode="auto">
            <a:xfrm flipV="1">
              <a:off x="3686" y="243"/>
              <a:ext cx="177" cy="66"/>
              <a:chOff x="2848" y="848"/>
              <a:chExt cx="140" cy="98"/>
            </a:xfrm>
          </p:grpSpPr>
          <p:sp>
            <p:nvSpPr>
              <p:cNvPr id="181414" name="Line 16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15" name="Line 16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16" name="Line 16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417" name="Group 169"/>
          <p:cNvGrpSpPr/>
          <p:nvPr/>
        </p:nvGrpSpPr>
        <p:grpSpPr bwMode="auto">
          <a:xfrm>
            <a:off x="3582988" y="3013075"/>
            <a:ext cx="501650" cy="233363"/>
            <a:chOff x="3600" y="219"/>
            <a:chExt cx="360" cy="175"/>
          </a:xfrm>
        </p:grpSpPr>
        <p:sp>
          <p:nvSpPr>
            <p:cNvPr id="181418" name="Oval 170"/>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419" name="Line 171"/>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420" name="Line 172"/>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421" name="Rectangle 173"/>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422" name="Oval 174"/>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423" name="Group 175"/>
            <p:cNvGrpSpPr/>
            <p:nvPr/>
          </p:nvGrpSpPr>
          <p:grpSpPr bwMode="auto">
            <a:xfrm>
              <a:off x="3686" y="244"/>
              <a:ext cx="177" cy="66"/>
              <a:chOff x="2848" y="848"/>
              <a:chExt cx="140" cy="98"/>
            </a:xfrm>
          </p:grpSpPr>
          <p:sp>
            <p:nvSpPr>
              <p:cNvPr id="181424" name="Line 17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25" name="Line 17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26" name="Line 17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427" name="Group 179"/>
            <p:cNvGrpSpPr/>
            <p:nvPr/>
          </p:nvGrpSpPr>
          <p:grpSpPr bwMode="auto">
            <a:xfrm flipV="1">
              <a:off x="3686" y="243"/>
              <a:ext cx="177" cy="66"/>
              <a:chOff x="2848" y="848"/>
              <a:chExt cx="140" cy="98"/>
            </a:xfrm>
          </p:grpSpPr>
          <p:sp>
            <p:nvSpPr>
              <p:cNvPr id="181428" name="Line 18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29" name="Line 18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30" name="Line 18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431" name="Group 183"/>
          <p:cNvGrpSpPr/>
          <p:nvPr/>
        </p:nvGrpSpPr>
        <p:grpSpPr bwMode="auto">
          <a:xfrm>
            <a:off x="3249613" y="3597275"/>
            <a:ext cx="501650" cy="234950"/>
            <a:chOff x="3600" y="219"/>
            <a:chExt cx="360" cy="175"/>
          </a:xfrm>
        </p:grpSpPr>
        <p:sp>
          <p:nvSpPr>
            <p:cNvPr id="181432" name="Oval 184"/>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433" name="Line 185"/>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434" name="Line 186"/>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435" name="Rectangle 187"/>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436" name="Oval 188"/>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437" name="Group 189"/>
            <p:cNvGrpSpPr/>
            <p:nvPr/>
          </p:nvGrpSpPr>
          <p:grpSpPr bwMode="auto">
            <a:xfrm>
              <a:off x="3686" y="244"/>
              <a:ext cx="177" cy="66"/>
              <a:chOff x="2848" y="848"/>
              <a:chExt cx="140" cy="98"/>
            </a:xfrm>
          </p:grpSpPr>
          <p:sp>
            <p:nvSpPr>
              <p:cNvPr id="181438" name="Line 19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39" name="Line 19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40" name="Line 19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441" name="Group 193"/>
            <p:cNvGrpSpPr/>
            <p:nvPr/>
          </p:nvGrpSpPr>
          <p:grpSpPr bwMode="auto">
            <a:xfrm flipV="1">
              <a:off x="3686" y="243"/>
              <a:ext cx="177" cy="66"/>
              <a:chOff x="2848" y="848"/>
              <a:chExt cx="140" cy="98"/>
            </a:xfrm>
          </p:grpSpPr>
          <p:sp>
            <p:nvSpPr>
              <p:cNvPr id="181442" name="Line 19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43" name="Line 19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44" name="Line 19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445" name="Group 197"/>
          <p:cNvGrpSpPr/>
          <p:nvPr/>
        </p:nvGrpSpPr>
        <p:grpSpPr bwMode="auto">
          <a:xfrm>
            <a:off x="2640013" y="4086225"/>
            <a:ext cx="500062" cy="233363"/>
            <a:chOff x="3600" y="219"/>
            <a:chExt cx="360" cy="175"/>
          </a:xfrm>
        </p:grpSpPr>
        <p:sp>
          <p:nvSpPr>
            <p:cNvPr id="181446" name="Oval 198"/>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447" name="Line 199"/>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448" name="Line 200"/>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449" name="Rectangle 201"/>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450" name="Oval 202"/>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451" name="Group 203"/>
            <p:cNvGrpSpPr/>
            <p:nvPr/>
          </p:nvGrpSpPr>
          <p:grpSpPr bwMode="auto">
            <a:xfrm>
              <a:off x="3686" y="244"/>
              <a:ext cx="177" cy="66"/>
              <a:chOff x="2848" y="848"/>
              <a:chExt cx="140" cy="98"/>
            </a:xfrm>
          </p:grpSpPr>
          <p:sp>
            <p:nvSpPr>
              <p:cNvPr id="181452" name="Line 20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53" name="Line 20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54" name="Line 20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455" name="Group 207"/>
            <p:cNvGrpSpPr/>
            <p:nvPr/>
          </p:nvGrpSpPr>
          <p:grpSpPr bwMode="auto">
            <a:xfrm flipV="1">
              <a:off x="3686" y="243"/>
              <a:ext cx="177" cy="66"/>
              <a:chOff x="2848" y="848"/>
              <a:chExt cx="140" cy="98"/>
            </a:xfrm>
          </p:grpSpPr>
          <p:sp>
            <p:nvSpPr>
              <p:cNvPr id="181456" name="Line 20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57" name="Line 20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58" name="Line 21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1459" name="Group 211"/>
          <p:cNvGrpSpPr/>
          <p:nvPr/>
        </p:nvGrpSpPr>
        <p:grpSpPr bwMode="auto">
          <a:xfrm>
            <a:off x="1836738" y="3709988"/>
            <a:ext cx="501650" cy="233362"/>
            <a:chOff x="3600" y="219"/>
            <a:chExt cx="360" cy="175"/>
          </a:xfrm>
        </p:grpSpPr>
        <p:sp>
          <p:nvSpPr>
            <p:cNvPr id="181460" name="Oval 21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1461" name="Line 21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1462" name="Line 21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1463" name="Rectangle 21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1464" name="Oval 21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1465" name="Group 217"/>
            <p:cNvGrpSpPr/>
            <p:nvPr/>
          </p:nvGrpSpPr>
          <p:grpSpPr bwMode="auto">
            <a:xfrm>
              <a:off x="3686" y="244"/>
              <a:ext cx="177" cy="66"/>
              <a:chOff x="2848" y="848"/>
              <a:chExt cx="140" cy="98"/>
            </a:xfrm>
          </p:grpSpPr>
          <p:sp>
            <p:nvSpPr>
              <p:cNvPr id="181466" name="Line 21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67" name="Line 21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68" name="Line 22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1469" name="Group 221"/>
            <p:cNvGrpSpPr/>
            <p:nvPr/>
          </p:nvGrpSpPr>
          <p:grpSpPr bwMode="auto">
            <a:xfrm flipV="1">
              <a:off x="3686" y="243"/>
              <a:ext cx="177" cy="66"/>
              <a:chOff x="2848" y="848"/>
              <a:chExt cx="140" cy="98"/>
            </a:xfrm>
          </p:grpSpPr>
          <p:sp>
            <p:nvSpPr>
              <p:cNvPr id="181470" name="Line 22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1471" name="Line 22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1472" name="Line 22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81473" name="Line 225"/>
          <p:cNvSpPr>
            <a:spLocks noChangeShapeType="1"/>
          </p:cNvSpPr>
          <p:nvPr/>
        </p:nvSpPr>
        <p:spPr bwMode="auto">
          <a:xfrm flipV="1">
            <a:off x="2092325" y="3922713"/>
            <a:ext cx="1588" cy="249237"/>
          </a:xfrm>
          <a:prstGeom prst="line">
            <a:avLst/>
          </a:prstGeom>
          <a:noFill/>
          <a:ln w="12700">
            <a:solidFill>
              <a:schemeClr val="tx1"/>
            </a:solidFill>
            <a:round/>
          </a:ln>
          <a:effectLst/>
        </p:spPr>
        <p:txBody>
          <a:bodyPr wrap="none" anchor="ctr"/>
          <a:lstStyle/>
          <a:p>
            <a:endParaRPr lang="zh-CN" altLang="en-US"/>
          </a:p>
        </p:txBody>
      </p:sp>
      <p:sp>
        <p:nvSpPr>
          <p:cNvPr id="181474" name="Line 226"/>
          <p:cNvSpPr>
            <a:spLocks noChangeShapeType="1"/>
          </p:cNvSpPr>
          <p:nvPr/>
        </p:nvSpPr>
        <p:spPr bwMode="auto">
          <a:xfrm>
            <a:off x="1219200" y="1905000"/>
            <a:ext cx="2514600" cy="2514600"/>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181475" name="Line 227"/>
          <p:cNvSpPr>
            <a:spLocks noChangeShapeType="1"/>
          </p:cNvSpPr>
          <p:nvPr/>
        </p:nvSpPr>
        <p:spPr bwMode="auto">
          <a:xfrm>
            <a:off x="1219200" y="1752600"/>
            <a:ext cx="2514600" cy="2514600"/>
          </a:xfrm>
          <a:prstGeom prst="line">
            <a:avLst/>
          </a:prstGeom>
          <a:noFill/>
          <a:ln w="38100">
            <a:solidFill>
              <a:srgbClr val="FF0000"/>
            </a:solidFill>
            <a:round/>
            <a:headEnd type="triangle" w="med" len="med"/>
          </a:ln>
          <a:effectLst/>
        </p:spPr>
        <p:txBody>
          <a:bodyPr wrap="none" anchor="ctr"/>
          <a:lstStyle/>
          <a:p>
            <a:endParaRPr lang="zh-CN" altLang="en-US"/>
          </a:p>
        </p:txBody>
      </p:sp>
      <p:sp>
        <p:nvSpPr>
          <p:cNvPr id="181702" name="Line 454"/>
          <p:cNvSpPr>
            <a:spLocks noChangeShapeType="1"/>
          </p:cNvSpPr>
          <p:nvPr/>
        </p:nvSpPr>
        <p:spPr bwMode="auto">
          <a:xfrm flipV="1">
            <a:off x="2590800" y="4495800"/>
            <a:ext cx="1143000" cy="381000"/>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181703" name="Line 455"/>
          <p:cNvSpPr>
            <a:spLocks noChangeShapeType="1"/>
          </p:cNvSpPr>
          <p:nvPr/>
        </p:nvSpPr>
        <p:spPr bwMode="auto">
          <a:xfrm flipV="1">
            <a:off x="2667000" y="4572000"/>
            <a:ext cx="1143000" cy="381000"/>
          </a:xfrm>
          <a:prstGeom prst="line">
            <a:avLst/>
          </a:prstGeom>
          <a:noFill/>
          <a:ln w="38100">
            <a:solidFill>
              <a:srgbClr val="FF0000"/>
            </a:solidFill>
            <a:round/>
            <a:headEnd type="triangle" w="med" len="med"/>
          </a:ln>
          <a:effectLst/>
        </p:spPr>
        <p:txBody>
          <a:bodyPr wrap="none" anchor="ct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6"/>
          <p:cNvSpPr>
            <a:spLocks noGrp="1"/>
          </p:cNvSpPr>
          <p:nvPr>
            <p:ph type="sldNum" sz="quarter" idx="12"/>
          </p:nvPr>
        </p:nvSpPr>
        <p:spPr/>
        <p:txBody>
          <a:bodyPr/>
          <a:lstStyle/>
          <a:p>
            <a:fld id="{982A2EDD-CB52-4DFB-8C9C-1C77000AC9EF}" type="slidenum">
              <a:rPr lang="en-US" altLang="zh-CN"/>
              <a:t>70</a:t>
            </a:fld>
            <a:endParaRPr lang="en-US" altLang="zh-CN" dirty="0"/>
          </a:p>
        </p:txBody>
      </p:sp>
      <p:sp>
        <p:nvSpPr>
          <p:cNvPr id="82946" name="Rectangle 2"/>
          <p:cNvSpPr>
            <a:spLocks noGrp="1" noChangeArrowheads="1"/>
          </p:cNvSpPr>
          <p:nvPr>
            <p:ph type="title"/>
          </p:nvPr>
        </p:nvSpPr>
        <p:spPr/>
        <p:txBody>
          <a:bodyPr/>
          <a:lstStyle/>
          <a:p>
            <a:r>
              <a:rPr lang="en-US" altLang="zh-CN" sz="3600" dirty="0">
                <a:ea typeface="宋体" pitchFamily="2" charset="-122"/>
              </a:rPr>
              <a:t>DNS:</a:t>
            </a:r>
            <a:r>
              <a:rPr lang="zh-CN" altLang="en-US" sz="3600" dirty="0">
                <a:ea typeface="宋体" pitchFamily="2" charset="-122"/>
              </a:rPr>
              <a:t>记录缓存与更新</a:t>
            </a:r>
          </a:p>
        </p:txBody>
      </p:sp>
      <p:sp>
        <p:nvSpPr>
          <p:cNvPr id="3" name="文本框 2"/>
          <p:cNvSpPr txBox="1"/>
          <p:nvPr/>
        </p:nvSpPr>
        <p:spPr>
          <a:xfrm>
            <a:off x="619760" y="1371600"/>
            <a:ext cx="7487920" cy="4695453"/>
          </a:xfrm>
          <a:prstGeom prst="rect">
            <a:avLst/>
          </a:prstGeom>
          <a:noFill/>
        </p:spPr>
        <p:txBody>
          <a:bodyPr wrap="square" rtlCol="0" anchor="t">
            <a:spAutoFit/>
          </a:bodyPr>
          <a:lstStyle/>
          <a:p>
            <a:pPr>
              <a:tabLst>
                <a:tab pos="406400" algn="l"/>
                <a:tab pos="800100" algn="l"/>
                <a:tab pos="28321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只要域名解析服务器获得域名—IP映射，即</a:t>
            </a:r>
            <a:r>
              <a:rPr lang="en-US" altLang="zh-CN" dirty="0">
                <a:solidFill>
                  <a:srgbClr val="FF0000"/>
                </a:solidFill>
                <a:latin typeface="Comic Sans MS Regular" panose="030F0702030302020204" pitchFamily="66" charset="0"/>
                <a:cs typeface="Times New Roman" pitchFamily="18" charset="0"/>
                <a:sym typeface="+mn-ea"/>
              </a:rPr>
              <a:t>缓存</a:t>
            </a:r>
            <a:r>
              <a:rPr lang="en-US" altLang="zh-CN" dirty="0">
                <a:solidFill>
                  <a:srgbClr val="163794"/>
                </a:solidFill>
                <a:latin typeface="Comic Sans MS Regular" panose="030F0702030302020204" pitchFamily="66" charset="0"/>
                <a:cs typeface="Times New Roman" pitchFamily="18" charset="0"/>
                <a:sym typeface="+mn-ea"/>
              </a:rPr>
              <a:t>这一映射</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800100" algn="l"/>
                <a:tab pos="2832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一段时间过后，缓存条目失效（删除）</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800100" algn="l"/>
                <a:tab pos="2832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本地域名服务器一般会缓存顶级域名服务器的映射</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800100" algn="l"/>
                <a:tab pos="28321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因此根域名服务器不经常被访问</a:t>
            </a:r>
            <a:endParaRPr lang="en-US" altLang="zh-CN" dirty="0">
              <a:solidFill>
                <a:srgbClr val="163794"/>
              </a:solidFill>
              <a:latin typeface="Comic Sans MS Regular" panose="030F0702030302020204" pitchFamily="66" charset="0"/>
              <a:cs typeface="Times New Roman" pitchFamily="18" charset="0"/>
            </a:endParaRPr>
          </a:p>
          <a:p>
            <a:endParaRPr lang="en-US" altLang="zh-CN" dirty="0"/>
          </a:p>
          <a:p>
            <a:pPr>
              <a:tabLst>
                <a:tab pos="406400" algn="l"/>
                <a:tab pos="800100" algn="l"/>
                <a:tab pos="28321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记录的更新/通知机制</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800100" algn="l"/>
                <a:tab pos="2832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RFC</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2136</a:t>
            </a:r>
            <a:endParaRPr lang="en-US" altLang="zh-CN" dirty="0">
              <a:solidFill>
                <a:srgbClr val="163794"/>
              </a:solidFill>
              <a:latin typeface="Comic Sans MS Regular" panose="030F0702030302020204" pitchFamily="66" charset="0"/>
              <a:cs typeface="Times New Roman" pitchFamily="18" charset="0"/>
            </a:endParaRPr>
          </a:p>
          <a:p>
            <a:pPr>
              <a:tabLst>
                <a:tab pos="406400" algn="l"/>
                <a:tab pos="800100" algn="l"/>
                <a:tab pos="28321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Dynamic</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Updates</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in</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the</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Domain</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Name</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System</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(DNS</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UPDATE)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 name="灯片编号占位符 6"/>
          <p:cNvSpPr>
            <a:spLocks noGrp="1"/>
          </p:cNvSpPr>
          <p:nvPr>
            <p:ph type="sldNum" sz="quarter" idx="12"/>
          </p:nvPr>
        </p:nvSpPr>
        <p:spPr/>
        <p:txBody>
          <a:bodyPr/>
          <a:lstStyle/>
          <a:p>
            <a:fld id="{A3991226-9DF5-4D22-A09B-23F4CE99B62B}" type="slidenum">
              <a:rPr lang="en-US" altLang="zh-CN"/>
              <a:t>71</a:t>
            </a:fld>
            <a:endParaRPr lang="en-US" altLang="zh-CN" dirty="0"/>
          </a:p>
        </p:txBody>
      </p:sp>
      <p:sp>
        <p:nvSpPr>
          <p:cNvPr id="83970" name="Rectangle 2"/>
          <p:cNvSpPr>
            <a:spLocks noGrp="1" noChangeArrowheads="1"/>
          </p:cNvSpPr>
          <p:nvPr>
            <p:ph type="title"/>
          </p:nvPr>
        </p:nvSpPr>
        <p:spPr/>
        <p:txBody>
          <a:bodyPr/>
          <a:lstStyle/>
          <a:p>
            <a:r>
              <a:rPr lang="en-US" altLang="zh-CN" sz="3600" dirty="0">
                <a:ea typeface="宋体" pitchFamily="2" charset="-122"/>
              </a:rPr>
              <a:t>DNS records</a:t>
            </a:r>
            <a:endParaRPr lang="en-US" altLang="zh-CN" dirty="0">
              <a:ea typeface="宋体" pitchFamily="2" charset="-122"/>
            </a:endParaRPr>
          </a:p>
        </p:txBody>
      </p:sp>
      <p:pic>
        <p:nvPicPr>
          <p:cNvPr id="4" name="Picture 3"/>
          <p:cNvPicPr>
            <a:picLocks noChangeAspect="1" noChangeArrowheads="1"/>
          </p:cNvPicPr>
          <p:nvPr/>
        </p:nvPicPr>
        <p:blipFill>
          <a:blip r:embed="rId3"/>
          <a:srcRect/>
          <a:stretch>
            <a:fillRect/>
          </a:stretch>
        </p:blipFill>
        <p:spPr bwMode="auto">
          <a:xfrm>
            <a:off x="4249420" y="1698625"/>
            <a:ext cx="4660900" cy="533400"/>
          </a:xfrm>
          <a:prstGeom prst="rect">
            <a:avLst/>
          </a:prstGeom>
          <a:noFill/>
        </p:spPr>
      </p:pic>
      <p:sp>
        <p:nvSpPr>
          <p:cNvPr id="10" name="TextBox 1"/>
          <p:cNvSpPr txBox="1"/>
          <p:nvPr/>
        </p:nvSpPr>
        <p:spPr>
          <a:xfrm>
            <a:off x="160020" y="1965325"/>
            <a:ext cx="4152900" cy="3917676"/>
          </a:xfrm>
          <a:prstGeom prst="rect">
            <a:avLst/>
          </a:prstGeom>
          <a:noFill/>
        </p:spPr>
        <p:txBody>
          <a:bodyPr wrap="square" lIns="0" tIns="0" rIns="0" rtlCol="0">
            <a:spAutoFit/>
          </a:bodyPr>
          <a:lstStyle/>
          <a:p>
            <a:pPr>
              <a:lnSpc>
                <a:spcPts val="2700"/>
              </a:lnSpc>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err="1">
                <a:solidFill>
                  <a:srgbClr val="163794"/>
                </a:solidFill>
                <a:latin typeface="Comic Sans MS Regular" panose="030F0702030302020204" pitchFamily="66" charset="0"/>
                <a:cs typeface="Times New Roman" pitchFamily="18" charset="0"/>
              </a:rPr>
              <a:t>资源记录</a:t>
            </a:r>
            <a:r>
              <a:rPr lang="en-US" altLang="zh-CN" dirty="0">
                <a:solidFill>
                  <a:srgbClr val="163794"/>
                </a:solidFill>
                <a:latin typeface="Comic Sans MS Regular" panose="030F0702030302020204" pitchFamily="66" charset="0"/>
                <a:cs typeface="Times New Roman" pitchFamily="18" charset="0"/>
              </a:rPr>
              <a:t>(RR,</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resource </a:t>
            </a:r>
            <a:r>
              <a:rPr lang="en-US" altLang="zh-CN" dirty="0">
                <a:solidFill>
                  <a:srgbClr val="163794"/>
                </a:solidFill>
                <a:latin typeface="Comic Sans MS Regular" panose="030F0702030302020204" pitchFamily="66" charset="0"/>
                <a:cs typeface="Times New Roman" pitchFamily="18" charset="0"/>
                <a:sym typeface="+mn-ea"/>
              </a:rPr>
              <a:t>records)</a:t>
            </a:r>
            <a:endParaRPr lang="en-US" altLang="zh-CN" dirty="0">
              <a:solidFill>
                <a:srgbClr val="659AFF"/>
              </a:solidFill>
              <a:latin typeface="Wingdings" panose="05000000000000000000" charset="0"/>
              <a:cs typeface="Wingdings" panose="05000000000000000000" charset="0"/>
            </a:endParaRPr>
          </a:p>
          <a:p>
            <a:pPr>
              <a:lnSpc>
                <a:spcPts val="2700"/>
              </a:lnSpc>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Type=A</a:t>
            </a:r>
          </a:p>
          <a:p>
            <a:pPr>
              <a:lnSpc>
                <a:spcPts val="33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Name: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主机域名</a:t>
            </a:r>
          </a:p>
          <a:p>
            <a:pPr>
              <a:lnSpc>
                <a:spcPts val="32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Value: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IP地址</a:t>
            </a:r>
            <a:endParaRPr lang="en-US" altLang="zh-CN" dirty="0"/>
          </a:p>
          <a:p>
            <a:pPr>
              <a:lnSpc>
                <a:spcPts val="2700"/>
              </a:lnSpc>
              <a:tabLst>
                <a:tab pos="406400" algn="l"/>
                <a:tab pos="6477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Type=NS</a:t>
            </a:r>
          </a:p>
          <a:p>
            <a:pPr>
              <a:lnSpc>
                <a:spcPts val="33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Name: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域(edu.cn)</a:t>
            </a:r>
          </a:p>
          <a:p>
            <a:pPr>
              <a:lnSpc>
                <a:spcPts val="3200"/>
              </a:lnSpc>
              <a:tabLst>
                <a:tab pos="406400" algn="l"/>
                <a:tab pos="6477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Value: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该域权威域名解析服务器的主机域名</a:t>
            </a:r>
          </a:p>
        </p:txBody>
      </p:sp>
      <p:sp>
        <p:nvSpPr>
          <p:cNvPr id="5" name="TextBox 1"/>
          <p:cNvSpPr txBox="1"/>
          <p:nvPr/>
        </p:nvSpPr>
        <p:spPr>
          <a:xfrm>
            <a:off x="4312920" y="1736725"/>
            <a:ext cx="1465145" cy="418063"/>
          </a:xfrm>
          <a:prstGeom prst="rect">
            <a:avLst/>
          </a:prstGeom>
          <a:noFill/>
        </p:spPr>
        <p:txBody>
          <a:bodyPr wrap="none" lIns="0" tIns="0" rIns="0" rtlCol="0">
            <a:spAutoFit/>
          </a:bodyPr>
          <a:lstStyle/>
          <a:p>
            <a:pPr>
              <a:lnSpc>
                <a:spcPts val="2900"/>
              </a:lnSpc>
            </a:pPr>
            <a:r>
              <a:rPr lang="en-US" altLang="zh-CN" sz="2105" b="1" dirty="0">
                <a:solidFill>
                  <a:srgbClr val="163794"/>
                </a:solidFill>
                <a:latin typeface="Comic Sans MS" pitchFamily="66" charset="0"/>
                <a:cs typeface="Comic Sans MS" pitchFamily="66" charset="0"/>
              </a:rPr>
              <a:t>RR</a:t>
            </a:r>
            <a:r>
              <a:rPr lang="en-US" altLang="zh-CN" sz="2105" dirty="0">
                <a:latin typeface="Comic Sans MS Regular" panose="030F0702030302020204" pitchFamily="66" charset="0"/>
                <a:cs typeface="Times New Roman" pitchFamily="18" charset="0"/>
              </a:rPr>
              <a:t>  </a:t>
            </a:r>
            <a:r>
              <a:rPr lang="en-US" altLang="zh-CN" sz="2105" b="1" dirty="0">
                <a:solidFill>
                  <a:srgbClr val="163794"/>
                </a:solidFill>
                <a:latin typeface="Comic Sans MS" pitchFamily="66" charset="0"/>
                <a:cs typeface="Comic Sans MS" pitchFamily="66" charset="0"/>
              </a:rPr>
              <a:t>format:</a:t>
            </a:r>
          </a:p>
        </p:txBody>
      </p:sp>
      <p:sp>
        <p:nvSpPr>
          <p:cNvPr id="13" name="TextBox 1"/>
          <p:cNvSpPr txBox="1"/>
          <p:nvPr/>
        </p:nvSpPr>
        <p:spPr>
          <a:xfrm>
            <a:off x="5887720" y="1889125"/>
            <a:ext cx="2923877" cy="200055"/>
          </a:xfrm>
          <a:prstGeom prst="rect">
            <a:avLst/>
          </a:prstGeom>
          <a:noFill/>
        </p:spPr>
        <p:txBody>
          <a:bodyPr wrap="none" lIns="0" tIns="0" rIns="0" rtlCol="0">
            <a:spAutoFit/>
          </a:bodyPr>
          <a:lstStyle/>
          <a:p>
            <a:pPr>
              <a:lnSpc>
                <a:spcPts val="1200"/>
              </a:lnSpc>
            </a:pPr>
            <a:r>
              <a:rPr lang="en-US" altLang="zh-CN" sz="1575" b="1" dirty="0">
                <a:solidFill>
                  <a:srgbClr val="163794"/>
                </a:solidFill>
                <a:latin typeface="Courier New" pitchFamily="49" charset="0"/>
                <a:cs typeface="Courier New" pitchFamily="49" charset="0"/>
              </a:rPr>
              <a:t>(name,</a:t>
            </a:r>
            <a:r>
              <a:rPr lang="en-US" altLang="zh-CN" sz="1575" dirty="0">
                <a:latin typeface="Comic Sans MS Regular" panose="030F0702030302020204" pitchFamily="66" charset="0"/>
                <a:cs typeface="Times New Roman" pitchFamily="18" charset="0"/>
              </a:rPr>
              <a:t>  </a:t>
            </a:r>
            <a:r>
              <a:rPr lang="en-US" altLang="zh-CN" sz="1575" b="1" dirty="0">
                <a:solidFill>
                  <a:srgbClr val="163794"/>
                </a:solidFill>
                <a:latin typeface="Courier New" pitchFamily="49" charset="0"/>
                <a:cs typeface="Courier New" pitchFamily="49" charset="0"/>
              </a:rPr>
              <a:t>value,</a:t>
            </a:r>
            <a:r>
              <a:rPr lang="en-US" altLang="zh-CN" sz="1575" dirty="0">
                <a:latin typeface="Comic Sans MS Regular" panose="030F0702030302020204" pitchFamily="66" charset="0"/>
                <a:cs typeface="Times New Roman" pitchFamily="18" charset="0"/>
              </a:rPr>
              <a:t>  </a:t>
            </a:r>
            <a:r>
              <a:rPr lang="en-US" altLang="zh-CN" sz="1575" b="1" dirty="0">
                <a:solidFill>
                  <a:srgbClr val="163794"/>
                </a:solidFill>
                <a:latin typeface="Courier New" pitchFamily="49" charset="0"/>
                <a:cs typeface="Courier New" pitchFamily="49" charset="0"/>
              </a:rPr>
              <a:t>type,</a:t>
            </a:r>
            <a:r>
              <a:rPr lang="en-US" altLang="zh-CN" sz="1575" dirty="0">
                <a:latin typeface="Comic Sans MS Regular" panose="030F0702030302020204" pitchFamily="66" charset="0"/>
                <a:cs typeface="Times New Roman" pitchFamily="18" charset="0"/>
              </a:rPr>
              <a:t>  </a:t>
            </a:r>
            <a:r>
              <a:rPr lang="en-US" altLang="zh-CN" sz="1575" b="1" dirty="0">
                <a:solidFill>
                  <a:srgbClr val="163794"/>
                </a:solidFill>
                <a:latin typeface="Courier New" pitchFamily="49" charset="0"/>
                <a:cs typeface="Courier New" pitchFamily="49" charset="0"/>
              </a:rPr>
              <a:t>ttl)</a:t>
            </a:r>
          </a:p>
        </p:txBody>
      </p:sp>
      <p:sp>
        <p:nvSpPr>
          <p:cNvPr id="15" name="TextBox 1"/>
          <p:cNvSpPr txBox="1"/>
          <p:nvPr/>
        </p:nvSpPr>
        <p:spPr>
          <a:xfrm>
            <a:off x="4451350" y="2600325"/>
            <a:ext cx="4140200" cy="3639458"/>
          </a:xfrm>
          <a:prstGeom prst="rect">
            <a:avLst/>
          </a:prstGeom>
          <a:noFill/>
        </p:spPr>
        <p:txBody>
          <a:bodyPr wrap="square" lIns="0" tIns="0" rIns="0" rtlCol="0">
            <a:spAutoFit/>
          </a:bodyPr>
          <a:lstStyle/>
          <a:p>
            <a:pPr>
              <a:tabLst>
                <a:tab pos="406400" algn="l"/>
                <a:tab pos="647700" algn="l"/>
                <a:tab pos="800100" algn="l"/>
                <a:tab pos="10033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Type=CNAME</a:t>
            </a:r>
            <a:endParaRPr lang="en-US" altLang="zh-CN" dirty="0"/>
          </a:p>
          <a:p>
            <a:pPr>
              <a:tabLst>
                <a:tab pos="406400" algn="l"/>
                <a:tab pos="647700" algn="l"/>
                <a:tab pos="800100" algn="l"/>
                <a:tab pos="1003300" algn="l"/>
              </a:tabLst>
            </a:pPr>
            <a:r>
              <a:rPr lang="en-US" altLang="zh-CN" dirty="0">
                <a:solidFill>
                  <a:srgbClr val="009A9A"/>
                </a:solidFill>
                <a:latin typeface="Wingdings" panose="05000000000000000000" charset="0"/>
                <a:cs typeface="Wingdings" panose="05000000000000000000" charset="0"/>
              </a:rPr>
              <a:t>	</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Name:</a:t>
            </a:r>
            <a:r>
              <a:rPr lang="en-US" altLang="zh-CN" dirty="0">
                <a:latin typeface="Comic Sans MS Regular" panose="030F0702030302020204" pitchFamily="66" charset="0"/>
                <a:cs typeface="Times New Roman" pitchFamily="18" charset="0"/>
              </a:rPr>
              <a:t> </a:t>
            </a:r>
            <a:r>
              <a:rPr lang="en-US" altLang="zh-CN" dirty="0" err="1">
                <a:solidFill>
                  <a:srgbClr val="163794"/>
                </a:solidFill>
                <a:latin typeface="Comic Sans MS Regular" panose="030F0702030302020204" pitchFamily="66" charset="0"/>
                <a:cs typeface="Times New Roman" pitchFamily="18" charset="0"/>
              </a:rPr>
              <a:t>某一真实域名的别名</a:t>
            </a:r>
            <a:endParaRPr lang="en-US" altLang="zh-CN" dirty="0"/>
          </a:p>
          <a:p>
            <a:pPr>
              <a:tabLst>
                <a:tab pos="406400" algn="l"/>
                <a:tab pos="647700" algn="l"/>
                <a:tab pos="800100" algn="l"/>
                <a:tab pos="1003300" algn="l"/>
              </a:tabLst>
            </a:pPr>
            <a:r>
              <a:rPr lang="en-US" altLang="zh-CN" dirty="0"/>
              <a:t>			</a:t>
            </a:r>
            <a:r>
              <a:rPr lang="en-US" altLang="zh-CN" sz="1750" dirty="0">
                <a:solidFill>
                  <a:srgbClr val="163794"/>
                </a:solidFill>
                <a:latin typeface="Comic Sans MS Regular" panose="030F0702030302020204" pitchFamily="66" charset="0"/>
                <a:cs typeface="Times New Roman" pitchFamily="18" charset="0"/>
              </a:rPr>
              <a:t>•</a:t>
            </a:r>
            <a:r>
              <a:rPr lang="en-US" altLang="zh-CN" sz="1750" dirty="0">
                <a:latin typeface="Comic Sans MS Regular" panose="030F0702030302020204" pitchFamily="66" charset="0"/>
                <a:cs typeface="Times New Roman" pitchFamily="18" charset="0"/>
              </a:rPr>
              <a:t> </a:t>
            </a:r>
            <a:r>
              <a:rPr lang="en-US" altLang="zh-CN" sz="1750" u="sng" dirty="0">
                <a:solidFill>
                  <a:srgbClr val="659AFF"/>
                </a:solidFill>
                <a:latin typeface="Comic Sans MS Regular" panose="030F0702030302020204" pitchFamily="66" charset="0"/>
                <a:cs typeface="Times New Roman" pitchFamily="18" charset="0"/>
              </a:rPr>
              <a:t>www.ibm.com</a:t>
            </a:r>
            <a:r>
              <a:rPr lang="en-US" altLang="zh-CN" sz="1750" dirty="0">
                <a:solidFill>
                  <a:srgbClr val="163794"/>
                </a:solidFill>
                <a:latin typeface="Comic Sans MS Regular" panose="030F0702030302020204" pitchFamily="66" charset="0"/>
                <a:cs typeface="Times New Roman" pitchFamily="18" charset="0"/>
              </a:rPr>
              <a:t>– 	servereast.backup2.ibm.com</a:t>
            </a:r>
          </a:p>
          <a:p>
            <a:pPr>
              <a:tabLst>
                <a:tab pos="406400" algn="l"/>
                <a:tab pos="647700" algn="l"/>
                <a:tab pos="800100" algn="l"/>
                <a:tab pos="10033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Value:</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真实域名</a:t>
            </a:r>
            <a:endParaRPr lang="en-US" altLang="zh-CN" dirty="0"/>
          </a:p>
          <a:p>
            <a:pPr>
              <a:tabLst>
                <a:tab pos="406400" algn="l"/>
                <a:tab pos="647700" algn="l"/>
                <a:tab pos="800100" algn="l"/>
                <a:tab pos="1003300" algn="l"/>
              </a:tabLst>
            </a:pPr>
            <a:r>
              <a:rPr lang="en-US" altLang="zh-CN" dirty="0">
                <a:solidFill>
                  <a:srgbClr val="659AFF"/>
                </a:solidFill>
                <a:latin typeface="Wingdings" panose="05000000000000000000" charset="0"/>
                <a:cs typeface="Wingdings" panose="05000000000000000000" charset="0"/>
              </a:rPr>
              <a:t></a:t>
            </a:r>
            <a:r>
              <a:rPr lang="en-US" altLang="zh-CN" dirty="0">
                <a:solidFill>
                  <a:srgbClr val="163794"/>
                </a:solidFill>
                <a:latin typeface="Comic Sans MS Regular" panose="030F0702030302020204" pitchFamily="66" charset="0"/>
                <a:cs typeface="Times New Roman" pitchFamily="18" charset="0"/>
              </a:rPr>
              <a:t>Type=MX</a:t>
            </a:r>
          </a:p>
          <a:p>
            <a:pPr>
              <a:tabLst>
                <a:tab pos="406400" algn="l"/>
                <a:tab pos="647700" algn="l"/>
                <a:tab pos="800100" algn="l"/>
                <a:tab pos="1003300" algn="l"/>
              </a:tabLst>
            </a:pPr>
            <a:r>
              <a:rPr lang="en-US" altLang="zh-CN" dirty="0"/>
              <a:t>	</a:t>
            </a:r>
            <a:r>
              <a:rPr lang="en-US" altLang="zh-CN" dirty="0">
                <a:solidFill>
                  <a:srgbClr val="009A9A"/>
                </a:solidFill>
                <a:latin typeface="Wingdings" panose="05000000000000000000" charset="0"/>
                <a:cs typeface="Wingdings" panose="05000000000000000000" charset="0"/>
              </a:rPr>
              <a:t></a:t>
            </a:r>
            <a:r>
              <a:rPr lang="en-US" altLang="zh-CN" dirty="0">
                <a:latin typeface="Comic Sans MS Regular" panose="030F0702030302020204" pitchFamily="66" charset="0"/>
                <a:cs typeface="Times New Roman" pitchFamily="18" charset="0"/>
              </a:rPr>
              <a:t>  </a:t>
            </a:r>
            <a:r>
              <a:rPr lang="en-US" altLang="zh-CN" dirty="0">
                <a:solidFill>
                  <a:srgbClr val="163794"/>
                </a:solidFill>
                <a:latin typeface="Comic Sans MS Regular" panose="030F0702030302020204" pitchFamily="66" charset="0"/>
                <a:cs typeface="Times New Roman" pitchFamily="18" charset="0"/>
              </a:rPr>
              <a:t>Value是与name相对应的	邮件服务器</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7" name="灯片编号占位符 6"/>
          <p:cNvSpPr>
            <a:spLocks noGrp="1"/>
          </p:cNvSpPr>
          <p:nvPr>
            <p:ph type="sldNum" sz="quarter" idx="12"/>
          </p:nvPr>
        </p:nvSpPr>
        <p:spPr/>
        <p:txBody>
          <a:bodyPr/>
          <a:lstStyle/>
          <a:p>
            <a:fld id="{A34A12BD-515C-4A27-B871-FEEB629AD277}" type="slidenum">
              <a:rPr lang="en-US" altLang="zh-CN"/>
              <a:t>72</a:t>
            </a:fld>
            <a:endParaRPr lang="en-US" altLang="zh-CN" dirty="0"/>
          </a:p>
        </p:txBody>
      </p:sp>
      <p:sp>
        <p:nvSpPr>
          <p:cNvPr id="84994" name="Rectangle 2"/>
          <p:cNvSpPr>
            <a:spLocks noGrp="1" noChangeArrowheads="1"/>
          </p:cNvSpPr>
          <p:nvPr>
            <p:ph type="title"/>
          </p:nvPr>
        </p:nvSpPr>
        <p:spPr/>
        <p:txBody>
          <a:bodyPr/>
          <a:lstStyle/>
          <a:p>
            <a:r>
              <a:rPr lang="en-US" altLang="zh-CN" sz="3600" dirty="0">
                <a:ea typeface="宋体" pitchFamily="2" charset="-122"/>
              </a:rPr>
              <a:t>DNS </a:t>
            </a:r>
            <a:r>
              <a:rPr lang="zh-CN" altLang="en-US" sz="3600" dirty="0">
                <a:ea typeface="宋体" pitchFamily="2" charset="-122"/>
              </a:rPr>
              <a:t>协议与消息</a:t>
            </a:r>
          </a:p>
        </p:txBody>
      </p:sp>
      <p:pic>
        <p:nvPicPr>
          <p:cNvPr id="84997" name="Picture 5" descr="DNSmessage"/>
          <p:cNvPicPr>
            <a:picLocks noChangeAspect="1" noChangeArrowheads="1"/>
          </p:cNvPicPr>
          <p:nvPr/>
        </p:nvPicPr>
        <p:blipFill>
          <a:blip r:embed="rId2"/>
          <a:srcRect/>
          <a:stretch>
            <a:fillRect/>
          </a:stretch>
        </p:blipFill>
        <p:spPr bwMode="auto">
          <a:xfrm>
            <a:off x="4440555" y="1925638"/>
            <a:ext cx="5132388" cy="4167187"/>
          </a:xfrm>
          <a:prstGeom prst="rect">
            <a:avLst/>
          </a:prstGeom>
          <a:noFill/>
        </p:spPr>
      </p:pic>
      <p:sp>
        <p:nvSpPr>
          <p:cNvPr id="3" name="文本框 2"/>
          <p:cNvSpPr txBox="1"/>
          <p:nvPr/>
        </p:nvSpPr>
        <p:spPr>
          <a:xfrm>
            <a:off x="157480" y="1372235"/>
            <a:ext cx="4283710" cy="5386603"/>
          </a:xfrm>
          <a:prstGeom prst="rect">
            <a:avLst/>
          </a:prstGeom>
          <a:noFill/>
        </p:spPr>
        <p:txBody>
          <a:bodyPr wrap="square" rtlCol="0" anchor="t">
            <a:spAutoFit/>
          </a:bodyPr>
          <a:lstStyle/>
          <a:p>
            <a:pPr>
              <a:lnSpc>
                <a:spcPts val="3800"/>
              </a:lnSpc>
              <a:tabLst>
                <a:tab pos="406400" algn="l"/>
                <a:tab pos="647700" algn="l"/>
                <a:tab pos="800100" algn="l"/>
                <a:tab pos="32385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DNS协议：</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647700" algn="l"/>
                <a:tab pos="800100" algn="l"/>
                <a:tab pos="32385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查询(query)和回复(reply消息)</a:t>
            </a:r>
            <a:endParaRPr lang="en-US" altLang="zh-CN" dirty="0">
              <a:solidFill>
                <a:srgbClr val="163794"/>
              </a:solidFill>
              <a:latin typeface="Comic Sans MS Regular" panose="030F0702030302020204" pitchFamily="66" charset="0"/>
              <a:cs typeface="Times New Roman" pitchFamily="18" charset="0"/>
            </a:endParaRPr>
          </a:p>
          <a:p>
            <a:pPr>
              <a:lnSpc>
                <a:spcPts val="3200"/>
              </a:lnSpc>
              <a:tabLst>
                <a:tab pos="406400" algn="l"/>
                <a:tab pos="647700" algn="l"/>
                <a:tab pos="800100" algn="l"/>
                <a:tab pos="32385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消息格式相同</a:t>
            </a:r>
            <a:endParaRPr lang="en-US" altLang="zh-CN" dirty="0"/>
          </a:p>
          <a:p>
            <a:pPr>
              <a:lnSpc>
                <a:spcPts val="2700"/>
              </a:lnSpc>
              <a:tabLst>
                <a:tab pos="406400" algn="l"/>
                <a:tab pos="647700" algn="l"/>
                <a:tab pos="800100" algn="l"/>
                <a:tab pos="32385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消息头部</a:t>
            </a:r>
            <a:endParaRPr lang="en-US" altLang="zh-CN" dirty="0">
              <a:solidFill>
                <a:srgbClr val="163794"/>
              </a:solidFill>
              <a:latin typeface="Comic Sans MS Regular" panose="030F0702030302020204" pitchFamily="66" charset="0"/>
              <a:cs typeface="Times New Roman" pitchFamily="18" charset="0"/>
            </a:endParaRPr>
          </a:p>
          <a:p>
            <a:pPr>
              <a:lnSpc>
                <a:spcPts val="3300"/>
              </a:lnSpc>
              <a:tabLst>
                <a:tab pos="406400" algn="l"/>
                <a:tab pos="647700" algn="l"/>
                <a:tab pos="800100" algn="l"/>
                <a:tab pos="32385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Identification:</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16位查询编号，回复使用相同的编号</a:t>
            </a:r>
            <a:endParaRPr lang="en-US" altLang="zh-CN" dirty="0"/>
          </a:p>
          <a:p>
            <a:pPr>
              <a:lnSpc>
                <a:spcPts val="2400"/>
              </a:lnSpc>
              <a:tabLst>
                <a:tab pos="406400" algn="l"/>
                <a:tab pos="647700" algn="l"/>
                <a:tab pos="800100" algn="l"/>
                <a:tab pos="32385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flags</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647700" algn="l"/>
                <a:tab pos="800100" algn="l"/>
                <a:tab pos="32385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查询或回复</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647700" algn="l"/>
                <a:tab pos="800100" algn="l"/>
                <a:tab pos="32385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期望递归</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647700" algn="l"/>
                <a:tab pos="800100" algn="l"/>
                <a:tab pos="32385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递归可用</a:t>
            </a:r>
            <a:endParaRPr lang="en-US" altLang="zh-CN" dirty="0">
              <a:solidFill>
                <a:srgbClr val="163794"/>
              </a:solidFill>
              <a:latin typeface="Comic Sans MS Regular" panose="030F0702030302020204" pitchFamily="66" charset="0"/>
              <a:cs typeface="Times New Roman" pitchFamily="18" charset="0"/>
            </a:endParaRPr>
          </a:p>
          <a:p>
            <a:pPr>
              <a:lnSpc>
                <a:spcPts val="2700"/>
              </a:lnSpc>
              <a:tabLst>
                <a:tab pos="406400" algn="l"/>
                <a:tab pos="647700" algn="l"/>
                <a:tab pos="800100" algn="l"/>
                <a:tab pos="32385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权威回答</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3" name="灯片编号占位符 6"/>
          <p:cNvSpPr>
            <a:spLocks noGrp="1"/>
          </p:cNvSpPr>
          <p:nvPr>
            <p:ph type="sldNum" sz="quarter" idx="12"/>
          </p:nvPr>
        </p:nvSpPr>
        <p:spPr/>
        <p:txBody>
          <a:bodyPr/>
          <a:lstStyle/>
          <a:p>
            <a:fld id="{C71E47D5-5D96-4314-B152-B0E4525CC706}" type="slidenum">
              <a:rPr lang="en-US" altLang="zh-CN"/>
              <a:t>73</a:t>
            </a:fld>
            <a:endParaRPr lang="en-US" altLang="zh-CN" dirty="0"/>
          </a:p>
        </p:txBody>
      </p:sp>
      <p:sp>
        <p:nvSpPr>
          <p:cNvPr id="86018" name="Rectangle 2"/>
          <p:cNvSpPr>
            <a:spLocks noGrp="1" noChangeArrowheads="1"/>
          </p:cNvSpPr>
          <p:nvPr>
            <p:ph type="title"/>
          </p:nvPr>
        </p:nvSpPr>
        <p:spPr/>
        <p:txBody>
          <a:bodyPr/>
          <a:lstStyle/>
          <a:p>
            <a:r>
              <a:rPr lang="en-US" altLang="zh-CN" sz="3600" dirty="0">
                <a:ea typeface="宋体" pitchFamily="2" charset="-122"/>
              </a:rPr>
              <a:t>DNS</a:t>
            </a:r>
            <a:r>
              <a:rPr lang="zh-CN" altLang="en-US" sz="3600" dirty="0">
                <a:ea typeface="宋体" pitchFamily="2" charset="-122"/>
              </a:rPr>
              <a:t>协议与消息</a:t>
            </a:r>
          </a:p>
        </p:txBody>
      </p:sp>
      <p:pic>
        <p:nvPicPr>
          <p:cNvPr id="86019" name="Picture 3" descr="DNSmessage"/>
          <p:cNvPicPr>
            <a:picLocks noChangeAspect="1" noChangeArrowheads="1"/>
          </p:cNvPicPr>
          <p:nvPr/>
        </p:nvPicPr>
        <p:blipFill>
          <a:blip r:embed="rId2"/>
          <a:srcRect/>
          <a:stretch>
            <a:fillRect/>
          </a:stretch>
        </p:blipFill>
        <p:spPr bwMode="auto">
          <a:xfrm>
            <a:off x="4403725" y="1509713"/>
            <a:ext cx="4387850" cy="3562350"/>
          </a:xfrm>
          <a:prstGeom prst="rect">
            <a:avLst/>
          </a:prstGeom>
          <a:noFill/>
        </p:spPr>
      </p:pic>
      <p:sp>
        <p:nvSpPr>
          <p:cNvPr id="86020" name="Text Box 4"/>
          <p:cNvSpPr txBox="1">
            <a:spLocks noChangeArrowheads="1"/>
          </p:cNvSpPr>
          <p:nvPr/>
        </p:nvSpPr>
        <p:spPr bwMode="auto">
          <a:xfrm>
            <a:off x="942975" y="1830388"/>
            <a:ext cx="2286000" cy="701675"/>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2000" dirty="0">
                <a:ea typeface="宋体" pitchFamily="2" charset="-122"/>
              </a:rPr>
              <a:t>Name, type fields</a:t>
            </a:r>
          </a:p>
          <a:p>
            <a:pPr algn="r">
              <a:spcBef>
                <a:spcPct val="0"/>
              </a:spcBef>
              <a:buClrTx/>
              <a:buSzTx/>
              <a:buFontTx/>
              <a:buNone/>
            </a:pPr>
            <a:r>
              <a:rPr lang="en-US" altLang="zh-CN" sz="2000" dirty="0">
                <a:ea typeface="宋体" pitchFamily="2" charset="-122"/>
              </a:rPr>
              <a:t> for a query</a:t>
            </a:r>
            <a:endParaRPr lang="en-US" altLang="zh-CN" dirty="0">
              <a:latin typeface="Comic Sans MS Regular" panose="030F0702030302020204" pitchFamily="66" charset="0"/>
              <a:ea typeface="宋体" pitchFamily="2" charset="-122"/>
            </a:endParaRPr>
          </a:p>
        </p:txBody>
      </p:sp>
      <p:sp>
        <p:nvSpPr>
          <p:cNvPr id="86021" name="Text Box 5"/>
          <p:cNvSpPr txBox="1">
            <a:spLocks noChangeArrowheads="1"/>
          </p:cNvSpPr>
          <p:nvPr/>
        </p:nvSpPr>
        <p:spPr bwMode="auto">
          <a:xfrm>
            <a:off x="1063625" y="2830513"/>
            <a:ext cx="2168525" cy="701675"/>
          </a:xfrm>
          <a:prstGeom prst="rect">
            <a:avLst/>
          </a:prstGeom>
          <a:noFill/>
          <a:ln w="9525">
            <a:noFill/>
            <a:miter lim="800000"/>
          </a:ln>
          <a:effectLst/>
        </p:spPr>
        <p:txBody>
          <a:bodyPr anchor="ctr">
            <a:spAutoFit/>
          </a:bodyPr>
          <a:lstStyle/>
          <a:p>
            <a:pPr algn="r">
              <a:spcBef>
                <a:spcPct val="0"/>
              </a:spcBef>
              <a:buClrTx/>
              <a:buSzTx/>
              <a:buFontTx/>
              <a:buNone/>
            </a:pPr>
            <a:r>
              <a:rPr lang="en-US" altLang="zh-CN" sz="2000" dirty="0">
                <a:ea typeface="宋体" pitchFamily="2" charset="-122"/>
              </a:rPr>
              <a:t>RRs in response</a:t>
            </a:r>
          </a:p>
          <a:p>
            <a:pPr algn="r">
              <a:spcBef>
                <a:spcPct val="0"/>
              </a:spcBef>
              <a:buClrTx/>
              <a:buSzTx/>
              <a:buFontTx/>
              <a:buNone/>
            </a:pPr>
            <a:r>
              <a:rPr lang="en-US" altLang="zh-CN" sz="2000" dirty="0">
                <a:ea typeface="宋体" pitchFamily="2" charset="-122"/>
              </a:rPr>
              <a:t>to query</a:t>
            </a:r>
            <a:endParaRPr lang="en-US" altLang="zh-CN" dirty="0">
              <a:latin typeface="Comic Sans MS Regular" panose="030F0702030302020204" pitchFamily="66" charset="0"/>
              <a:ea typeface="宋体" pitchFamily="2" charset="-122"/>
            </a:endParaRPr>
          </a:p>
        </p:txBody>
      </p:sp>
      <p:sp>
        <p:nvSpPr>
          <p:cNvPr id="86022" name="Text Box 6"/>
          <p:cNvSpPr txBox="1">
            <a:spLocks noChangeArrowheads="1"/>
          </p:cNvSpPr>
          <p:nvPr/>
        </p:nvSpPr>
        <p:spPr bwMode="auto">
          <a:xfrm>
            <a:off x="522288" y="3716338"/>
            <a:ext cx="2713037" cy="701675"/>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2000" dirty="0">
                <a:ea typeface="宋体" pitchFamily="2" charset="-122"/>
              </a:rPr>
              <a:t>records for</a:t>
            </a:r>
          </a:p>
          <a:p>
            <a:pPr algn="r">
              <a:spcBef>
                <a:spcPct val="0"/>
              </a:spcBef>
              <a:buClrTx/>
              <a:buSzTx/>
              <a:buFontTx/>
              <a:buNone/>
            </a:pPr>
            <a:r>
              <a:rPr lang="en-US" altLang="zh-CN" sz="2000" dirty="0">
                <a:ea typeface="宋体" pitchFamily="2" charset="-122"/>
              </a:rPr>
              <a:t>authoritative servers</a:t>
            </a:r>
            <a:endParaRPr lang="en-US" altLang="zh-CN" dirty="0">
              <a:latin typeface="Comic Sans MS Regular" panose="030F0702030302020204" pitchFamily="66" charset="0"/>
              <a:ea typeface="宋体" pitchFamily="2" charset="-122"/>
            </a:endParaRPr>
          </a:p>
        </p:txBody>
      </p:sp>
      <p:sp>
        <p:nvSpPr>
          <p:cNvPr id="86023" name="Text Box 7"/>
          <p:cNvSpPr txBox="1">
            <a:spLocks noChangeArrowheads="1"/>
          </p:cNvSpPr>
          <p:nvPr/>
        </p:nvSpPr>
        <p:spPr bwMode="auto">
          <a:xfrm>
            <a:off x="458788" y="4668838"/>
            <a:ext cx="2763837" cy="701675"/>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2000" dirty="0">
                <a:ea typeface="宋体" pitchFamily="2" charset="-122"/>
              </a:rPr>
              <a:t>additional “helpful”</a:t>
            </a:r>
          </a:p>
          <a:p>
            <a:pPr algn="r">
              <a:spcBef>
                <a:spcPct val="0"/>
              </a:spcBef>
              <a:buClrTx/>
              <a:buSzTx/>
              <a:buFontTx/>
              <a:buNone/>
            </a:pPr>
            <a:r>
              <a:rPr lang="en-US" altLang="zh-CN" sz="2000" dirty="0">
                <a:ea typeface="宋体" pitchFamily="2" charset="-122"/>
              </a:rPr>
              <a:t>info that may be used</a:t>
            </a:r>
            <a:endParaRPr lang="en-US" altLang="zh-CN" dirty="0">
              <a:latin typeface="Comic Sans MS Regular" panose="030F0702030302020204" pitchFamily="66" charset="0"/>
              <a:ea typeface="宋体" pitchFamily="2" charset="-122"/>
            </a:endParaRPr>
          </a:p>
        </p:txBody>
      </p:sp>
      <p:sp>
        <p:nvSpPr>
          <p:cNvPr id="86024" name="Line 8"/>
          <p:cNvSpPr>
            <a:spLocks noChangeShapeType="1"/>
          </p:cNvSpPr>
          <p:nvPr/>
        </p:nvSpPr>
        <p:spPr bwMode="auto">
          <a:xfrm>
            <a:off x="3152775" y="2171700"/>
            <a:ext cx="1447800" cy="80010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86025" name="Line 9"/>
          <p:cNvSpPr>
            <a:spLocks noChangeShapeType="1"/>
          </p:cNvSpPr>
          <p:nvPr/>
        </p:nvSpPr>
        <p:spPr bwMode="auto">
          <a:xfrm>
            <a:off x="3152775" y="3200400"/>
            <a:ext cx="1514475" cy="371475"/>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86026" name="Line 10"/>
          <p:cNvSpPr>
            <a:spLocks noChangeShapeType="1"/>
          </p:cNvSpPr>
          <p:nvPr/>
        </p:nvSpPr>
        <p:spPr bwMode="auto">
          <a:xfrm>
            <a:off x="3181350" y="4076700"/>
            <a:ext cx="1447800" cy="133350"/>
          </a:xfrm>
          <a:prstGeom prst="line">
            <a:avLst/>
          </a:prstGeom>
          <a:noFill/>
          <a:ln w="28575">
            <a:solidFill>
              <a:srgbClr val="FF0000"/>
            </a:solidFill>
            <a:round/>
            <a:tailEnd type="triangle" w="med" len="med"/>
          </a:ln>
          <a:effectLst/>
        </p:spPr>
        <p:txBody>
          <a:bodyPr wrap="none" anchor="ctr"/>
          <a:lstStyle/>
          <a:p>
            <a:endParaRPr lang="zh-CN" altLang="en-US"/>
          </a:p>
        </p:txBody>
      </p:sp>
      <p:sp>
        <p:nvSpPr>
          <p:cNvPr id="86027" name="Line 11"/>
          <p:cNvSpPr>
            <a:spLocks noChangeShapeType="1"/>
          </p:cNvSpPr>
          <p:nvPr/>
        </p:nvSpPr>
        <p:spPr bwMode="auto">
          <a:xfrm flipV="1">
            <a:off x="3190875" y="4743450"/>
            <a:ext cx="1438275" cy="276225"/>
          </a:xfrm>
          <a:prstGeom prst="line">
            <a:avLst/>
          </a:prstGeom>
          <a:noFill/>
          <a:ln w="28575">
            <a:solidFill>
              <a:srgbClr val="FF0000"/>
            </a:solidFill>
            <a:round/>
            <a:tailEnd type="triangle" w="med" len="med"/>
          </a:ln>
          <a:effectLst/>
        </p:spPr>
        <p:txBody>
          <a:bodyPr wrap="none" anchor="ct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0CCAB53A-644E-49CE-AF75-C5202955FF72}" type="slidenum">
              <a:rPr lang="en-US" altLang="zh-CN"/>
              <a:t>74</a:t>
            </a:fld>
            <a:endParaRPr lang="en-US" altLang="zh-CN" dirty="0"/>
          </a:p>
        </p:txBody>
      </p:sp>
      <p:sp>
        <p:nvSpPr>
          <p:cNvPr id="224258" name="Rectangle 2"/>
          <p:cNvSpPr>
            <a:spLocks noGrp="1" noChangeArrowheads="1"/>
          </p:cNvSpPr>
          <p:nvPr>
            <p:ph type="title"/>
          </p:nvPr>
        </p:nvSpPr>
        <p:spPr/>
        <p:txBody>
          <a:bodyPr/>
          <a:lstStyle/>
          <a:p>
            <a:r>
              <a:rPr lang="zh-CN" altLang="en-US" dirty="0">
                <a:ea typeface="宋体" pitchFamily="2" charset="-122"/>
              </a:rPr>
              <a:t>如何注册域名？</a:t>
            </a:r>
          </a:p>
        </p:txBody>
      </p:sp>
      <p:sp>
        <p:nvSpPr>
          <p:cNvPr id="3" name="Freeform 3"/>
          <p:cNvSpPr/>
          <p:nvPr/>
        </p:nvSpPr>
        <p:spPr>
          <a:xfrm>
            <a:off x="4860925" y="4775835"/>
            <a:ext cx="3130550" cy="76200"/>
          </a:xfrm>
          <a:custGeom>
            <a:avLst/>
            <a:gdLst>
              <a:gd name="connsiteX0" fmla="*/ 0 w 3555491"/>
              <a:gd name="connsiteY0" fmla="*/ 7239 h 14478"/>
              <a:gd name="connsiteX1" fmla="*/ 3555491 w 3555491"/>
              <a:gd name="connsiteY1" fmla="*/ 7239 h 14478"/>
            </a:gdLst>
            <a:ahLst/>
            <a:cxnLst>
              <a:cxn ang="0">
                <a:pos x="connsiteX0" y="connsiteY0"/>
              </a:cxn>
              <a:cxn ang="1">
                <a:pos x="connsiteX1" y="connsiteY1"/>
              </a:cxn>
            </a:cxnLst>
            <a:rect l="l" t="t" r="r" b="b"/>
            <a:pathLst>
              <a:path w="3555491" h="14478">
                <a:moveTo>
                  <a:pt x="0" y="7239"/>
                </a:moveTo>
                <a:lnTo>
                  <a:pt x="3555491" y="7239"/>
                </a:lnTo>
              </a:path>
            </a:pathLst>
          </a:custGeom>
          <a:ln w="12700">
            <a:solidFill>
              <a:srgbClr val="6699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 name="Picture 3"/>
          <p:cNvPicPr>
            <a:picLocks noChangeAspect="1" noChangeArrowheads="1"/>
          </p:cNvPicPr>
          <p:nvPr/>
        </p:nvPicPr>
        <p:blipFill>
          <a:blip r:embed="rId2"/>
          <a:srcRect/>
          <a:stretch>
            <a:fillRect/>
          </a:stretch>
        </p:blipFill>
        <p:spPr bwMode="auto">
          <a:xfrm>
            <a:off x="169545" y="3959225"/>
            <a:ext cx="8140700" cy="581660"/>
          </a:xfrm>
          <a:prstGeom prst="rect">
            <a:avLst/>
          </a:prstGeom>
          <a:noFill/>
        </p:spPr>
      </p:pic>
      <p:sp>
        <p:nvSpPr>
          <p:cNvPr id="10" name="TextBox 1"/>
          <p:cNvSpPr txBox="1"/>
          <p:nvPr/>
        </p:nvSpPr>
        <p:spPr>
          <a:xfrm>
            <a:off x="287020" y="1258570"/>
            <a:ext cx="8475980" cy="5142230"/>
          </a:xfrm>
          <a:prstGeom prst="rect">
            <a:avLst/>
          </a:prstGeom>
          <a:noFill/>
        </p:spPr>
        <p:txBody>
          <a:bodyPr wrap="square" lIns="0" tIns="0" rIns="0" rtlCol="0">
            <a:spAutoFit/>
          </a:bodyPr>
          <a:lstStyle/>
          <a:p>
            <a:pPr>
              <a:lnSpc>
                <a:spcPts val="3100"/>
              </a:lnSpc>
              <a:tabLst>
                <a:tab pos="304800" algn="l"/>
                <a:tab pos="406400" algn="l"/>
                <a:tab pos="558800" algn="l"/>
                <a:tab pos="31496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例子：你刚刚创建了一个公司</a:t>
            </a:r>
            <a:r>
              <a:rPr lang="en-US" altLang="zh-CN" sz="2455" dirty="0">
                <a:latin typeface="Comic Sans MS Regular" panose="030F0702030302020204" pitchFamily="66" charset="0"/>
                <a:cs typeface="Times New Roman" pitchFamily="18" charset="0"/>
              </a:rPr>
              <a:t> </a:t>
            </a:r>
            <a:r>
              <a:rPr lang="en-US" altLang="zh-CN" sz="2455" dirty="0">
                <a:solidFill>
                  <a:srgbClr val="163794"/>
                </a:solidFill>
                <a:latin typeface="Comic Sans MS Regular" panose="030F0702030302020204" pitchFamily="66" charset="0"/>
                <a:cs typeface="Times New Roman" pitchFamily="18" charset="0"/>
              </a:rPr>
              <a:t>“Network</a:t>
            </a:r>
            <a:r>
              <a:rPr lang="en-US" altLang="zh-CN" sz="2455" dirty="0">
                <a:latin typeface="Comic Sans MS Regular" panose="030F0702030302020204" pitchFamily="66" charset="0"/>
                <a:cs typeface="Times New Roman" pitchFamily="18" charset="0"/>
              </a:rPr>
              <a:t> </a:t>
            </a:r>
            <a:r>
              <a:rPr lang="en-US" altLang="zh-CN" sz="2455" dirty="0">
                <a:solidFill>
                  <a:srgbClr val="163794"/>
                </a:solidFill>
                <a:latin typeface="Comic Sans MS Regular" panose="030F0702030302020204" pitchFamily="66" charset="0"/>
                <a:cs typeface="Times New Roman" pitchFamily="18" charset="0"/>
              </a:rPr>
              <a:t>Utopia”</a:t>
            </a:r>
          </a:p>
          <a:p>
            <a:pPr>
              <a:lnSpc>
                <a:spcPts val="1000"/>
              </a:lnSpc>
            </a:pPr>
            <a:endParaRPr lang="en-US" altLang="zh-CN" dirty="0"/>
          </a:p>
          <a:p>
            <a:pPr>
              <a:lnSpc>
                <a:spcPts val="2800"/>
              </a:lnSpc>
              <a:tabLst>
                <a:tab pos="304800" algn="l"/>
                <a:tab pos="406400" algn="l"/>
                <a:tab pos="558800" algn="l"/>
                <a:tab pos="31496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在域名管理机构(如Network</a:t>
            </a:r>
            <a:r>
              <a:rPr lang="en-US" altLang="zh-CN" sz="2455" dirty="0">
                <a:latin typeface="Comic Sans MS Regular" panose="030F0702030302020204" pitchFamily="66" charset="0"/>
                <a:cs typeface="Times New Roman" pitchFamily="18" charset="0"/>
              </a:rPr>
              <a:t> </a:t>
            </a:r>
            <a:r>
              <a:rPr lang="en-US" altLang="zh-CN" sz="2455" dirty="0">
                <a:solidFill>
                  <a:srgbClr val="163794"/>
                </a:solidFill>
                <a:latin typeface="Comic Sans MS Regular" panose="030F0702030302020204" pitchFamily="66" charset="0"/>
                <a:cs typeface="Times New Roman" pitchFamily="18" charset="0"/>
              </a:rPr>
              <a:t>Solutions)注册域名networkutopia.com</a:t>
            </a:r>
          </a:p>
          <a:p>
            <a:pPr>
              <a:lnSpc>
                <a:spcPts val="3300"/>
              </a:lnSpc>
              <a:tabLst>
                <a:tab pos="304800" algn="l"/>
                <a:tab pos="406400" algn="l"/>
                <a:tab pos="558800" algn="l"/>
                <a:tab pos="3149600" algn="l"/>
              </a:tabLst>
            </a:pPr>
            <a:r>
              <a:rPr lang="en-US" altLang="zh-CN" dirty="0"/>
              <a:t>		</a:t>
            </a:r>
            <a:r>
              <a:rPr lang="en-US" altLang="zh-CN" sz="2105" dirty="0">
                <a:solidFill>
                  <a:srgbClr val="009A9A"/>
                </a:solidFill>
                <a:latin typeface="Wingdings" panose="05000000000000000000" charset="0"/>
                <a:cs typeface="Wingdings" panose="05000000000000000000" charset="0"/>
              </a:rPr>
              <a:t></a:t>
            </a:r>
            <a:r>
              <a:rPr lang="en-US" altLang="zh-CN" sz="2105" dirty="0">
                <a:latin typeface="Comic Sans MS Regular" panose="030F0702030302020204" pitchFamily="66" charset="0"/>
                <a:cs typeface="Times New Roman" pitchFamily="18" charset="0"/>
              </a:rPr>
              <a:t>  </a:t>
            </a:r>
            <a:r>
              <a:rPr lang="en-US" altLang="zh-CN" sz="2105" dirty="0">
                <a:solidFill>
                  <a:srgbClr val="163794"/>
                </a:solidFill>
                <a:latin typeface="Comic Sans MS Regular" panose="030F0702030302020204" pitchFamily="66" charset="0"/>
                <a:cs typeface="Times New Roman" pitchFamily="18" charset="0"/>
              </a:rPr>
              <a:t>向域名管理机构提供你的权威域名解析服务器的名字和IP地址</a:t>
            </a:r>
          </a:p>
          <a:p>
            <a:pPr>
              <a:lnSpc>
                <a:spcPts val="3200"/>
              </a:lnSpc>
              <a:tabLst>
                <a:tab pos="304800" algn="l"/>
                <a:tab pos="406400" algn="l"/>
                <a:tab pos="558800" algn="l"/>
                <a:tab pos="3149600" algn="l"/>
              </a:tabLst>
            </a:pPr>
            <a:r>
              <a:rPr lang="en-US" altLang="zh-CN" dirty="0"/>
              <a:t>		</a:t>
            </a:r>
            <a:r>
              <a:rPr lang="en-US" altLang="zh-CN" sz="2105" dirty="0">
                <a:solidFill>
                  <a:srgbClr val="009A9A"/>
                </a:solidFill>
                <a:latin typeface="Wingdings" panose="05000000000000000000" charset="0"/>
                <a:cs typeface="Wingdings" panose="05000000000000000000" charset="0"/>
              </a:rPr>
              <a:t></a:t>
            </a:r>
            <a:r>
              <a:rPr lang="en-US" altLang="zh-CN" sz="2105" dirty="0">
                <a:latin typeface="Comic Sans MS Regular" panose="030F0702030302020204" pitchFamily="66" charset="0"/>
                <a:cs typeface="Times New Roman" pitchFamily="18" charset="0"/>
              </a:rPr>
              <a:t>  </a:t>
            </a:r>
            <a:r>
              <a:rPr lang="en-US" altLang="zh-CN" sz="2105" dirty="0">
                <a:solidFill>
                  <a:srgbClr val="163794"/>
                </a:solidFill>
                <a:latin typeface="Comic Sans MS Regular" panose="030F0702030302020204" pitchFamily="66" charset="0"/>
                <a:cs typeface="Times New Roman" pitchFamily="18" charset="0"/>
              </a:rPr>
              <a:t>域名管理机构向com顶级域名解析服务器中插入两条记录</a:t>
            </a:r>
          </a:p>
          <a:p>
            <a:pPr>
              <a:lnSpc>
                <a:spcPts val="1000"/>
              </a:lnSpc>
            </a:pPr>
            <a:endParaRPr lang="en-US" altLang="zh-CN" dirty="0"/>
          </a:p>
          <a:p>
            <a:pPr>
              <a:lnSpc>
                <a:spcPts val="1000"/>
              </a:lnSpc>
            </a:pPr>
            <a:endParaRPr lang="en-US" altLang="zh-CN" dirty="0"/>
          </a:p>
          <a:p>
            <a:pPr>
              <a:lnSpc>
                <a:spcPts val="1500"/>
              </a:lnSpc>
              <a:tabLst>
                <a:tab pos="304800" algn="l"/>
                <a:tab pos="406400" algn="l"/>
                <a:tab pos="558800" algn="l"/>
                <a:tab pos="3149600" algn="l"/>
              </a:tabLst>
            </a:pPr>
            <a:r>
              <a:rPr lang="en-US" altLang="zh-CN" dirty="0"/>
              <a:t>			</a:t>
            </a:r>
            <a:r>
              <a:rPr lang="en-US" altLang="zh-CN" sz="1750" b="1" dirty="0">
                <a:solidFill>
                  <a:srgbClr val="9A0000"/>
                </a:solidFill>
                <a:latin typeface="Courier New" pitchFamily="49" charset="0"/>
                <a:cs typeface="Courier New" pitchFamily="49" charset="0"/>
              </a:rPr>
              <a:t>(networkutopia.com,</a:t>
            </a:r>
            <a:r>
              <a:rPr lang="en-US" altLang="zh-CN" sz="1750" dirty="0">
                <a:latin typeface="Comic Sans MS Regular" panose="030F0702030302020204" pitchFamily="66" charset="0"/>
                <a:cs typeface="Times New Roman" pitchFamily="18" charset="0"/>
              </a:rPr>
              <a:t>   </a:t>
            </a:r>
            <a:r>
              <a:rPr lang="en-US" altLang="zh-CN" sz="1750" b="1" dirty="0">
                <a:solidFill>
                  <a:srgbClr val="9A0000"/>
                </a:solidFill>
                <a:latin typeface="Courier New" pitchFamily="49" charset="0"/>
                <a:cs typeface="Courier New" pitchFamily="49" charset="0"/>
              </a:rPr>
              <a:t>dns1.networkutopia.com,</a:t>
            </a:r>
            <a:r>
              <a:rPr lang="en-US" altLang="zh-CN" sz="1750" dirty="0">
                <a:latin typeface="Comic Sans MS Regular" panose="030F0702030302020204" pitchFamily="66" charset="0"/>
                <a:cs typeface="Times New Roman" pitchFamily="18" charset="0"/>
              </a:rPr>
              <a:t>   </a:t>
            </a:r>
            <a:r>
              <a:rPr lang="en-US" altLang="zh-CN" sz="1750" b="1" dirty="0">
                <a:solidFill>
                  <a:srgbClr val="9A0000"/>
                </a:solidFill>
                <a:latin typeface="Courier New" pitchFamily="49" charset="0"/>
                <a:cs typeface="Courier New" pitchFamily="49" charset="0"/>
              </a:rPr>
              <a:t>NS)</a:t>
            </a:r>
          </a:p>
          <a:p>
            <a:pPr>
              <a:lnSpc>
                <a:spcPts val="1700"/>
              </a:lnSpc>
              <a:tabLst>
                <a:tab pos="304800" algn="l"/>
                <a:tab pos="406400" algn="l"/>
                <a:tab pos="558800" algn="l"/>
                <a:tab pos="3149600" algn="l"/>
              </a:tabLst>
            </a:pPr>
            <a:r>
              <a:rPr lang="en-US" altLang="zh-CN" dirty="0"/>
              <a:t>			</a:t>
            </a:r>
            <a:r>
              <a:rPr lang="en-US" altLang="zh-CN" sz="1750" b="1" dirty="0">
                <a:solidFill>
                  <a:srgbClr val="9A0000"/>
                </a:solidFill>
                <a:latin typeface="Courier New" pitchFamily="49" charset="0"/>
                <a:cs typeface="Courier New" pitchFamily="49" charset="0"/>
              </a:rPr>
              <a:t>(dns1.networkutopia.com,</a:t>
            </a:r>
            <a:r>
              <a:rPr lang="en-US" altLang="zh-CN" sz="1750" dirty="0">
                <a:latin typeface="Comic Sans MS Regular" panose="030F0702030302020204" pitchFamily="66" charset="0"/>
                <a:cs typeface="Times New Roman" pitchFamily="18" charset="0"/>
              </a:rPr>
              <a:t>   </a:t>
            </a:r>
            <a:r>
              <a:rPr lang="en-US" altLang="zh-CN" sz="1750" b="1" dirty="0">
                <a:solidFill>
                  <a:srgbClr val="9A0000"/>
                </a:solidFill>
                <a:latin typeface="Courier New" pitchFamily="49" charset="0"/>
                <a:cs typeface="Courier New" pitchFamily="49" charset="0"/>
              </a:rPr>
              <a:t>212.212.212.1,</a:t>
            </a:r>
            <a:r>
              <a:rPr lang="en-US" altLang="zh-CN" sz="1750" dirty="0">
                <a:latin typeface="Comic Sans MS Regular" panose="030F0702030302020204" pitchFamily="66" charset="0"/>
                <a:cs typeface="Times New Roman" pitchFamily="18" charset="0"/>
              </a:rPr>
              <a:t>   </a:t>
            </a:r>
            <a:r>
              <a:rPr lang="en-US" altLang="zh-CN" sz="1750" b="1" dirty="0">
                <a:solidFill>
                  <a:srgbClr val="9A0000"/>
                </a:solidFill>
                <a:latin typeface="Courier New" pitchFamily="49" charset="0"/>
                <a:cs typeface="Courier New" pitchFamily="49" charset="0"/>
              </a:rPr>
              <a:t>A)</a:t>
            </a:r>
          </a:p>
          <a:p>
            <a:pPr>
              <a:lnSpc>
                <a:spcPts val="1000"/>
              </a:lnSpc>
            </a:pPr>
            <a:endParaRPr lang="en-US" altLang="zh-CN" dirty="0"/>
          </a:p>
          <a:p>
            <a:pPr>
              <a:lnSpc>
                <a:spcPts val="1000"/>
              </a:lnSpc>
            </a:pPr>
            <a:endParaRPr lang="en-US" altLang="zh-CN" dirty="0"/>
          </a:p>
          <a:p>
            <a:pPr>
              <a:lnSpc>
                <a:spcPts val="3100"/>
              </a:lnSpc>
              <a:tabLst>
                <a:tab pos="304800" algn="l"/>
                <a:tab pos="406400" algn="l"/>
                <a:tab pos="558800" algn="l"/>
                <a:tab pos="3149600" algn="l"/>
              </a:tabLst>
            </a:pPr>
            <a:r>
              <a:rPr lang="en-US" altLang="zh-CN" sz="2455" dirty="0">
                <a:solidFill>
                  <a:srgbClr val="659AFF"/>
                </a:solidFill>
                <a:latin typeface="Wingdings" panose="05000000000000000000" charset="0"/>
                <a:cs typeface="Wingdings" panose="05000000000000000000" charset="0"/>
              </a:rPr>
              <a:t></a:t>
            </a:r>
            <a:r>
              <a:rPr lang="en-US" altLang="zh-CN" sz="2455" dirty="0">
                <a:solidFill>
                  <a:srgbClr val="163794"/>
                </a:solidFill>
                <a:latin typeface="Comic Sans MS Regular" panose="030F0702030302020204" pitchFamily="66" charset="0"/>
                <a:cs typeface="Times New Roman" pitchFamily="18" charset="0"/>
              </a:rPr>
              <a:t>在权威域名解析服务器中为</a:t>
            </a:r>
            <a:r>
              <a:rPr lang="en-US" altLang="zh-CN" sz="2455" dirty="0">
                <a:solidFill>
                  <a:srgbClr val="659AFF"/>
                </a:solidFill>
                <a:latin typeface="Comic Sans MS Regular" panose="030F0702030302020204" pitchFamily="66" charset="0"/>
                <a:cs typeface="Times New Roman" pitchFamily="18" charset="0"/>
              </a:rPr>
              <a:t>www.networkuptopia.com</a:t>
            </a:r>
            <a:r>
              <a:rPr lang="en-US" altLang="zh-CN" sz="2105" dirty="0">
                <a:solidFill>
                  <a:srgbClr val="163794"/>
                </a:solidFill>
                <a:latin typeface="Comic Sans MS Regular" panose="030F0702030302020204" pitchFamily="66" charset="0"/>
                <a:cs typeface="Times New Roman" pitchFamily="18" charset="0"/>
              </a:rPr>
              <a:t>加入Type</a:t>
            </a:r>
            <a:r>
              <a:rPr lang="en-US" altLang="zh-CN" sz="2455" dirty="0">
                <a:latin typeface="Comic Sans MS Regular" panose="030F0702030302020204" pitchFamily="66" charset="0"/>
                <a:cs typeface="Times New Roman" pitchFamily="18" charset="0"/>
              </a:rPr>
              <a:t> </a:t>
            </a:r>
            <a:r>
              <a:rPr lang="en-US" altLang="zh-CN" sz="2455" dirty="0">
                <a:solidFill>
                  <a:srgbClr val="163794"/>
                </a:solidFill>
                <a:latin typeface="Comic Sans MS Regular" panose="030F0702030302020204" pitchFamily="66" charset="0"/>
                <a:cs typeface="Times New Roman" pitchFamily="18" charset="0"/>
              </a:rPr>
              <a:t>A记录</a:t>
            </a:r>
          </a:p>
          <a:p>
            <a:pPr>
              <a:lnSpc>
                <a:spcPts val="3200"/>
              </a:lnSpc>
              <a:tabLst>
                <a:tab pos="304800" algn="l"/>
                <a:tab pos="406400" algn="l"/>
                <a:tab pos="558800" algn="l"/>
                <a:tab pos="3149600" algn="l"/>
              </a:tabLst>
            </a:pPr>
            <a:r>
              <a:rPr lang="en-US" altLang="zh-CN" dirty="0"/>
              <a:t>	</a:t>
            </a:r>
            <a:r>
              <a:rPr lang="en-US" altLang="zh-CN" sz="2455" dirty="0">
                <a:solidFill>
                  <a:srgbClr val="163794"/>
                </a:solidFill>
                <a:latin typeface="Comic Sans MS Regular" panose="030F0702030302020204" pitchFamily="66" charset="0"/>
                <a:cs typeface="Times New Roman" pitchFamily="18" charset="0"/>
              </a:rPr>
              <a:t>，为networkutopia.com加入Type</a:t>
            </a:r>
            <a:r>
              <a:rPr lang="en-US" altLang="zh-CN" sz="2455" dirty="0">
                <a:latin typeface="Comic Sans MS Regular" panose="030F0702030302020204" pitchFamily="66" charset="0"/>
                <a:cs typeface="Times New Roman" pitchFamily="18" charset="0"/>
              </a:rPr>
              <a:t> </a:t>
            </a:r>
            <a:r>
              <a:rPr lang="en-US" altLang="zh-CN" sz="2455" dirty="0">
                <a:solidFill>
                  <a:srgbClr val="163794"/>
                </a:solidFill>
                <a:latin typeface="Comic Sans MS Regular" panose="030F0702030302020204" pitchFamily="66" charset="0"/>
                <a:cs typeface="Times New Roman" pitchFamily="18" charset="0"/>
              </a:rPr>
              <a:t>MX记录</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D6303CAC-FBE3-402D-B684-8E5C516930AC}" type="slidenum">
              <a:rPr lang="en-US" altLang="zh-CN"/>
              <a:t>75</a:t>
            </a:fld>
            <a:endParaRPr lang="en-US" altLang="zh-CN" dirty="0"/>
          </a:p>
        </p:txBody>
      </p:sp>
      <p:sp>
        <p:nvSpPr>
          <p:cNvPr id="157698"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157699" name="Rectangle 3"/>
          <p:cNvSpPr>
            <a:spLocks noGrp="1" noChangeArrowheads="1"/>
          </p:cNvSpPr>
          <p:nvPr>
            <p:ph type="body" sz="half" idx="1"/>
          </p:nvPr>
        </p:nvSpPr>
        <p:spPr/>
        <p:txBody>
          <a:bodyPr/>
          <a:lstStyle/>
          <a:p>
            <a:r>
              <a:rPr lang="en-US" altLang="zh-CN" sz="2400" dirty="0">
                <a:ea typeface="宋体" pitchFamily="2" charset="-122"/>
              </a:rPr>
              <a:t>Principles of network applications </a:t>
            </a:r>
          </a:p>
          <a:p>
            <a:pPr lvl="1"/>
            <a:r>
              <a:rPr lang="en-US" altLang="zh-CN" sz="2000" dirty="0">
                <a:ea typeface="宋体" pitchFamily="2" charset="-122"/>
              </a:rPr>
              <a:t>app architectures</a:t>
            </a:r>
          </a:p>
          <a:p>
            <a:pPr lvl="1"/>
            <a:r>
              <a:rPr lang="en-US" altLang="zh-CN" sz="2000" dirty="0">
                <a:ea typeface="宋体" pitchFamily="2" charset="-122"/>
              </a:rPr>
              <a:t>app requirements</a:t>
            </a:r>
          </a:p>
          <a:p>
            <a:r>
              <a:rPr lang="en-US" altLang="zh-CN" sz="2400" dirty="0">
                <a:ea typeface="宋体" pitchFamily="2" charset="-122"/>
              </a:rPr>
              <a:t>Web and HTTP</a:t>
            </a: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157700" name="Rectangle 4"/>
          <p:cNvSpPr>
            <a:spLocks noGrp="1" noChangeArrowheads="1"/>
          </p:cNvSpPr>
          <p:nvPr>
            <p:ph type="body" sz="half" idx="2"/>
          </p:nvPr>
        </p:nvSpPr>
        <p:spPr>
          <a:xfrm>
            <a:off x="4495800" y="1600200"/>
            <a:ext cx="4054475" cy="4648200"/>
          </a:xfrm>
        </p:spPr>
        <p:txBody>
          <a:bodyPr/>
          <a:lstStyle/>
          <a:p>
            <a:r>
              <a:rPr lang="en-US" altLang="zh-CN" sz="2400" dirty="0">
                <a:solidFill>
                  <a:srgbClr val="FF0000"/>
                </a:solidFill>
                <a:ea typeface="宋体" pitchFamily="2" charset="-122"/>
              </a:rPr>
              <a:t>P2P file sharing</a:t>
            </a:r>
          </a:p>
          <a:p>
            <a:r>
              <a:rPr lang="en-US" altLang="zh-CN" sz="2400" dirty="0">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80E3A139-4DAA-493E-ACA4-3222042C6B1B}" type="slidenum">
              <a:rPr lang="en-US" altLang="zh-CN"/>
              <a:t>76</a:t>
            </a:fld>
            <a:endParaRPr lang="en-US" altLang="zh-CN" dirty="0"/>
          </a:p>
        </p:txBody>
      </p:sp>
      <p:sp>
        <p:nvSpPr>
          <p:cNvPr id="159746" name="Rectangle 2"/>
          <p:cNvSpPr>
            <a:spLocks noGrp="1" noChangeArrowheads="1"/>
          </p:cNvSpPr>
          <p:nvPr>
            <p:ph type="title"/>
          </p:nvPr>
        </p:nvSpPr>
        <p:spPr/>
        <p:txBody>
          <a:bodyPr/>
          <a:lstStyle/>
          <a:p>
            <a:r>
              <a:rPr lang="en-US" altLang="zh-CN" dirty="0">
                <a:ea typeface="宋体" pitchFamily="2" charset="-122"/>
              </a:rPr>
              <a:t>P2P file sharing</a:t>
            </a:r>
          </a:p>
        </p:txBody>
      </p:sp>
      <p:sp>
        <p:nvSpPr>
          <p:cNvPr id="159747" name="Rectangle 3"/>
          <p:cNvSpPr>
            <a:spLocks noGrp="1" noChangeArrowheads="1"/>
          </p:cNvSpPr>
          <p:nvPr>
            <p:ph type="body" sz="half" idx="1"/>
          </p:nvPr>
        </p:nvSpPr>
        <p:spPr/>
        <p:txBody>
          <a:bodyPr/>
          <a:lstStyle/>
          <a:p>
            <a:pPr>
              <a:buFont typeface="ZapfDingbats" pitchFamily="82" charset="2"/>
              <a:buNone/>
            </a:pPr>
            <a:r>
              <a:rPr lang="en-US" altLang="zh-CN" sz="2400" u="sng" dirty="0">
                <a:solidFill>
                  <a:srgbClr val="FF0000"/>
                </a:solidFill>
                <a:ea typeface="宋体" pitchFamily="2" charset="-122"/>
              </a:rPr>
              <a:t>Example</a:t>
            </a:r>
            <a:endParaRPr lang="en-US" altLang="zh-CN" sz="2400" dirty="0">
              <a:ea typeface="宋体" pitchFamily="2" charset="-122"/>
            </a:endParaRPr>
          </a:p>
          <a:p>
            <a:r>
              <a:rPr lang="en-US" altLang="zh-Hans" sz="2400" dirty="0">
                <a:ea typeface="宋体" pitchFamily="2" charset="-122"/>
              </a:rPr>
              <a:t>Alice</a:t>
            </a:r>
            <a:r>
              <a:rPr lang="zh-CN" altLang="en-US" sz="2400" dirty="0">
                <a:ea typeface="宋体" pitchFamily="2" charset="-122"/>
              </a:rPr>
              <a:t>在她的笔记本</a:t>
            </a:r>
            <a:r>
              <a:rPr lang="zh-Hans" altLang="en-US" sz="2400" dirty="0">
                <a:ea typeface="宋体" pitchFamily="2" charset="-122"/>
              </a:rPr>
              <a:t>电脑</a:t>
            </a:r>
            <a:r>
              <a:rPr lang="zh-CN" altLang="en-US" sz="2400" dirty="0">
                <a:ea typeface="宋体" pitchFamily="2" charset="-122"/>
              </a:rPr>
              <a:t>上运行</a:t>
            </a:r>
            <a:r>
              <a:rPr lang="en-US" altLang="zh-CN" sz="2400" dirty="0">
                <a:ea typeface="宋体" pitchFamily="2" charset="-122"/>
              </a:rPr>
              <a:t>P2P</a:t>
            </a:r>
            <a:r>
              <a:rPr lang="zh-CN" altLang="en-US" sz="2400" dirty="0">
                <a:ea typeface="宋体" pitchFamily="2" charset="-122"/>
              </a:rPr>
              <a:t>客户端应用程序</a:t>
            </a:r>
            <a:endParaRPr lang="en-US" altLang="zh-CN" sz="2400" dirty="0">
              <a:ea typeface="宋体" pitchFamily="2" charset="-122"/>
            </a:endParaRPr>
          </a:p>
          <a:p>
            <a:r>
              <a:rPr lang="zh-CN" altLang="en-US" sz="2400" dirty="0">
                <a:ea typeface="宋体" pitchFamily="2" charset="-122"/>
              </a:rPr>
              <a:t>间歇性连接到</a:t>
            </a:r>
            <a:r>
              <a:rPr lang="en-US" altLang="zh-CN" sz="2400" dirty="0">
                <a:ea typeface="宋体" pitchFamily="2" charset="-122"/>
              </a:rPr>
              <a:t>Internet</a:t>
            </a:r>
            <a:r>
              <a:rPr lang="zh-CN" altLang="en-US" sz="2400" dirty="0">
                <a:ea typeface="宋体" pitchFamily="2" charset="-122"/>
              </a:rPr>
              <a:t>，获取每个连接的新</a:t>
            </a:r>
            <a:r>
              <a:rPr lang="en-US" altLang="zh-CN" sz="2400" dirty="0">
                <a:ea typeface="宋体" pitchFamily="2" charset="-122"/>
              </a:rPr>
              <a:t>IP</a:t>
            </a:r>
            <a:r>
              <a:rPr lang="zh-CN" altLang="en-US" sz="2400" dirty="0">
                <a:ea typeface="宋体" pitchFamily="2" charset="-122"/>
              </a:rPr>
              <a:t>地址</a:t>
            </a:r>
            <a:endParaRPr lang="en-US" altLang="zh-CN" sz="2400" dirty="0">
              <a:ea typeface="宋体" pitchFamily="2" charset="-122"/>
            </a:endParaRPr>
          </a:p>
          <a:p>
            <a:r>
              <a:rPr lang="zh-Hans" altLang="en-US" sz="2400" dirty="0">
                <a:ea typeface="宋体" pitchFamily="2" charset="-122"/>
              </a:rPr>
              <a:t>请求</a:t>
            </a:r>
            <a:r>
              <a:rPr lang="en-US" altLang="zh-CN" sz="2400" dirty="0">
                <a:ea typeface="宋体" pitchFamily="2" charset="-122"/>
              </a:rPr>
              <a:t>“Hey Jude”</a:t>
            </a:r>
          </a:p>
          <a:p>
            <a:r>
              <a:rPr lang="zh-CN" altLang="en-US" sz="2400" dirty="0">
                <a:ea typeface="宋体" pitchFamily="2" charset="-122"/>
              </a:rPr>
              <a:t>应用程序将显示具有</a:t>
            </a:r>
            <a:r>
              <a:rPr lang="en-US" altLang="zh-CN" sz="2400" dirty="0">
                <a:ea typeface="宋体" pitchFamily="2" charset="-122"/>
              </a:rPr>
              <a:t>Hey Jude</a:t>
            </a:r>
            <a:r>
              <a:rPr lang="zh-CN" altLang="en-US" sz="2400" dirty="0">
                <a:ea typeface="宋体" pitchFamily="2" charset="-122"/>
              </a:rPr>
              <a:t>副本的其他</a:t>
            </a:r>
            <a:r>
              <a:rPr lang="zh-Hans" altLang="en-US" sz="2400" dirty="0">
                <a:ea typeface="宋体" pitchFamily="2" charset="-122"/>
              </a:rPr>
              <a:t>对等方</a:t>
            </a:r>
            <a:endParaRPr lang="en-US" altLang="zh-CN" sz="2400" dirty="0">
              <a:ea typeface="宋体" pitchFamily="2" charset="-122"/>
            </a:endParaRPr>
          </a:p>
          <a:p>
            <a:endParaRPr lang="en-US" altLang="zh-CN" sz="2400" dirty="0">
              <a:ea typeface="宋体" pitchFamily="2" charset="-122"/>
            </a:endParaRPr>
          </a:p>
        </p:txBody>
      </p:sp>
      <p:sp>
        <p:nvSpPr>
          <p:cNvPr id="159748" name="Rectangle 4"/>
          <p:cNvSpPr>
            <a:spLocks noGrp="1" noChangeArrowheads="1"/>
          </p:cNvSpPr>
          <p:nvPr>
            <p:ph type="body" sz="half" idx="2"/>
          </p:nvPr>
        </p:nvSpPr>
        <p:spPr>
          <a:xfrm>
            <a:off x="4545013" y="1111250"/>
            <a:ext cx="3810000" cy="5087938"/>
          </a:xfrm>
        </p:spPr>
        <p:txBody>
          <a:bodyPr/>
          <a:lstStyle/>
          <a:p>
            <a:r>
              <a:rPr lang="en-US" altLang="zh-CN" sz="2400" dirty="0">
                <a:ea typeface="宋体" pitchFamily="2" charset="-122"/>
              </a:rPr>
              <a:t>Alice </a:t>
            </a:r>
            <a:r>
              <a:rPr lang="zh-Hans" altLang="en-US" sz="2400" dirty="0">
                <a:ea typeface="宋体" pitchFamily="2" charset="-122"/>
              </a:rPr>
              <a:t>选择了其中一个对等方</a:t>
            </a:r>
            <a:r>
              <a:rPr lang="en-US" altLang="zh-CN" sz="2400" dirty="0">
                <a:ea typeface="宋体" pitchFamily="2" charset="-122"/>
              </a:rPr>
              <a:t>, Bob.</a:t>
            </a:r>
          </a:p>
          <a:p>
            <a:r>
              <a:rPr lang="zh-CN" altLang="en-US" sz="2400" dirty="0">
                <a:ea typeface="宋体" pitchFamily="2" charset="-122"/>
              </a:rPr>
              <a:t>文件</a:t>
            </a:r>
            <a:r>
              <a:rPr lang="zh-Hans" altLang="en-US" sz="2400" dirty="0">
                <a:ea typeface="宋体" pitchFamily="2" charset="-122"/>
              </a:rPr>
              <a:t>用</a:t>
            </a:r>
            <a:r>
              <a:rPr lang="en-US" altLang="zh-Hans" sz="2400" dirty="0">
                <a:ea typeface="宋体" pitchFamily="2" charset="-122"/>
              </a:rPr>
              <a:t>HTTP</a:t>
            </a:r>
            <a:r>
              <a:rPr lang="zh-Hans" altLang="en-US" sz="2400" dirty="0">
                <a:ea typeface="宋体" pitchFamily="2" charset="-122"/>
              </a:rPr>
              <a:t>协议</a:t>
            </a:r>
            <a:r>
              <a:rPr lang="zh-CN" altLang="en-US" sz="2400" dirty="0">
                <a:ea typeface="宋体" pitchFamily="2" charset="-122"/>
              </a:rPr>
              <a:t>从</a:t>
            </a:r>
            <a:r>
              <a:rPr lang="en-US" altLang="zh-CN" sz="2400" dirty="0">
                <a:ea typeface="宋体" pitchFamily="2" charset="-122"/>
              </a:rPr>
              <a:t>Bob</a:t>
            </a:r>
            <a:r>
              <a:rPr lang="zh-CN" altLang="en-US" sz="2400" dirty="0">
                <a:ea typeface="宋体" pitchFamily="2" charset="-122"/>
              </a:rPr>
              <a:t>的</a:t>
            </a:r>
            <a:r>
              <a:rPr lang="en-US" altLang="zh-CN" sz="2400" dirty="0">
                <a:ea typeface="宋体" pitchFamily="2" charset="-122"/>
              </a:rPr>
              <a:t>PC</a:t>
            </a:r>
            <a:r>
              <a:rPr lang="zh-CN" altLang="en-US" sz="2400" dirty="0">
                <a:ea typeface="宋体" pitchFamily="2" charset="-122"/>
              </a:rPr>
              <a:t>复制到</a:t>
            </a:r>
            <a:r>
              <a:rPr lang="en-US" altLang="zh-CN" sz="2400" dirty="0">
                <a:ea typeface="宋体" pitchFamily="2" charset="-122"/>
              </a:rPr>
              <a:t>Alice</a:t>
            </a:r>
            <a:r>
              <a:rPr lang="zh-CN" altLang="en-US" sz="2400" dirty="0">
                <a:ea typeface="宋体" pitchFamily="2" charset="-122"/>
              </a:rPr>
              <a:t>的笔记本</a:t>
            </a:r>
            <a:endParaRPr lang="en-US" altLang="zh-CN" sz="2400" dirty="0">
              <a:ea typeface="宋体" pitchFamily="2" charset="-122"/>
            </a:endParaRPr>
          </a:p>
          <a:p>
            <a:r>
              <a:rPr lang="zh-CN" altLang="en-US" sz="2400" dirty="0">
                <a:ea typeface="宋体" pitchFamily="2" charset="-122"/>
              </a:rPr>
              <a:t>爱</a:t>
            </a:r>
            <a:r>
              <a:rPr lang="en-US" altLang="zh-Hans" sz="2400" dirty="0">
                <a:ea typeface="宋体" pitchFamily="2" charset="-122"/>
              </a:rPr>
              <a:t>Alice</a:t>
            </a:r>
            <a:r>
              <a:rPr lang="zh-CN" altLang="en-US" sz="2400" dirty="0">
                <a:ea typeface="宋体" pitchFamily="2" charset="-122"/>
              </a:rPr>
              <a:t>的</a:t>
            </a:r>
            <a:r>
              <a:rPr lang="zh-Hans" altLang="en-US" sz="2400" dirty="0">
                <a:ea typeface="宋体" pitchFamily="2" charset="-122"/>
              </a:rPr>
              <a:t>对等方</a:t>
            </a:r>
            <a:r>
              <a:rPr lang="zh-CN" altLang="en-US" sz="2400" dirty="0">
                <a:ea typeface="宋体" pitchFamily="2" charset="-122"/>
              </a:rPr>
              <a:t>既是</a:t>
            </a:r>
            <a:r>
              <a:rPr lang="en-US" altLang="zh-CN" sz="2400" dirty="0">
                <a:ea typeface="宋体" pitchFamily="2" charset="-122"/>
              </a:rPr>
              <a:t>Web</a:t>
            </a:r>
            <a:r>
              <a:rPr lang="zh-CN" altLang="en-US" sz="2400" dirty="0">
                <a:ea typeface="宋体" pitchFamily="2" charset="-122"/>
              </a:rPr>
              <a:t>客户端又是临时</a:t>
            </a:r>
            <a:r>
              <a:rPr lang="en-US" altLang="zh-CN" sz="2400" dirty="0">
                <a:ea typeface="宋体" pitchFamily="2" charset="-122"/>
              </a:rPr>
              <a:t>Web</a:t>
            </a:r>
            <a:r>
              <a:rPr lang="zh-CN" altLang="en-US" sz="2400" dirty="0">
                <a:ea typeface="宋体" pitchFamily="2" charset="-122"/>
              </a:rPr>
              <a:t>服务器。</a:t>
            </a:r>
            <a:endParaRPr lang="en-US" altLang="zh-CN" sz="2400" dirty="0">
              <a:ea typeface="宋体" pitchFamily="2" charset="-122"/>
            </a:endParaRPr>
          </a:p>
          <a:p>
            <a:endParaRPr lang="en-US" altLang="zh-CN" sz="2400" dirty="0">
              <a:solidFill>
                <a:schemeClr val="accent2"/>
              </a:solidFill>
              <a:ea typeface="宋体" pitchFamily="2" charset="-122"/>
            </a:endParaRPr>
          </a:p>
          <a:p>
            <a:pPr marL="0" indent="0">
              <a:buNone/>
            </a:pPr>
            <a:r>
              <a:rPr lang="zh-CN" altLang="en-US" sz="2400" dirty="0">
                <a:solidFill>
                  <a:schemeClr val="accent2"/>
                </a:solidFill>
                <a:ea typeface="宋体" pitchFamily="2" charset="-122"/>
              </a:rPr>
              <a:t>所有对等方都是服务器</a:t>
            </a:r>
            <a:r>
              <a:rPr lang="en-US" altLang="zh-CN" sz="2400" dirty="0">
                <a:solidFill>
                  <a:schemeClr val="accent2"/>
                </a:solidFill>
                <a:ea typeface="宋体" pitchFamily="2" charset="-122"/>
              </a:rPr>
              <a:t>=</a:t>
            </a:r>
            <a:r>
              <a:rPr lang="zh-CN" altLang="en-US" sz="2400" dirty="0">
                <a:solidFill>
                  <a:schemeClr val="accent2"/>
                </a:solidFill>
                <a:ea typeface="宋体" pitchFamily="2" charset="-122"/>
              </a:rPr>
              <a:t>高度可扩展！</a:t>
            </a:r>
            <a:endParaRPr lang="en-US" altLang="zh-CN" sz="2400" dirty="0">
              <a:ea typeface="宋体"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43" name="灯片编号占位符 6"/>
          <p:cNvSpPr>
            <a:spLocks noGrp="1"/>
          </p:cNvSpPr>
          <p:nvPr>
            <p:ph type="sldNum" sz="quarter" idx="12"/>
          </p:nvPr>
        </p:nvSpPr>
        <p:spPr/>
        <p:txBody>
          <a:bodyPr/>
          <a:lstStyle/>
          <a:p>
            <a:fld id="{E5A1C653-A761-4ED4-B107-C47AC8076EB9}" type="slidenum">
              <a:rPr lang="en-US" altLang="zh-CN"/>
              <a:t>77</a:t>
            </a:fld>
            <a:endParaRPr lang="en-US" altLang="zh-CN" dirty="0"/>
          </a:p>
        </p:txBody>
      </p:sp>
      <p:sp>
        <p:nvSpPr>
          <p:cNvPr id="160770" name="Rectangle 2"/>
          <p:cNvSpPr>
            <a:spLocks noGrp="1" noChangeArrowheads="1"/>
          </p:cNvSpPr>
          <p:nvPr>
            <p:ph type="title"/>
          </p:nvPr>
        </p:nvSpPr>
        <p:spPr/>
        <p:txBody>
          <a:bodyPr/>
          <a:lstStyle/>
          <a:p>
            <a:r>
              <a:rPr lang="en-US" altLang="zh-CN" dirty="0">
                <a:ea typeface="宋体" pitchFamily="2" charset="-122"/>
              </a:rPr>
              <a:t>P2P: </a:t>
            </a:r>
            <a:r>
              <a:rPr lang="zh-Hans" altLang="en-US" dirty="0">
                <a:ea typeface="宋体" pitchFamily="2" charset="-122"/>
              </a:rPr>
              <a:t>集中式索引</a:t>
            </a:r>
            <a:endParaRPr lang="en-US" altLang="zh-CN" dirty="0">
              <a:ea typeface="宋体" pitchFamily="2" charset="-122"/>
            </a:endParaRPr>
          </a:p>
        </p:txBody>
      </p:sp>
      <p:sp>
        <p:nvSpPr>
          <p:cNvPr id="160771" name="Rectangle 3"/>
          <p:cNvSpPr>
            <a:spLocks noGrp="1" noChangeArrowheads="1"/>
          </p:cNvSpPr>
          <p:nvPr>
            <p:ph type="body" sz="half" idx="1"/>
          </p:nvPr>
        </p:nvSpPr>
        <p:spPr>
          <a:xfrm>
            <a:off x="533400" y="1600200"/>
            <a:ext cx="4029075" cy="4648200"/>
          </a:xfrm>
        </p:spPr>
        <p:txBody>
          <a:bodyPr/>
          <a:lstStyle/>
          <a:p>
            <a:pPr>
              <a:lnSpc>
                <a:spcPct val="100000"/>
              </a:lnSpc>
              <a:buFont typeface="ZapfDingbats" pitchFamily="82" charset="2"/>
              <a:buNone/>
            </a:pPr>
            <a:r>
              <a:rPr lang="en-US" altLang="zh-CN" sz="2400" dirty="0">
                <a:solidFill>
                  <a:srgbClr val="659AFF"/>
                </a:solidFill>
                <a:latin typeface="Wingdings" panose="05000000000000000000" charset="0"/>
                <a:cs typeface="Wingdings" panose="05000000000000000000" charset="0"/>
                <a:sym typeface="+mn-ea"/>
              </a:rPr>
              <a:t></a:t>
            </a:r>
            <a:r>
              <a:rPr lang="en-US" altLang="zh-CN" sz="2400" dirty="0">
                <a:solidFill>
                  <a:srgbClr val="163794"/>
                </a:solidFill>
                <a:latin typeface="Comic Sans MS Regular" panose="030F0702030302020204" pitchFamily="66" charset="0"/>
                <a:cs typeface="Times New Roman" pitchFamily="18" charset="0"/>
                <a:sym typeface="+mn-ea"/>
              </a:rPr>
              <a:t>Napster最早采用这种设计</a:t>
            </a:r>
            <a:endParaRPr lang="en-US" altLang="zh-CN" sz="2400" dirty="0">
              <a:ea typeface="宋体" pitchFamily="2" charset="-122"/>
            </a:endParaRPr>
          </a:p>
          <a:p>
            <a:pPr>
              <a:lnSpc>
                <a:spcPct val="100000"/>
              </a:lnSpc>
              <a:tabLst>
                <a:tab pos="152400" algn="l"/>
              </a:tabLst>
            </a:pPr>
            <a:r>
              <a:rPr lang="en-US" altLang="zh-CN" sz="2400" dirty="0">
                <a:solidFill>
                  <a:srgbClr val="FF0000"/>
                </a:solidFill>
                <a:latin typeface="Comic Sans MS Regular" panose="030F0702030302020204" pitchFamily="66" charset="0"/>
                <a:cs typeface="MS Shell Dlg" pitchFamily="18" charset="0"/>
                <a:sym typeface="+mn-ea"/>
              </a:rPr>
              <a:t>节点加入时，通知中央服务器：</a:t>
            </a:r>
          </a:p>
          <a:p>
            <a:pPr lvl="1">
              <a:lnSpc>
                <a:spcPct val="100000"/>
              </a:lnSpc>
              <a:tabLst>
                <a:tab pos="152400" algn="l"/>
              </a:tabLst>
            </a:pPr>
            <a:r>
              <a:rPr lang="en-US" altLang="zh-CN" dirty="0">
                <a:solidFill>
                  <a:srgbClr val="FF0000"/>
                </a:solidFill>
                <a:latin typeface="Comic Sans MS Regular" panose="030F0702030302020204" pitchFamily="66" charset="0"/>
                <a:cs typeface="Times New Roman" pitchFamily="18" charset="0"/>
                <a:sym typeface="+mn-ea"/>
              </a:rPr>
              <a:t>IP</a:t>
            </a:r>
            <a:r>
              <a:rPr lang="en-US" altLang="zh-CN" dirty="0">
                <a:solidFill>
                  <a:srgbClr val="FF0000"/>
                </a:solidFill>
                <a:latin typeface="Comic Sans MS Regular" panose="030F0702030302020204" pitchFamily="66" charset="0"/>
                <a:cs typeface="MS Shell Dlg" pitchFamily="18" charset="0"/>
                <a:sym typeface="+mn-ea"/>
              </a:rPr>
              <a:t>地址</a:t>
            </a:r>
            <a:endParaRPr lang="en-US" altLang="zh-CN" sz="1760" dirty="0">
              <a:solidFill>
                <a:srgbClr val="FF0000"/>
              </a:solidFill>
              <a:latin typeface="Comic Sans MS Regular" panose="030F0702030302020204" pitchFamily="66" charset="0"/>
              <a:cs typeface="MS Shell Dlg" pitchFamily="18" charset="0"/>
              <a:sym typeface="+mn-ea"/>
            </a:endParaRPr>
          </a:p>
          <a:p>
            <a:pPr lvl="1">
              <a:lnSpc>
                <a:spcPct val="100000"/>
              </a:lnSpc>
              <a:tabLst>
                <a:tab pos="152400" algn="l"/>
              </a:tabLst>
            </a:pPr>
            <a:r>
              <a:rPr lang="en-US" altLang="zh-CN" sz="2400" dirty="0">
                <a:solidFill>
                  <a:srgbClr val="FF0000"/>
                </a:solidFill>
                <a:latin typeface="Comic Sans MS Regular" panose="030F0702030302020204" pitchFamily="66" charset="0"/>
                <a:cs typeface="MS Shell Dlg" pitchFamily="18" charset="0"/>
                <a:sym typeface="+mn-ea"/>
              </a:rPr>
              <a:t>内容</a:t>
            </a:r>
          </a:p>
          <a:p>
            <a:pPr>
              <a:lnSpc>
                <a:spcPct val="100000"/>
              </a:lnSpc>
            </a:pPr>
            <a:r>
              <a:rPr lang="en-US" altLang="zh-CN" sz="2400" dirty="0">
                <a:solidFill>
                  <a:srgbClr val="FF0000"/>
                </a:solidFill>
                <a:latin typeface="Comic Sans MS Regular" panose="030F0702030302020204" pitchFamily="66" charset="0"/>
                <a:cs typeface="Times New Roman" pitchFamily="18" charset="0"/>
                <a:sym typeface="+mn-ea"/>
              </a:rPr>
              <a:t>Alice</a:t>
            </a:r>
            <a:r>
              <a:rPr lang="en-US" altLang="zh-CN" sz="2400" dirty="0">
                <a:solidFill>
                  <a:srgbClr val="FF0000"/>
                </a:solidFill>
                <a:latin typeface="Comic Sans MS Regular" panose="030F0702030302020204" pitchFamily="66" charset="0"/>
                <a:cs typeface="MS Shell Dlg" pitchFamily="18" charset="0"/>
                <a:sym typeface="+mn-ea"/>
              </a:rPr>
              <a:t>查找</a:t>
            </a:r>
            <a:r>
              <a:rPr lang="en-US" altLang="zh-CN" sz="2400" dirty="0">
                <a:solidFill>
                  <a:srgbClr val="FF0000"/>
                </a:solidFill>
                <a:latin typeface="Comic Sans MS Regular" panose="030F0702030302020204" pitchFamily="66" charset="0"/>
                <a:cs typeface="Times New Roman" pitchFamily="18" charset="0"/>
                <a:sym typeface="+mn-ea"/>
              </a:rPr>
              <a:t>“Hey</a:t>
            </a:r>
            <a:r>
              <a:rPr lang="en-US" altLang="zh-CN" sz="2400" dirty="0">
                <a:latin typeface="Comic Sans MS Regular" panose="030F0702030302020204" pitchFamily="66" charset="0"/>
                <a:cs typeface="Times New Roman" pitchFamily="18" charset="0"/>
                <a:sym typeface="+mn-ea"/>
              </a:rPr>
              <a:t> </a:t>
            </a:r>
            <a:r>
              <a:rPr lang="en-US" altLang="zh-CN" sz="2400" dirty="0">
                <a:solidFill>
                  <a:srgbClr val="FF0000"/>
                </a:solidFill>
                <a:latin typeface="Comic Sans MS Regular" panose="030F0702030302020204" pitchFamily="66" charset="0"/>
                <a:cs typeface="Times New Roman" pitchFamily="18" charset="0"/>
                <a:sym typeface="+mn-ea"/>
              </a:rPr>
              <a:t>Jude”</a:t>
            </a:r>
            <a:endParaRPr lang="en-US" altLang="zh-CN" sz="2400" dirty="0">
              <a:solidFill>
                <a:srgbClr val="FF0000"/>
              </a:solidFill>
              <a:latin typeface="Comic Sans MS Regular" panose="030F0702030302020204" pitchFamily="66" charset="0"/>
              <a:cs typeface="Times New Roman" pitchFamily="18" charset="0"/>
            </a:endParaRPr>
          </a:p>
          <a:p>
            <a:pPr>
              <a:lnSpc>
                <a:spcPct val="100000"/>
              </a:lnSpc>
            </a:pPr>
            <a:r>
              <a:rPr lang="en-US" altLang="zh-CN" sz="2400" dirty="0">
                <a:solidFill>
                  <a:srgbClr val="FF0000"/>
                </a:solidFill>
                <a:latin typeface="Comic Sans MS Regular" panose="030F0702030302020204" pitchFamily="66" charset="0"/>
                <a:cs typeface="Times New Roman" pitchFamily="18" charset="0"/>
                <a:sym typeface="+mn-ea"/>
              </a:rPr>
              <a:t>Alice</a:t>
            </a:r>
            <a:r>
              <a:rPr lang="en-US" altLang="zh-CN" sz="2400" dirty="0">
                <a:solidFill>
                  <a:srgbClr val="FF0000"/>
                </a:solidFill>
                <a:latin typeface="Comic Sans MS Regular" panose="030F0702030302020204" pitchFamily="66" charset="0"/>
                <a:cs typeface="MS Shell Dlg" pitchFamily="18" charset="0"/>
                <a:sym typeface="+mn-ea"/>
              </a:rPr>
              <a:t>从</a:t>
            </a:r>
            <a:r>
              <a:rPr lang="en-US" altLang="zh-CN" sz="2400" dirty="0">
                <a:solidFill>
                  <a:srgbClr val="FF0000"/>
                </a:solidFill>
                <a:latin typeface="Comic Sans MS Regular" panose="030F0702030302020204" pitchFamily="66" charset="0"/>
                <a:cs typeface="Times New Roman" pitchFamily="18" charset="0"/>
                <a:sym typeface="+mn-ea"/>
              </a:rPr>
              <a:t>Bob</a:t>
            </a:r>
            <a:r>
              <a:rPr lang="en-US" altLang="zh-CN" sz="2400" dirty="0">
                <a:solidFill>
                  <a:srgbClr val="FF0000"/>
                </a:solidFill>
                <a:latin typeface="Comic Sans MS Regular" panose="030F0702030302020204" pitchFamily="66" charset="0"/>
                <a:cs typeface="MS Shell Dlg" pitchFamily="18" charset="0"/>
                <a:sym typeface="+mn-ea"/>
              </a:rPr>
              <a:t>处请求文件</a:t>
            </a:r>
            <a:endParaRPr lang="en-US" altLang="zh-CN" sz="2400" dirty="0">
              <a:ea typeface="宋体" pitchFamily="2" charset="-122"/>
            </a:endParaRPr>
          </a:p>
        </p:txBody>
      </p:sp>
      <p:pic>
        <p:nvPicPr>
          <p:cNvPr id="2" name="图片 1"/>
          <p:cNvPicPr>
            <a:picLocks noChangeAspect="1"/>
          </p:cNvPicPr>
          <p:nvPr/>
        </p:nvPicPr>
        <p:blipFill>
          <a:blip r:embed="rId2"/>
          <a:stretch>
            <a:fillRect/>
          </a:stretch>
        </p:blipFill>
        <p:spPr>
          <a:xfrm>
            <a:off x="4562475" y="1381125"/>
            <a:ext cx="4371975" cy="48672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5794FC2E-6E61-4EE5-9F7F-BF2EE434EA87}" type="slidenum">
              <a:rPr lang="en-US" altLang="zh-CN"/>
              <a:t>78</a:t>
            </a:fld>
            <a:endParaRPr lang="en-US" altLang="zh-CN" dirty="0"/>
          </a:p>
        </p:txBody>
      </p:sp>
      <p:sp>
        <p:nvSpPr>
          <p:cNvPr id="161794" name="Rectangle 2"/>
          <p:cNvSpPr>
            <a:spLocks noGrp="1" noChangeArrowheads="1"/>
          </p:cNvSpPr>
          <p:nvPr>
            <p:ph type="title"/>
          </p:nvPr>
        </p:nvSpPr>
        <p:spPr>
          <a:xfrm>
            <a:off x="533400" y="228600"/>
            <a:ext cx="8151813" cy="1143000"/>
          </a:xfrm>
        </p:spPr>
        <p:txBody>
          <a:bodyPr/>
          <a:lstStyle/>
          <a:p>
            <a:r>
              <a:rPr lang="en-US" altLang="zh-CN" sz="3200" dirty="0">
                <a:ea typeface="宋体" pitchFamily="2" charset="-122"/>
              </a:rPr>
              <a:t>P2P:</a:t>
            </a:r>
            <a:r>
              <a:rPr lang="zh-CN" altLang="en-US" sz="3200" dirty="0">
                <a:ea typeface="宋体" pitchFamily="2" charset="-122"/>
              </a:rPr>
              <a:t>集中式索引的问题</a:t>
            </a:r>
          </a:p>
        </p:txBody>
      </p:sp>
      <p:sp>
        <p:nvSpPr>
          <p:cNvPr id="161795" name="Rectangle 3"/>
          <p:cNvSpPr>
            <a:spLocks noGrp="1" noChangeArrowheads="1"/>
          </p:cNvSpPr>
          <p:nvPr>
            <p:ph type="body" sz="half" idx="1"/>
          </p:nvPr>
        </p:nvSpPr>
        <p:spPr>
          <a:xfrm>
            <a:off x="533400" y="1600200"/>
            <a:ext cx="3810000" cy="1577975"/>
          </a:xfrm>
        </p:spPr>
        <p:txBody>
          <a:bodyPr/>
          <a:lstStyle/>
          <a:p>
            <a:r>
              <a:rPr lang="en-US" altLang="zh-CN" sz="2400" dirty="0">
                <a:solidFill>
                  <a:srgbClr val="163794"/>
                </a:solidFill>
                <a:latin typeface="Comic Sans MS Regular" panose="030F0702030302020204" pitchFamily="66" charset="0"/>
                <a:cs typeface="Times New Roman" pitchFamily="18" charset="0"/>
                <a:sym typeface="+mn-ea"/>
              </a:rPr>
              <a:t>单点失效问题</a:t>
            </a:r>
            <a:endParaRPr lang="en-US" altLang="zh-CN" sz="2400" dirty="0">
              <a:ea typeface="宋体" pitchFamily="2" charset="-122"/>
            </a:endParaRPr>
          </a:p>
          <a:p>
            <a:r>
              <a:rPr lang="en-US" altLang="zh-CN" sz="2400" dirty="0">
                <a:solidFill>
                  <a:srgbClr val="163794"/>
                </a:solidFill>
                <a:latin typeface="Comic Sans MS Regular" panose="030F0702030302020204" pitchFamily="66" charset="0"/>
                <a:cs typeface="Times New Roman" pitchFamily="18" charset="0"/>
                <a:sym typeface="+mn-ea"/>
              </a:rPr>
              <a:t>性能瓶颈</a:t>
            </a:r>
            <a:endParaRPr lang="en-US" altLang="zh-CN" sz="2400" dirty="0">
              <a:ea typeface="宋体" pitchFamily="2" charset="-122"/>
            </a:endParaRPr>
          </a:p>
          <a:p>
            <a:r>
              <a:rPr lang="en-US" altLang="zh-CN" sz="2400" dirty="0">
                <a:solidFill>
                  <a:srgbClr val="163794"/>
                </a:solidFill>
                <a:latin typeface="Comic Sans MS Regular" panose="030F0702030302020204" pitchFamily="66" charset="0"/>
                <a:cs typeface="Times New Roman" pitchFamily="18" charset="0"/>
                <a:sym typeface="+mn-ea"/>
              </a:rPr>
              <a:t>版权问题</a:t>
            </a:r>
            <a:endParaRPr lang="en-US" altLang="zh-CN" sz="2400" dirty="0">
              <a:ea typeface="宋体" pitchFamily="2" charset="-122"/>
            </a:endParaRPr>
          </a:p>
          <a:p>
            <a:pPr>
              <a:buFont typeface="ZapfDingbats" pitchFamily="82" charset="2"/>
              <a:buNone/>
            </a:pPr>
            <a:endParaRPr lang="en-US" altLang="zh-CN" sz="2400" dirty="0">
              <a:ea typeface="宋体" pitchFamily="2" charset="-122"/>
            </a:endParaRPr>
          </a:p>
        </p:txBody>
      </p:sp>
      <p:sp>
        <p:nvSpPr>
          <p:cNvPr id="161796" name="Rectangle 4"/>
          <p:cNvSpPr>
            <a:spLocks noGrp="1" noChangeArrowheads="1"/>
          </p:cNvSpPr>
          <p:nvPr>
            <p:ph type="body" sz="half" idx="2"/>
          </p:nvPr>
        </p:nvSpPr>
        <p:spPr>
          <a:xfrm>
            <a:off x="4589145" y="1531620"/>
            <a:ext cx="3614738" cy="1646238"/>
          </a:xfrm>
          <a:ln w="25400">
            <a:solidFill>
              <a:schemeClr val="accent2"/>
            </a:solidFill>
          </a:ln>
        </p:spPr>
        <p:txBody>
          <a:bodyPr/>
          <a:lstStyle/>
          <a:p>
            <a:pPr>
              <a:lnSpc>
                <a:spcPct val="100000"/>
              </a:lnSpc>
            </a:pPr>
            <a:r>
              <a:rPr lang="en-US" altLang="zh-CN" sz="2400" dirty="0">
                <a:solidFill>
                  <a:schemeClr val="accent2"/>
                </a:solidFill>
                <a:ea typeface="宋体" pitchFamily="2" charset="-122"/>
              </a:rPr>
              <a:t> </a:t>
            </a:r>
            <a:r>
              <a:rPr lang="en-US" altLang="zh-CN" sz="2400" dirty="0">
                <a:solidFill>
                  <a:srgbClr val="163794"/>
                </a:solidFill>
                <a:latin typeface="Comic Sans MS Regular" panose="030F0702030302020204" pitchFamily="66" charset="0"/>
                <a:cs typeface="Times New Roman" pitchFamily="18" charset="0"/>
                <a:sym typeface="+mn-ea"/>
              </a:rPr>
              <a:t>内容和文件传输是分布式的，</a:t>
            </a:r>
            <a:endParaRPr lang="en-US" altLang="zh-CN" sz="2400" dirty="0">
              <a:solidFill>
                <a:srgbClr val="163794"/>
              </a:solidFill>
              <a:latin typeface="Comic Sans MS Regular" panose="030F0702030302020204" pitchFamily="66" charset="0"/>
              <a:cs typeface="Times New Roman" pitchFamily="18" charset="0"/>
            </a:endParaRPr>
          </a:p>
          <a:p>
            <a:pPr>
              <a:lnSpc>
                <a:spcPct val="100000"/>
              </a:lnSpc>
            </a:pPr>
            <a:r>
              <a:rPr lang="en-US" altLang="zh-CN" sz="2400" dirty="0">
                <a:solidFill>
                  <a:srgbClr val="163794"/>
                </a:solidFill>
                <a:latin typeface="Comic Sans MS Regular" panose="030F0702030302020204" pitchFamily="66" charset="0"/>
                <a:cs typeface="Times New Roman" pitchFamily="18" charset="0"/>
                <a:sym typeface="+mn-ea"/>
              </a:rPr>
              <a:t>但是内容定位是高度集中式的</a:t>
            </a:r>
            <a:endParaRPr lang="en-US" altLang="zh-CN" sz="2400" dirty="0">
              <a:solidFill>
                <a:schemeClr val="accent2"/>
              </a:solidFill>
              <a:ea typeface="宋体"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4DDBBCE8-7AD2-46E6-9880-BA35A7113FD4}" type="slidenum">
              <a:rPr lang="en-US" altLang="zh-CN"/>
              <a:t>79</a:t>
            </a:fld>
            <a:endParaRPr lang="en-US" altLang="zh-CN" dirty="0"/>
          </a:p>
        </p:txBody>
      </p:sp>
      <p:sp>
        <p:nvSpPr>
          <p:cNvPr id="189442" name="Rectangle 2"/>
          <p:cNvSpPr>
            <a:spLocks noGrp="1" noChangeArrowheads="1"/>
          </p:cNvSpPr>
          <p:nvPr>
            <p:ph type="title"/>
          </p:nvPr>
        </p:nvSpPr>
        <p:spPr/>
        <p:txBody>
          <a:bodyPr/>
          <a:lstStyle/>
          <a:p>
            <a:r>
              <a:rPr lang="zh-CN" altLang="en-US" dirty="0">
                <a:ea typeface="宋体" pitchFamily="2" charset="-122"/>
              </a:rPr>
              <a:t>洪泛式查询：</a:t>
            </a:r>
            <a:r>
              <a:rPr lang="en-US" altLang="zh-CN" dirty="0">
                <a:ea typeface="宋体" pitchFamily="2" charset="-122"/>
              </a:rPr>
              <a:t>Query flooding</a:t>
            </a:r>
          </a:p>
        </p:txBody>
      </p:sp>
      <p:sp>
        <p:nvSpPr>
          <p:cNvPr id="3" name="文本框 2"/>
          <p:cNvSpPr txBox="1"/>
          <p:nvPr/>
        </p:nvSpPr>
        <p:spPr>
          <a:xfrm>
            <a:off x="205105" y="1776095"/>
            <a:ext cx="3885565" cy="2425065"/>
          </a:xfrm>
          <a:prstGeom prst="rect">
            <a:avLst/>
          </a:prstGeom>
          <a:noFill/>
        </p:spPr>
        <p:txBody>
          <a:bodyPr wrap="square" rtlCol="0" anchor="t">
            <a:spAutoFit/>
          </a:bodyPr>
          <a:lstStyle/>
          <a:p>
            <a:pPr>
              <a:lnSpc>
                <a:spcPts val="27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完全分布式架构</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Gnutella采用这种架构</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每个节点对它共享的文件进行索引，且只对它共享的文件进行索引</a:t>
            </a:r>
          </a:p>
        </p:txBody>
      </p:sp>
      <p:sp>
        <p:nvSpPr>
          <p:cNvPr id="7" name="文本框 6"/>
          <p:cNvSpPr txBox="1"/>
          <p:nvPr/>
        </p:nvSpPr>
        <p:spPr>
          <a:xfrm>
            <a:off x="4297680" y="1776095"/>
            <a:ext cx="4955540" cy="3722558"/>
          </a:xfrm>
          <a:prstGeom prst="rect">
            <a:avLst/>
          </a:prstGeom>
          <a:noFill/>
        </p:spPr>
        <p:txBody>
          <a:bodyPr wrap="square" rtlCol="0" anchor="t">
            <a:spAutoFit/>
          </a:bodyPr>
          <a:lstStyle/>
          <a:p>
            <a:pPr>
              <a:lnSpc>
                <a:spcPts val="2600"/>
              </a:lnSpc>
              <a:tabLst>
                <a:tab pos="304800" algn="l"/>
              </a:tabLst>
            </a:pPr>
            <a:r>
              <a:rPr lang="en-US" altLang="zh-CN" dirty="0">
                <a:solidFill>
                  <a:srgbClr val="163794"/>
                </a:solidFill>
                <a:latin typeface="Comic Sans MS Regular" panose="030F0702030302020204" pitchFamily="66" charset="0"/>
                <a:cs typeface="Times New Roman" pitchFamily="18" charset="0"/>
                <a:sym typeface="+mn-ea"/>
              </a:rPr>
              <a:t>覆盖网络(overlay</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network): Graph</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节点X与Y之间如果有TCP连接，那么构成一个边</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9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所有的活动节点和边构成覆盖网络</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9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边：虚拟链路</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节点一般邻居数少于10个</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233" name="灯片编号占位符 6"/>
          <p:cNvSpPr>
            <a:spLocks noGrp="1"/>
          </p:cNvSpPr>
          <p:nvPr>
            <p:ph type="sldNum" sz="quarter" idx="12"/>
          </p:nvPr>
        </p:nvSpPr>
        <p:spPr/>
        <p:txBody>
          <a:bodyPr/>
          <a:lstStyle/>
          <a:p>
            <a:fld id="{DE821E37-AB28-4AB8-804D-D9CAF65FB6B1}" type="slidenum">
              <a:rPr lang="en-US" altLang="zh-CN"/>
              <a:t>8</a:t>
            </a:fld>
            <a:endParaRPr lang="en-US" altLang="zh-CN" dirty="0"/>
          </a:p>
        </p:txBody>
      </p:sp>
      <p:sp>
        <p:nvSpPr>
          <p:cNvPr id="185348" name="Rectangle 4"/>
          <p:cNvSpPr>
            <a:spLocks noGrp="1" noChangeArrowheads="1"/>
          </p:cNvSpPr>
          <p:nvPr>
            <p:ph type="title"/>
          </p:nvPr>
        </p:nvSpPr>
        <p:spPr/>
        <p:txBody>
          <a:bodyPr/>
          <a:lstStyle/>
          <a:p>
            <a:r>
              <a:rPr lang="en-US" altLang="zh-CN" dirty="0">
                <a:ea typeface="宋体" pitchFamily="2" charset="-122"/>
              </a:rPr>
              <a:t>P2P</a:t>
            </a:r>
            <a:r>
              <a:rPr lang="zh-CN" altLang="en-US" dirty="0">
                <a:ea typeface="宋体" pitchFamily="2" charset="-122"/>
              </a:rPr>
              <a:t>体系结构</a:t>
            </a:r>
          </a:p>
        </p:txBody>
      </p:sp>
      <p:sp>
        <p:nvSpPr>
          <p:cNvPr id="185349" name="Rectangle 5"/>
          <p:cNvSpPr>
            <a:spLocks noGrp="1" noChangeArrowheads="1"/>
          </p:cNvSpPr>
          <p:nvPr>
            <p:ph type="body" sz="half" idx="1"/>
          </p:nvPr>
        </p:nvSpPr>
        <p:spPr>
          <a:xfrm>
            <a:off x="533400" y="1600200"/>
            <a:ext cx="4049713" cy="4648200"/>
          </a:xfrm>
        </p:spPr>
        <p:txBody>
          <a:bodyPr/>
          <a:lstStyle/>
          <a:p>
            <a:r>
              <a:rPr lang="zh-CN" altLang="en-US" sz="2400" dirty="0">
                <a:ea typeface="宋体" pitchFamily="2" charset="-122"/>
              </a:rPr>
              <a:t>没有</a:t>
            </a:r>
            <a:r>
              <a:rPr lang="zh-Hans" altLang="en-US" sz="2400" dirty="0">
                <a:ea typeface="宋体" pitchFamily="2" charset="-122"/>
              </a:rPr>
              <a:t>一直</a:t>
            </a:r>
            <a:r>
              <a:rPr lang="zh-CN" altLang="en-US" sz="2400" dirty="0">
                <a:ea typeface="宋体" pitchFamily="2" charset="-122"/>
              </a:rPr>
              <a:t>打开的服务器</a:t>
            </a:r>
            <a:endParaRPr lang="en-US" altLang="zh-CN" sz="2400" dirty="0">
              <a:ea typeface="宋体" pitchFamily="2" charset="-122"/>
            </a:endParaRPr>
          </a:p>
          <a:p>
            <a:r>
              <a:rPr lang="en-US" altLang="zh-CN" sz="2400" dirty="0" err="1">
                <a:ea typeface="宋体" pitchFamily="2" charset="-122"/>
              </a:rPr>
              <a:t>任意终端直接通信</a:t>
            </a:r>
            <a:endParaRPr lang="en-US" altLang="zh-CN" sz="2400" dirty="0">
              <a:ea typeface="宋体" pitchFamily="2" charset="-122"/>
            </a:endParaRPr>
          </a:p>
          <a:p>
            <a:r>
              <a:rPr lang="en-US" altLang="zh-CN" sz="2400" dirty="0" err="1">
                <a:ea typeface="宋体" pitchFamily="2" charset="-122"/>
              </a:rPr>
              <a:t>对等</a:t>
            </a:r>
            <a:r>
              <a:rPr lang="zh-CN" altLang="en-US" sz="2400" dirty="0">
                <a:ea typeface="宋体" pitchFamily="2" charset="-122"/>
              </a:rPr>
              <a:t>方</a:t>
            </a:r>
            <a:r>
              <a:rPr lang="en-US" altLang="zh-CN" sz="2400" dirty="0" err="1">
                <a:ea typeface="宋体" pitchFamily="2" charset="-122"/>
              </a:rPr>
              <a:t>间歇连接并更改IP地址</a:t>
            </a:r>
            <a:endParaRPr lang="en-US" altLang="zh-CN" sz="2400" dirty="0">
              <a:ea typeface="宋体" pitchFamily="2" charset="-122"/>
            </a:endParaRPr>
          </a:p>
          <a:p>
            <a:r>
              <a:rPr lang="zh-Hans" altLang="en-US" sz="2400" dirty="0">
                <a:ea typeface="宋体" pitchFamily="2" charset="-122"/>
              </a:rPr>
              <a:t>示例</a:t>
            </a:r>
            <a:r>
              <a:rPr lang="en-US" altLang="zh-CN" sz="2400" dirty="0">
                <a:ea typeface="宋体" pitchFamily="2" charset="-122"/>
              </a:rPr>
              <a:t>: Gnutella</a:t>
            </a:r>
          </a:p>
          <a:p>
            <a:endParaRPr lang="en-US" altLang="zh-CN" sz="2400" dirty="0">
              <a:ea typeface="宋体" pitchFamily="2" charset="-122"/>
            </a:endParaRPr>
          </a:p>
          <a:p>
            <a:pPr>
              <a:buFont typeface="ZapfDingbats" pitchFamily="82" charset="2"/>
              <a:buNone/>
            </a:pPr>
            <a:r>
              <a:rPr lang="zh-CN" altLang="en-US" sz="2400" dirty="0">
                <a:solidFill>
                  <a:srgbClr val="FF0000"/>
                </a:solidFill>
                <a:ea typeface="宋体" pitchFamily="2" charset="-122"/>
              </a:rPr>
              <a:t>具有良好的自扩展性</a:t>
            </a:r>
            <a:r>
              <a:rPr lang="en-US" altLang="zh-CN" sz="2400" dirty="0">
                <a:solidFill>
                  <a:srgbClr val="FF0000"/>
                </a:solidFill>
                <a:ea typeface="宋体" pitchFamily="2" charset="-122"/>
              </a:rPr>
              <a:t>(self-scalability)</a:t>
            </a:r>
          </a:p>
          <a:p>
            <a:pPr>
              <a:buFont typeface="ZapfDingbats" pitchFamily="82" charset="2"/>
              <a:buNone/>
            </a:pPr>
            <a:endParaRPr lang="en-US" altLang="zh-CN" sz="2400" dirty="0">
              <a:ea typeface="宋体" pitchFamily="2" charset="-122"/>
            </a:endParaRPr>
          </a:p>
          <a:p>
            <a:pPr>
              <a:buFont typeface="ZapfDingbats" pitchFamily="82" charset="2"/>
              <a:buNone/>
            </a:pPr>
            <a:r>
              <a:rPr lang="zh-CN" altLang="en-US" sz="2400" dirty="0">
                <a:solidFill>
                  <a:srgbClr val="FF0000"/>
                </a:solidFill>
                <a:ea typeface="宋体" pitchFamily="2" charset="-122"/>
              </a:rPr>
              <a:t>但是难以管理</a:t>
            </a:r>
            <a:endParaRPr lang="en-US" altLang="zh-CN" sz="2400" dirty="0">
              <a:solidFill>
                <a:srgbClr val="FF0000"/>
              </a:solidFill>
              <a:ea typeface="宋体" pitchFamily="2" charset="-122"/>
            </a:endParaRPr>
          </a:p>
          <a:p>
            <a:endParaRPr lang="en-US" altLang="zh-CN" sz="2400" dirty="0">
              <a:ea typeface="宋体" pitchFamily="2" charset="-122"/>
            </a:endParaRPr>
          </a:p>
        </p:txBody>
      </p:sp>
      <p:grpSp>
        <p:nvGrpSpPr>
          <p:cNvPr id="185807" name="Group 463"/>
          <p:cNvGrpSpPr/>
          <p:nvPr/>
        </p:nvGrpSpPr>
        <p:grpSpPr bwMode="auto">
          <a:xfrm>
            <a:off x="4703763" y="1871663"/>
            <a:ext cx="3678237" cy="4130675"/>
            <a:chOff x="3220" y="1179"/>
            <a:chExt cx="2317" cy="2602"/>
          </a:xfrm>
        </p:grpSpPr>
        <p:sp>
          <p:nvSpPr>
            <p:cNvPr id="185808" name="Freeform 464"/>
            <p:cNvSpPr/>
            <p:nvPr/>
          </p:nvSpPr>
          <p:spPr bwMode="auto">
            <a:xfrm>
              <a:off x="4404" y="1269"/>
              <a:ext cx="1133" cy="1055"/>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w="9525">
              <a:noFill/>
              <a:round/>
            </a:ln>
            <a:effectLst/>
          </p:spPr>
          <p:txBody>
            <a:bodyPr wrap="none" anchor="ctr"/>
            <a:lstStyle/>
            <a:p>
              <a:endParaRPr lang="zh-CN" altLang="en-US"/>
            </a:p>
          </p:txBody>
        </p:sp>
        <p:sp>
          <p:nvSpPr>
            <p:cNvPr id="185809" name="Freeform 465"/>
            <p:cNvSpPr/>
            <p:nvPr/>
          </p:nvSpPr>
          <p:spPr bwMode="auto">
            <a:xfrm>
              <a:off x="3220" y="1179"/>
              <a:ext cx="1176" cy="1001"/>
            </a:xfrm>
            <a:custGeom>
              <a:avLst/>
              <a:gdLst/>
              <a:ahLst/>
              <a:cxnLst>
                <a:cxn ang="0">
                  <a:pos x="550" y="42"/>
                </a:cxn>
                <a:cxn ang="0">
                  <a:pos x="82" y="60"/>
                </a:cxn>
                <a:cxn ang="0">
                  <a:pos x="58" y="402"/>
                </a:cxn>
                <a:cxn ang="0">
                  <a:pos x="28" y="720"/>
                </a:cxn>
                <a:cxn ang="0">
                  <a:pos x="112" y="870"/>
                </a:cxn>
                <a:cxn ang="0">
                  <a:pos x="538" y="876"/>
                </a:cxn>
                <a:cxn ang="0">
                  <a:pos x="640" y="1128"/>
                </a:cxn>
                <a:cxn ang="0">
                  <a:pos x="1234" y="1098"/>
                </a:cxn>
                <a:cxn ang="0">
                  <a:pos x="1276" y="570"/>
                </a:cxn>
                <a:cxn ang="0">
                  <a:pos x="1204" y="342"/>
                </a:cxn>
                <a:cxn ang="0">
                  <a:pos x="760" y="288"/>
                </a:cxn>
                <a:cxn ang="0">
                  <a:pos x="550" y="42"/>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w="9525">
              <a:noFill/>
              <a:round/>
            </a:ln>
            <a:effectLst/>
          </p:spPr>
          <p:txBody>
            <a:bodyPr wrap="none" anchor="ctr"/>
            <a:lstStyle/>
            <a:p>
              <a:endParaRPr lang="zh-CN" altLang="en-US"/>
            </a:p>
          </p:txBody>
        </p:sp>
        <p:sp>
          <p:nvSpPr>
            <p:cNvPr id="185810" name="Freeform 466"/>
            <p:cNvSpPr/>
            <p:nvPr/>
          </p:nvSpPr>
          <p:spPr bwMode="auto">
            <a:xfrm>
              <a:off x="3456" y="2064"/>
              <a:ext cx="1874" cy="1398"/>
            </a:xfrm>
            <a:custGeom>
              <a:avLst/>
              <a:gdLst/>
              <a:ahLst/>
              <a:cxnLst>
                <a:cxn ang="0">
                  <a:pos x="27" y="652"/>
                </a:cxn>
                <a:cxn ang="0">
                  <a:pos x="105" y="76"/>
                </a:cxn>
                <a:cxn ang="0">
                  <a:pos x="657" y="196"/>
                </a:cxn>
                <a:cxn ang="0">
                  <a:pos x="1209" y="100"/>
                </a:cxn>
                <a:cxn ang="0">
                  <a:pos x="2001" y="406"/>
                </a:cxn>
                <a:cxn ang="0">
                  <a:pos x="2013" y="1144"/>
                </a:cxn>
                <a:cxn ang="0">
                  <a:pos x="1581" y="1600"/>
                </a:cxn>
                <a:cxn ang="0">
                  <a:pos x="813" y="1516"/>
                </a:cxn>
                <a:cxn ang="0">
                  <a:pos x="501" y="1270"/>
                </a:cxn>
                <a:cxn ang="0">
                  <a:pos x="183" y="1066"/>
                </a:cxn>
                <a:cxn ang="0">
                  <a:pos x="27" y="652"/>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w="9525">
              <a:noFill/>
              <a:round/>
            </a:ln>
            <a:effectLst/>
          </p:spPr>
          <p:txBody>
            <a:bodyPr wrap="none" anchor="ctr"/>
            <a:lstStyle/>
            <a:p>
              <a:endParaRPr lang="zh-CN" altLang="en-US"/>
            </a:p>
          </p:txBody>
        </p:sp>
        <p:grpSp>
          <p:nvGrpSpPr>
            <p:cNvPr id="185811" name="Group 467"/>
            <p:cNvGrpSpPr/>
            <p:nvPr/>
          </p:nvGrpSpPr>
          <p:grpSpPr bwMode="auto">
            <a:xfrm>
              <a:off x="3294" y="1264"/>
              <a:ext cx="462" cy="201"/>
              <a:chOff x="3552" y="246"/>
              <a:chExt cx="527" cy="248"/>
            </a:xfrm>
          </p:grpSpPr>
          <p:graphicFrame>
            <p:nvGraphicFramePr>
              <p:cNvPr id="185812" name="Object 46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7840" name="Clip" r:id="rId3" imgW="18192750" imgH="15087600" progId="">
                      <p:embed/>
                    </p:oleObj>
                  </mc:Choice>
                  <mc:Fallback>
                    <p:oleObj name="Clip" r:id="rId3" imgW="18192750" imgH="15087600" progId="">
                      <p:embed/>
                      <p:pic>
                        <p:nvPicPr>
                          <p:cNvPr id="0" name="图片 3072"/>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185813" name="Object 46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7841" name="Clip" r:id="rId5" imgW="9515475" imgH="6705600" progId="">
                      <p:embed/>
                    </p:oleObj>
                  </mc:Choice>
                  <mc:Fallback>
                    <p:oleObj name="Clip" r:id="rId5" imgW="9515475" imgH="6705600" progId="">
                      <p:embed/>
                      <p:pic>
                        <p:nvPicPr>
                          <p:cNvPr id="0" name="图片 3073"/>
                          <p:cNvPicPr>
                            <a:picLocks noChangeAspect="1"/>
                          </p:cNvPicPr>
                          <p:nvPr/>
                        </p:nvPicPr>
                        <p:blipFill>
                          <a:blip r:embed="rId6"/>
                          <a:stretch>
                            <a:fillRect/>
                          </a:stretch>
                        </p:blipFill>
                        <p:spPr>
                          <a:xfrm>
                            <a:off x="3878" y="338"/>
                            <a:ext cx="201" cy="144"/>
                          </a:xfrm>
                          <a:prstGeom prst="rect">
                            <a:avLst/>
                          </a:prstGeom>
                          <a:noFill/>
                          <a:ln w="9525">
                            <a:noFill/>
                          </a:ln>
                        </p:spPr>
                      </p:pic>
                    </p:oleObj>
                  </mc:Fallback>
                </mc:AlternateContent>
              </a:graphicData>
            </a:graphic>
          </p:graphicFrame>
          <p:sp>
            <p:nvSpPr>
              <p:cNvPr id="185814" name="Line 470"/>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185815" name="Group 471"/>
            <p:cNvGrpSpPr/>
            <p:nvPr/>
          </p:nvGrpSpPr>
          <p:grpSpPr bwMode="auto">
            <a:xfrm>
              <a:off x="3294" y="1639"/>
              <a:ext cx="462" cy="201"/>
              <a:chOff x="3552" y="246"/>
              <a:chExt cx="527" cy="248"/>
            </a:xfrm>
          </p:grpSpPr>
          <p:graphicFrame>
            <p:nvGraphicFramePr>
              <p:cNvPr id="185816" name="Object 47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7842" name="Clip" r:id="rId7" imgW="18192750" imgH="15087600" progId="">
                      <p:embed/>
                    </p:oleObj>
                  </mc:Choice>
                  <mc:Fallback>
                    <p:oleObj name="Clip" r:id="rId7" imgW="18192750" imgH="15087600" progId="">
                      <p:embed/>
                      <p:pic>
                        <p:nvPicPr>
                          <p:cNvPr id="0" name="图片 3074"/>
                          <p:cNvPicPr>
                            <a:picLocks noChangeAspect="1"/>
                          </p:cNvPicPr>
                          <p:nvPr/>
                        </p:nvPicPr>
                        <p:blipFill>
                          <a:blip r:embed="rId4"/>
                          <a:stretch>
                            <a:fillRect/>
                          </a:stretch>
                        </p:blipFill>
                        <p:spPr>
                          <a:xfrm>
                            <a:off x="3552" y="246"/>
                            <a:ext cx="299" cy="248"/>
                          </a:xfrm>
                          <a:prstGeom prst="rect">
                            <a:avLst/>
                          </a:prstGeom>
                          <a:noFill/>
                          <a:ln w="9525">
                            <a:noFill/>
                          </a:ln>
                        </p:spPr>
                      </p:pic>
                    </p:oleObj>
                  </mc:Fallback>
                </mc:AlternateContent>
              </a:graphicData>
            </a:graphic>
          </p:graphicFrame>
          <p:graphicFrame>
            <p:nvGraphicFramePr>
              <p:cNvPr id="185817" name="Object 47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7843" name="Clip" r:id="rId8" imgW="9515475" imgH="6705600" progId="">
                      <p:embed/>
                    </p:oleObj>
                  </mc:Choice>
                  <mc:Fallback>
                    <p:oleObj name="Clip" r:id="rId8" imgW="9515475" imgH="6705600" progId="">
                      <p:embed/>
                      <p:pic>
                        <p:nvPicPr>
                          <p:cNvPr id="0" name="图片 3075"/>
                          <p:cNvPicPr>
                            <a:picLocks noChangeAspect="1"/>
                          </p:cNvPicPr>
                          <p:nvPr/>
                        </p:nvPicPr>
                        <p:blipFill>
                          <a:blip r:embed="rId6"/>
                          <a:stretch>
                            <a:fillRect/>
                          </a:stretch>
                        </p:blipFill>
                        <p:spPr>
                          <a:xfrm>
                            <a:off x="3878" y="338"/>
                            <a:ext cx="201" cy="144"/>
                          </a:xfrm>
                          <a:prstGeom prst="rect">
                            <a:avLst/>
                          </a:prstGeom>
                          <a:noFill/>
                          <a:ln w="9525">
                            <a:noFill/>
                          </a:ln>
                        </p:spPr>
                      </p:pic>
                    </p:oleObj>
                  </mc:Fallback>
                </mc:AlternateContent>
              </a:graphicData>
            </a:graphic>
          </p:graphicFrame>
          <p:sp>
            <p:nvSpPr>
              <p:cNvPr id="185818" name="Line 474"/>
              <p:cNvSpPr>
                <a:spLocks noChangeShapeType="1"/>
              </p:cNvSpPr>
              <p:nvPr/>
            </p:nvSpPr>
            <p:spPr bwMode="auto">
              <a:xfrm flipV="1">
                <a:off x="3844" y="434"/>
                <a:ext cx="82" cy="2"/>
              </a:xfrm>
              <a:prstGeom prst="line">
                <a:avLst/>
              </a:prstGeom>
              <a:noFill/>
              <a:ln w="19050">
                <a:solidFill>
                  <a:schemeClr val="tx1"/>
                </a:solidFill>
                <a:round/>
              </a:ln>
              <a:effectLst/>
            </p:spPr>
            <p:txBody>
              <a:bodyPr wrap="none" anchor="ctr"/>
              <a:lstStyle/>
              <a:p>
                <a:endParaRPr lang="zh-CN" altLang="en-US"/>
              </a:p>
            </p:txBody>
          </p:sp>
        </p:grpSp>
        <p:grpSp>
          <p:nvGrpSpPr>
            <p:cNvPr id="185819" name="Group 475"/>
            <p:cNvGrpSpPr/>
            <p:nvPr/>
          </p:nvGrpSpPr>
          <p:grpSpPr bwMode="auto">
            <a:xfrm>
              <a:off x="3531" y="1505"/>
              <a:ext cx="44" cy="135"/>
              <a:chOff x="3842" y="406"/>
              <a:chExt cx="51" cy="167"/>
            </a:xfrm>
          </p:grpSpPr>
          <p:sp>
            <p:nvSpPr>
              <p:cNvPr id="185820" name="Oval 476"/>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5821" name="Oval 477"/>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5822" name="Oval 478"/>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grpSp>
          <p:nvGrpSpPr>
            <p:cNvPr id="185823" name="Group 479"/>
            <p:cNvGrpSpPr/>
            <p:nvPr/>
          </p:nvGrpSpPr>
          <p:grpSpPr bwMode="auto">
            <a:xfrm>
              <a:off x="3840" y="1824"/>
              <a:ext cx="132" cy="249"/>
              <a:chOff x="4180" y="783"/>
              <a:chExt cx="150" cy="307"/>
            </a:xfrm>
          </p:grpSpPr>
          <p:sp>
            <p:nvSpPr>
              <p:cNvPr id="185824" name="AutoShape 480"/>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5825" name="Rectangle 481"/>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5826" name="Rectangle 482"/>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5827" name="AutoShape 48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5828" name="Line 484"/>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5829" name="Line 485"/>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5830" name="Rectangle 486"/>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5831" name="Rectangle 487"/>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5832" name="Group 488"/>
            <p:cNvGrpSpPr/>
            <p:nvPr/>
          </p:nvGrpSpPr>
          <p:grpSpPr bwMode="auto">
            <a:xfrm rot="-5400000">
              <a:off x="4024" y="1871"/>
              <a:ext cx="51" cy="147"/>
              <a:chOff x="3842" y="406"/>
              <a:chExt cx="51" cy="167"/>
            </a:xfrm>
          </p:grpSpPr>
          <p:sp>
            <p:nvSpPr>
              <p:cNvPr id="185833" name="Oval 489"/>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5834" name="Oval 490"/>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5835" name="Oval 491"/>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185836" name="Line 492"/>
            <p:cNvSpPr>
              <a:spLocks noChangeShapeType="1"/>
            </p:cNvSpPr>
            <p:nvPr/>
          </p:nvSpPr>
          <p:spPr bwMode="auto">
            <a:xfrm>
              <a:off x="3913" y="1764"/>
              <a:ext cx="312" cy="1"/>
            </a:xfrm>
            <a:prstGeom prst="line">
              <a:avLst/>
            </a:prstGeom>
            <a:noFill/>
            <a:ln w="12700">
              <a:solidFill>
                <a:schemeClr val="tx1"/>
              </a:solidFill>
              <a:round/>
            </a:ln>
            <a:effectLst/>
          </p:spPr>
          <p:txBody>
            <a:bodyPr wrap="none" anchor="ctr"/>
            <a:lstStyle/>
            <a:p>
              <a:endParaRPr lang="zh-CN" altLang="en-US"/>
            </a:p>
          </p:txBody>
        </p:sp>
        <p:sp>
          <p:nvSpPr>
            <p:cNvPr id="185837" name="Line 493"/>
            <p:cNvSpPr>
              <a:spLocks noChangeShapeType="1"/>
            </p:cNvSpPr>
            <p:nvPr/>
          </p:nvSpPr>
          <p:spPr bwMode="auto">
            <a:xfrm>
              <a:off x="3915" y="1762"/>
              <a:ext cx="1" cy="60"/>
            </a:xfrm>
            <a:prstGeom prst="line">
              <a:avLst/>
            </a:prstGeom>
            <a:noFill/>
            <a:ln w="12700">
              <a:solidFill>
                <a:schemeClr val="tx1"/>
              </a:solidFill>
              <a:round/>
            </a:ln>
            <a:effectLst/>
          </p:spPr>
          <p:txBody>
            <a:bodyPr wrap="none" anchor="ctr"/>
            <a:lstStyle/>
            <a:p>
              <a:endParaRPr lang="zh-CN" altLang="en-US"/>
            </a:p>
          </p:txBody>
        </p:sp>
        <p:sp>
          <p:nvSpPr>
            <p:cNvPr id="185838" name="Line 494"/>
            <p:cNvSpPr>
              <a:spLocks noChangeShapeType="1"/>
            </p:cNvSpPr>
            <p:nvPr/>
          </p:nvSpPr>
          <p:spPr bwMode="auto">
            <a:xfrm>
              <a:off x="4227" y="1761"/>
              <a:ext cx="1" cy="52"/>
            </a:xfrm>
            <a:prstGeom prst="line">
              <a:avLst/>
            </a:prstGeom>
            <a:noFill/>
            <a:ln w="12700">
              <a:solidFill>
                <a:schemeClr val="tx1"/>
              </a:solidFill>
              <a:round/>
            </a:ln>
            <a:effectLst/>
          </p:spPr>
          <p:txBody>
            <a:bodyPr wrap="none" anchor="ctr"/>
            <a:lstStyle/>
            <a:p>
              <a:endParaRPr lang="zh-CN" altLang="en-US"/>
            </a:p>
          </p:txBody>
        </p:sp>
        <p:sp>
          <p:nvSpPr>
            <p:cNvPr id="185839" name="Line 495"/>
            <p:cNvSpPr>
              <a:spLocks noChangeShapeType="1"/>
            </p:cNvSpPr>
            <p:nvPr/>
          </p:nvSpPr>
          <p:spPr bwMode="auto">
            <a:xfrm>
              <a:off x="3724" y="1424"/>
              <a:ext cx="182" cy="167"/>
            </a:xfrm>
            <a:prstGeom prst="line">
              <a:avLst/>
            </a:prstGeom>
            <a:noFill/>
            <a:ln w="12700">
              <a:solidFill>
                <a:schemeClr val="tx1"/>
              </a:solidFill>
              <a:round/>
            </a:ln>
            <a:effectLst/>
          </p:spPr>
          <p:txBody>
            <a:bodyPr wrap="none" anchor="ctr"/>
            <a:lstStyle/>
            <a:p>
              <a:endParaRPr lang="zh-CN" altLang="en-US"/>
            </a:p>
          </p:txBody>
        </p:sp>
        <p:sp>
          <p:nvSpPr>
            <p:cNvPr id="185840" name="Line 496"/>
            <p:cNvSpPr>
              <a:spLocks noChangeShapeType="1"/>
            </p:cNvSpPr>
            <p:nvPr/>
          </p:nvSpPr>
          <p:spPr bwMode="auto">
            <a:xfrm flipV="1">
              <a:off x="3732" y="1604"/>
              <a:ext cx="174" cy="208"/>
            </a:xfrm>
            <a:prstGeom prst="line">
              <a:avLst/>
            </a:prstGeom>
            <a:noFill/>
            <a:ln w="12700">
              <a:solidFill>
                <a:schemeClr val="tx1"/>
              </a:solidFill>
              <a:round/>
            </a:ln>
            <a:effectLst/>
          </p:spPr>
          <p:txBody>
            <a:bodyPr wrap="none" anchor="ctr"/>
            <a:lstStyle/>
            <a:p>
              <a:endParaRPr lang="zh-CN" altLang="en-US"/>
            </a:p>
          </p:txBody>
        </p:sp>
        <p:sp>
          <p:nvSpPr>
            <p:cNvPr id="185841" name="Line 497"/>
            <p:cNvSpPr>
              <a:spLocks noChangeShapeType="1"/>
            </p:cNvSpPr>
            <p:nvPr/>
          </p:nvSpPr>
          <p:spPr bwMode="auto">
            <a:xfrm flipV="1">
              <a:off x="4064" y="1658"/>
              <a:ext cx="1" cy="103"/>
            </a:xfrm>
            <a:prstGeom prst="line">
              <a:avLst/>
            </a:prstGeom>
            <a:noFill/>
            <a:ln w="12700">
              <a:solidFill>
                <a:schemeClr val="tx1"/>
              </a:solidFill>
              <a:round/>
            </a:ln>
            <a:effectLst/>
          </p:spPr>
          <p:txBody>
            <a:bodyPr wrap="none" anchor="ctr"/>
            <a:lstStyle/>
            <a:p>
              <a:endParaRPr lang="zh-CN" altLang="en-US"/>
            </a:p>
          </p:txBody>
        </p:sp>
        <p:grpSp>
          <p:nvGrpSpPr>
            <p:cNvPr id="185842" name="Group 498"/>
            <p:cNvGrpSpPr/>
            <p:nvPr/>
          </p:nvGrpSpPr>
          <p:grpSpPr bwMode="auto">
            <a:xfrm>
              <a:off x="4139" y="1808"/>
              <a:ext cx="132" cy="249"/>
              <a:chOff x="4180" y="783"/>
              <a:chExt cx="150" cy="307"/>
            </a:xfrm>
          </p:grpSpPr>
          <p:sp>
            <p:nvSpPr>
              <p:cNvPr id="185843" name="AutoShape 499"/>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5844" name="Rectangle 500"/>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5845" name="Rectangle 501"/>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5846" name="AutoShape 50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5847" name="Line 503"/>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5848" name="Line 504"/>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5849" name="Rectangle 505"/>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5850" name="Rectangle 506"/>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5851" name="Group 507"/>
            <p:cNvGrpSpPr/>
            <p:nvPr/>
          </p:nvGrpSpPr>
          <p:grpSpPr bwMode="auto">
            <a:xfrm>
              <a:off x="3552" y="2208"/>
              <a:ext cx="302" cy="583"/>
              <a:chOff x="3314" y="1248"/>
              <a:chExt cx="344" cy="694"/>
            </a:xfrm>
          </p:grpSpPr>
          <p:graphicFrame>
            <p:nvGraphicFramePr>
              <p:cNvPr id="185852" name="Object 50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7844" name="Clip" r:id="rId9" imgW="18192750" imgH="15087600" progId="">
                      <p:embed/>
                    </p:oleObj>
                  </mc:Choice>
                  <mc:Fallback>
                    <p:oleObj name="Clip" r:id="rId9" imgW="18192750" imgH="15087600" progId="">
                      <p:embed/>
                      <p:pic>
                        <p:nvPicPr>
                          <p:cNvPr id="0" name="图片 3076"/>
                          <p:cNvPicPr>
                            <a:picLocks noChangeAspect="1"/>
                          </p:cNvPicPr>
                          <p:nvPr/>
                        </p:nvPicPr>
                        <p:blipFill>
                          <a:blip r:embed="rId4"/>
                          <a:stretch>
                            <a:fillRect/>
                          </a:stretch>
                        </p:blipFill>
                        <p:spPr>
                          <a:xfrm>
                            <a:off x="3314" y="1248"/>
                            <a:ext cx="299" cy="248"/>
                          </a:xfrm>
                          <a:prstGeom prst="rect">
                            <a:avLst/>
                          </a:prstGeom>
                          <a:noFill/>
                          <a:ln w="9525">
                            <a:noFill/>
                          </a:ln>
                        </p:spPr>
                      </p:pic>
                    </p:oleObj>
                  </mc:Fallback>
                </mc:AlternateContent>
              </a:graphicData>
            </a:graphic>
          </p:graphicFrame>
          <p:sp>
            <p:nvSpPr>
              <p:cNvPr id="185853" name="Line 509"/>
              <p:cNvSpPr>
                <a:spLocks noChangeShapeType="1"/>
              </p:cNvSpPr>
              <p:nvPr/>
            </p:nvSpPr>
            <p:spPr bwMode="auto">
              <a:xfrm flipV="1">
                <a:off x="3606" y="1433"/>
                <a:ext cx="52" cy="5"/>
              </a:xfrm>
              <a:prstGeom prst="line">
                <a:avLst/>
              </a:prstGeom>
              <a:noFill/>
              <a:ln w="19050">
                <a:solidFill>
                  <a:schemeClr val="tx1"/>
                </a:solidFill>
                <a:round/>
              </a:ln>
              <a:effectLst/>
            </p:spPr>
            <p:txBody>
              <a:bodyPr wrap="none" anchor="ctr"/>
              <a:lstStyle/>
              <a:p>
                <a:endParaRPr lang="zh-CN" altLang="en-US"/>
              </a:p>
            </p:txBody>
          </p:sp>
          <p:graphicFrame>
            <p:nvGraphicFramePr>
              <p:cNvPr id="185854" name="Object 51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7845" name="Clip" r:id="rId10" imgW="18192750" imgH="15087600" progId="">
                      <p:embed/>
                    </p:oleObj>
                  </mc:Choice>
                  <mc:Fallback>
                    <p:oleObj name="Clip" r:id="rId10" imgW="18192750" imgH="15087600" progId="">
                      <p:embed/>
                      <p:pic>
                        <p:nvPicPr>
                          <p:cNvPr id="0" name="图片 3077"/>
                          <p:cNvPicPr>
                            <a:picLocks noChangeAspect="1"/>
                          </p:cNvPicPr>
                          <p:nvPr/>
                        </p:nvPicPr>
                        <p:blipFill>
                          <a:blip r:embed="rId4"/>
                          <a:stretch>
                            <a:fillRect/>
                          </a:stretch>
                        </p:blipFill>
                        <p:spPr>
                          <a:xfrm>
                            <a:off x="3314" y="1694"/>
                            <a:ext cx="299" cy="248"/>
                          </a:xfrm>
                          <a:prstGeom prst="rect">
                            <a:avLst/>
                          </a:prstGeom>
                          <a:noFill/>
                          <a:ln w="9525">
                            <a:noFill/>
                          </a:ln>
                        </p:spPr>
                      </p:pic>
                    </p:oleObj>
                  </mc:Fallback>
                </mc:AlternateContent>
              </a:graphicData>
            </a:graphic>
          </p:graphicFrame>
          <p:sp>
            <p:nvSpPr>
              <p:cNvPr id="185855" name="Line 511"/>
              <p:cNvSpPr>
                <a:spLocks noChangeShapeType="1"/>
              </p:cNvSpPr>
              <p:nvPr/>
            </p:nvSpPr>
            <p:spPr bwMode="auto">
              <a:xfrm flipV="1">
                <a:off x="3606" y="1882"/>
                <a:ext cx="52" cy="2"/>
              </a:xfrm>
              <a:prstGeom prst="line">
                <a:avLst/>
              </a:prstGeom>
              <a:noFill/>
              <a:ln w="19050">
                <a:solidFill>
                  <a:schemeClr val="tx1"/>
                </a:solidFill>
                <a:round/>
              </a:ln>
              <a:effectLst/>
            </p:spPr>
            <p:txBody>
              <a:bodyPr wrap="none" anchor="ctr"/>
              <a:lstStyle/>
              <a:p>
                <a:endParaRPr lang="zh-CN" altLang="en-US"/>
              </a:p>
            </p:txBody>
          </p:sp>
          <p:grpSp>
            <p:nvGrpSpPr>
              <p:cNvPr id="185856" name="Group 512"/>
              <p:cNvGrpSpPr/>
              <p:nvPr/>
            </p:nvGrpSpPr>
            <p:grpSpPr bwMode="auto">
              <a:xfrm>
                <a:off x="3404" y="1504"/>
                <a:ext cx="51" cy="167"/>
                <a:chOff x="3842" y="406"/>
                <a:chExt cx="51" cy="167"/>
              </a:xfrm>
            </p:grpSpPr>
            <p:sp>
              <p:nvSpPr>
                <p:cNvPr id="185857" name="Oval 513"/>
                <p:cNvSpPr>
                  <a:spLocks noChangeArrowheads="1"/>
                </p:cNvSpPr>
                <p:nvPr/>
              </p:nvSpPr>
              <p:spPr bwMode="auto">
                <a:xfrm>
                  <a:off x="3842" y="406"/>
                  <a:ext cx="47" cy="47"/>
                </a:xfrm>
                <a:prstGeom prst="ellipse">
                  <a:avLst/>
                </a:prstGeom>
                <a:solidFill>
                  <a:schemeClr val="accent2"/>
                </a:solidFill>
                <a:ln w="9525">
                  <a:noFill/>
                  <a:round/>
                </a:ln>
                <a:effectLst/>
              </p:spPr>
              <p:txBody>
                <a:bodyPr wrap="none" anchor="ctr"/>
                <a:lstStyle/>
                <a:p>
                  <a:endParaRPr lang="zh-CN" altLang="en-US"/>
                </a:p>
              </p:txBody>
            </p:sp>
            <p:sp>
              <p:nvSpPr>
                <p:cNvPr id="185858" name="Oval 514"/>
                <p:cNvSpPr>
                  <a:spLocks noChangeArrowheads="1"/>
                </p:cNvSpPr>
                <p:nvPr/>
              </p:nvSpPr>
              <p:spPr bwMode="auto">
                <a:xfrm>
                  <a:off x="3844" y="466"/>
                  <a:ext cx="47" cy="47"/>
                </a:xfrm>
                <a:prstGeom prst="ellipse">
                  <a:avLst/>
                </a:prstGeom>
                <a:solidFill>
                  <a:schemeClr val="accent2"/>
                </a:solidFill>
                <a:ln w="9525">
                  <a:noFill/>
                  <a:round/>
                </a:ln>
                <a:effectLst/>
              </p:spPr>
              <p:txBody>
                <a:bodyPr wrap="none" anchor="ctr"/>
                <a:lstStyle/>
                <a:p>
                  <a:endParaRPr lang="zh-CN" altLang="en-US"/>
                </a:p>
              </p:txBody>
            </p:sp>
            <p:sp>
              <p:nvSpPr>
                <p:cNvPr id="185859" name="Oval 515"/>
                <p:cNvSpPr>
                  <a:spLocks noChangeArrowheads="1"/>
                </p:cNvSpPr>
                <p:nvPr/>
              </p:nvSpPr>
              <p:spPr bwMode="auto">
                <a:xfrm>
                  <a:off x="3846" y="526"/>
                  <a:ext cx="47" cy="47"/>
                </a:xfrm>
                <a:prstGeom prst="ellipse">
                  <a:avLst/>
                </a:prstGeom>
                <a:solidFill>
                  <a:schemeClr val="accent2"/>
                </a:solidFill>
                <a:ln w="9525">
                  <a:noFill/>
                  <a:round/>
                </a:ln>
                <a:effectLst/>
              </p:spPr>
              <p:txBody>
                <a:bodyPr wrap="none" anchor="ctr"/>
                <a:lstStyle/>
                <a:p>
                  <a:endParaRPr lang="zh-CN" altLang="en-US"/>
                </a:p>
              </p:txBody>
            </p:sp>
          </p:grpSp>
          <p:sp>
            <p:nvSpPr>
              <p:cNvPr id="185860" name="Line 516"/>
              <p:cNvSpPr>
                <a:spLocks noChangeShapeType="1"/>
              </p:cNvSpPr>
              <p:nvPr/>
            </p:nvSpPr>
            <p:spPr bwMode="auto">
              <a:xfrm>
                <a:off x="3654" y="1431"/>
                <a:ext cx="0" cy="450"/>
              </a:xfrm>
              <a:prstGeom prst="line">
                <a:avLst/>
              </a:prstGeom>
              <a:noFill/>
              <a:ln w="12700">
                <a:solidFill>
                  <a:schemeClr val="tx1"/>
                </a:solidFill>
                <a:round/>
              </a:ln>
              <a:effectLst/>
            </p:spPr>
            <p:txBody>
              <a:bodyPr wrap="none" anchor="ctr"/>
              <a:lstStyle/>
              <a:p>
                <a:endParaRPr lang="zh-CN" altLang="en-US"/>
              </a:p>
            </p:txBody>
          </p:sp>
        </p:grpSp>
        <p:graphicFrame>
          <p:nvGraphicFramePr>
            <p:cNvPr id="185861" name="Object 517"/>
            <p:cNvGraphicFramePr>
              <a:graphicFrameLocks noChangeAspect="1"/>
            </p:cNvGraphicFramePr>
            <p:nvPr/>
          </p:nvGraphicFramePr>
          <p:xfrm>
            <a:off x="4083" y="2834"/>
            <a:ext cx="263" cy="209"/>
          </p:xfrm>
          <a:graphic>
            <a:graphicData uri="http://schemas.openxmlformats.org/presentationml/2006/ole">
              <mc:AlternateContent xmlns:mc="http://schemas.openxmlformats.org/markup-compatibility/2006">
                <mc:Choice xmlns:v="urn:schemas-microsoft-com:vml" Requires="v">
                  <p:oleObj spid="_x0000_s27846" name="Clip" r:id="rId11" imgW="18192750" imgH="15087600" progId="">
                    <p:embed/>
                  </p:oleObj>
                </mc:Choice>
                <mc:Fallback>
                  <p:oleObj name="Clip" r:id="rId11" imgW="18192750" imgH="15087600" progId="">
                    <p:embed/>
                    <p:pic>
                      <p:nvPicPr>
                        <p:cNvPr id="0" name="图片 3078"/>
                        <p:cNvPicPr>
                          <a:picLocks noChangeAspect="1"/>
                        </p:cNvPicPr>
                        <p:nvPr/>
                      </p:nvPicPr>
                      <p:blipFill>
                        <a:blip r:embed="rId4"/>
                        <a:stretch>
                          <a:fillRect/>
                        </a:stretch>
                      </p:blipFill>
                      <p:spPr>
                        <a:xfrm>
                          <a:off x="4083" y="2834"/>
                          <a:ext cx="263" cy="209"/>
                        </a:xfrm>
                        <a:prstGeom prst="rect">
                          <a:avLst/>
                        </a:prstGeom>
                        <a:noFill/>
                        <a:ln w="9525">
                          <a:noFill/>
                        </a:ln>
                      </p:spPr>
                    </p:pic>
                  </p:oleObj>
                </mc:Fallback>
              </mc:AlternateContent>
            </a:graphicData>
          </a:graphic>
        </p:graphicFrame>
        <p:graphicFrame>
          <p:nvGraphicFramePr>
            <p:cNvPr id="185862" name="Object 518"/>
            <p:cNvGraphicFramePr>
              <a:graphicFrameLocks noChangeAspect="1"/>
            </p:cNvGraphicFramePr>
            <p:nvPr/>
          </p:nvGraphicFramePr>
          <p:xfrm>
            <a:off x="3696" y="2827"/>
            <a:ext cx="262" cy="208"/>
          </p:xfrm>
          <a:graphic>
            <a:graphicData uri="http://schemas.openxmlformats.org/presentationml/2006/ole">
              <mc:AlternateContent xmlns:mc="http://schemas.openxmlformats.org/markup-compatibility/2006">
                <mc:Choice xmlns:v="urn:schemas-microsoft-com:vml" Requires="v">
                  <p:oleObj spid="_x0000_s27847" name="Clip" r:id="rId12" imgW="18192750" imgH="15087600" progId="">
                    <p:embed/>
                  </p:oleObj>
                </mc:Choice>
                <mc:Fallback>
                  <p:oleObj name="Clip" r:id="rId12" imgW="18192750" imgH="15087600" progId="">
                    <p:embed/>
                    <p:pic>
                      <p:nvPicPr>
                        <p:cNvPr id="0" name="图片 3079"/>
                        <p:cNvPicPr>
                          <a:picLocks noChangeAspect="1"/>
                        </p:cNvPicPr>
                        <p:nvPr/>
                      </p:nvPicPr>
                      <p:blipFill>
                        <a:blip r:embed="rId4"/>
                        <a:stretch>
                          <a:fillRect/>
                        </a:stretch>
                      </p:blipFill>
                      <p:spPr>
                        <a:xfrm>
                          <a:off x="3696" y="2827"/>
                          <a:ext cx="262" cy="208"/>
                        </a:xfrm>
                        <a:prstGeom prst="rect">
                          <a:avLst/>
                        </a:prstGeom>
                        <a:noFill/>
                        <a:ln w="9525">
                          <a:noFill/>
                        </a:ln>
                      </p:spPr>
                    </p:pic>
                  </p:oleObj>
                </mc:Fallback>
              </mc:AlternateContent>
            </a:graphicData>
          </a:graphic>
        </p:graphicFrame>
        <p:sp>
          <p:nvSpPr>
            <p:cNvPr id="185863" name="Oval 519"/>
            <p:cNvSpPr>
              <a:spLocks noChangeArrowheads="1"/>
            </p:cNvSpPr>
            <p:nvPr/>
          </p:nvSpPr>
          <p:spPr bwMode="auto">
            <a:xfrm rot="-5400000">
              <a:off x="3959" y="2892"/>
              <a:ext cx="40" cy="41"/>
            </a:xfrm>
            <a:prstGeom prst="ellipse">
              <a:avLst/>
            </a:prstGeom>
            <a:solidFill>
              <a:schemeClr val="accent2"/>
            </a:solidFill>
            <a:ln w="9525">
              <a:noFill/>
              <a:round/>
            </a:ln>
            <a:effectLst/>
          </p:spPr>
          <p:txBody>
            <a:bodyPr wrap="none" anchor="ctr"/>
            <a:lstStyle/>
            <a:p>
              <a:endParaRPr lang="zh-CN" altLang="en-US"/>
            </a:p>
          </p:txBody>
        </p:sp>
        <p:sp>
          <p:nvSpPr>
            <p:cNvPr id="185864" name="Oval 520"/>
            <p:cNvSpPr>
              <a:spLocks noChangeArrowheads="1"/>
            </p:cNvSpPr>
            <p:nvPr/>
          </p:nvSpPr>
          <p:spPr bwMode="auto">
            <a:xfrm rot="-5400000">
              <a:off x="4012" y="2891"/>
              <a:ext cx="40" cy="42"/>
            </a:xfrm>
            <a:prstGeom prst="ellipse">
              <a:avLst/>
            </a:prstGeom>
            <a:solidFill>
              <a:schemeClr val="accent2"/>
            </a:solidFill>
            <a:ln w="9525">
              <a:noFill/>
              <a:round/>
            </a:ln>
            <a:effectLst/>
          </p:spPr>
          <p:txBody>
            <a:bodyPr wrap="none" anchor="ctr"/>
            <a:lstStyle/>
            <a:p>
              <a:endParaRPr lang="zh-CN" altLang="en-US"/>
            </a:p>
          </p:txBody>
        </p:sp>
        <p:sp>
          <p:nvSpPr>
            <p:cNvPr id="185865" name="Oval 521"/>
            <p:cNvSpPr>
              <a:spLocks noChangeArrowheads="1"/>
            </p:cNvSpPr>
            <p:nvPr/>
          </p:nvSpPr>
          <p:spPr bwMode="auto">
            <a:xfrm rot="-5400000">
              <a:off x="4061" y="2894"/>
              <a:ext cx="39" cy="41"/>
            </a:xfrm>
            <a:prstGeom prst="ellipse">
              <a:avLst/>
            </a:prstGeom>
            <a:solidFill>
              <a:schemeClr val="accent2"/>
            </a:solidFill>
            <a:ln w="9525">
              <a:noFill/>
              <a:round/>
            </a:ln>
            <a:effectLst/>
          </p:spPr>
          <p:txBody>
            <a:bodyPr wrap="none" anchor="ctr"/>
            <a:lstStyle/>
            <a:p>
              <a:endParaRPr lang="zh-CN" altLang="en-US"/>
            </a:p>
          </p:txBody>
        </p:sp>
        <p:sp>
          <p:nvSpPr>
            <p:cNvPr id="185866" name="Line 522"/>
            <p:cNvSpPr>
              <a:spLocks noChangeShapeType="1"/>
            </p:cNvSpPr>
            <p:nvPr/>
          </p:nvSpPr>
          <p:spPr bwMode="auto">
            <a:xfrm rot="-5400000">
              <a:off x="4225" y="2818"/>
              <a:ext cx="38" cy="1"/>
            </a:xfrm>
            <a:prstGeom prst="line">
              <a:avLst/>
            </a:prstGeom>
            <a:noFill/>
            <a:ln w="19050">
              <a:solidFill>
                <a:schemeClr val="tx1"/>
              </a:solidFill>
              <a:round/>
            </a:ln>
            <a:effectLst/>
          </p:spPr>
          <p:txBody>
            <a:bodyPr wrap="none" anchor="ctr"/>
            <a:lstStyle/>
            <a:p>
              <a:endParaRPr lang="zh-CN" altLang="en-US"/>
            </a:p>
          </p:txBody>
        </p:sp>
        <p:sp>
          <p:nvSpPr>
            <p:cNvPr id="185867" name="Line 523"/>
            <p:cNvSpPr>
              <a:spLocks noChangeShapeType="1"/>
            </p:cNvSpPr>
            <p:nvPr/>
          </p:nvSpPr>
          <p:spPr bwMode="auto">
            <a:xfrm rot="5400000" flipH="1">
              <a:off x="3830" y="2813"/>
              <a:ext cx="40" cy="0"/>
            </a:xfrm>
            <a:prstGeom prst="line">
              <a:avLst/>
            </a:prstGeom>
            <a:noFill/>
            <a:ln w="19050">
              <a:solidFill>
                <a:schemeClr val="tx1"/>
              </a:solidFill>
              <a:round/>
            </a:ln>
            <a:effectLst/>
          </p:spPr>
          <p:txBody>
            <a:bodyPr wrap="none" anchor="ctr"/>
            <a:lstStyle/>
            <a:p>
              <a:endParaRPr lang="zh-CN" altLang="en-US"/>
            </a:p>
          </p:txBody>
        </p:sp>
        <p:sp>
          <p:nvSpPr>
            <p:cNvPr id="185868" name="Line 524"/>
            <p:cNvSpPr>
              <a:spLocks noChangeShapeType="1"/>
            </p:cNvSpPr>
            <p:nvPr/>
          </p:nvSpPr>
          <p:spPr bwMode="auto">
            <a:xfrm rot="16200000" flipV="1">
              <a:off x="4049" y="2599"/>
              <a:ext cx="0" cy="395"/>
            </a:xfrm>
            <a:prstGeom prst="line">
              <a:avLst/>
            </a:prstGeom>
            <a:noFill/>
            <a:ln w="12700">
              <a:solidFill>
                <a:schemeClr val="tx1"/>
              </a:solidFill>
              <a:round/>
            </a:ln>
            <a:effectLst/>
          </p:spPr>
          <p:txBody>
            <a:bodyPr wrap="none" anchor="ctr"/>
            <a:lstStyle/>
            <a:p>
              <a:endParaRPr lang="zh-CN" altLang="en-US"/>
            </a:p>
          </p:txBody>
        </p:sp>
        <p:sp>
          <p:nvSpPr>
            <p:cNvPr id="185869" name="Line 525"/>
            <p:cNvSpPr>
              <a:spLocks noChangeShapeType="1"/>
            </p:cNvSpPr>
            <p:nvPr/>
          </p:nvSpPr>
          <p:spPr bwMode="auto">
            <a:xfrm flipV="1">
              <a:off x="3838" y="2561"/>
              <a:ext cx="59" cy="2"/>
            </a:xfrm>
            <a:prstGeom prst="line">
              <a:avLst/>
            </a:prstGeom>
            <a:noFill/>
            <a:ln w="12700">
              <a:solidFill>
                <a:schemeClr val="tx1"/>
              </a:solidFill>
              <a:round/>
            </a:ln>
            <a:effectLst/>
          </p:spPr>
          <p:txBody>
            <a:bodyPr wrap="none" anchor="ctr"/>
            <a:lstStyle/>
            <a:p>
              <a:endParaRPr lang="zh-CN" altLang="en-US"/>
            </a:p>
          </p:txBody>
        </p:sp>
        <p:sp>
          <p:nvSpPr>
            <p:cNvPr id="185870" name="Line 526"/>
            <p:cNvSpPr>
              <a:spLocks noChangeShapeType="1"/>
            </p:cNvSpPr>
            <p:nvPr/>
          </p:nvSpPr>
          <p:spPr bwMode="auto">
            <a:xfrm>
              <a:off x="4217" y="2590"/>
              <a:ext cx="191" cy="243"/>
            </a:xfrm>
            <a:prstGeom prst="line">
              <a:avLst/>
            </a:prstGeom>
            <a:noFill/>
            <a:ln w="12700">
              <a:solidFill>
                <a:schemeClr val="tx1"/>
              </a:solidFill>
              <a:round/>
            </a:ln>
            <a:effectLst/>
          </p:spPr>
          <p:txBody>
            <a:bodyPr wrap="none" anchor="ctr"/>
            <a:lstStyle/>
            <a:p>
              <a:endParaRPr lang="zh-CN" altLang="en-US"/>
            </a:p>
          </p:txBody>
        </p:sp>
        <p:sp>
          <p:nvSpPr>
            <p:cNvPr id="185871" name="Line 527"/>
            <p:cNvSpPr>
              <a:spLocks noChangeShapeType="1"/>
            </p:cNvSpPr>
            <p:nvPr/>
          </p:nvSpPr>
          <p:spPr bwMode="auto">
            <a:xfrm flipH="1">
              <a:off x="4718" y="2588"/>
              <a:ext cx="176" cy="247"/>
            </a:xfrm>
            <a:prstGeom prst="line">
              <a:avLst/>
            </a:prstGeom>
            <a:noFill/>
            <a:ln w="12700">
              <a:solidFill>
                <a:schemeClr val="tx1"/>
              </a:solidFill>
              <a:round/>
            </a:ln>
            <a:effectLst/>
          </p:spPr>
          <p:txBody>
            <a:bodyPr wrap="none" anchor="ctr"/>
            <a:lstStyle/>
            <a:p>
              <a:endParaRPr lang="zh-CN" altLang="en-US"/>
            </a:p>
          </p:txBody>
        </p:sp>
        <p:graphicFrame>
          <p:nvGraphicFramePr>
            <p:cNvPr id="185872" name="Object 528"/>
            <p:cNvGraphicFramePr>
              <a:graphicFrameLocks noChangeAspect="1"/>
            </p:cNvGraphicFramePr>
            <p:nvPr/>
          </p:nvGraphicFramePr>
          <p:xfrm>
            <a:off x="4830" y="2306"/>
            <a:ext cx="128" cy="152"/>
          </p:xfrm>
          <a:graphic>
            <a:graphicData uri="http://schemas.openxmlformats.org/presentationml/2006/ole">
              <mc:AlternateContent xmlns:mc="http://schemas.openxmlformats.org/markup-compatibility/2006">
                <mc:Choice xmlns:v="urn:schemas-microsoft-com:vml" Requires="v">
                  <p:oleObj spid="_x0000_s27848" name="Clip" r:id="rId13" imgW="13820775" imgH="16992600" progId="">
                    <p:embed/>
                  </p:oleObj>
                </mc:Choice>
                <mc:Fallback>
                  <p:oleObj name="Clip" r:id="rId13" imgW="13820775" imgH="16992600" progId="">
                    <p:embed/>
                    <p:pic>
                      <p:nvPicPr>
                        <p:cNvPr id="0" name="图片 3080"/>
                        <p:cNvPicPr>
                          <a:picLocks noChangeAspect="1"/>
                        </p:cNvPicPr>
                        <p:nvPr/>
                      </p:nvPicPr>
                      <p:blipFill>
                        <a:blip r:embed="rId14"/>
                        <a:stretch>
                          <a:fillRect/>
                        </a:stretch>
                      </p:blipFill>
                      <p:spPr>
                        <a:xfrm>
                          <a:off x="4830" y="2306"/>
                          <a:ext cx="128" cy="152"/>
                        </a:xfrm>
                        <a:prstGeom prst="rect">
                          <a:avLst/>
                        </a:prstGeom>
                        <a:noFill/>
                        <a:ln w="9525">
                          <a:noFill/>
                        </a:ln>
                      </p:spPr>
                    </p:pic>
                  </p:oleObj>
                </mc:Fallback>
              </mc:AlternateContent>
            </a:graphicData>
          </a:graphic>
        </p:graphicFrame>
        <p:graphicFrame>
          <p:nvGraphicFramePr>
            <p:cNvPr id="185873" name="Object 529"/>
            <p:cNvGraphicFramePr>
              <a:graphicFrameLocks noChangeAspect="1"/>
            </p:cNvGraphicFramePr>
            <p:nvPr/>
          </p:nvGraphicFramePr>
          <p:xfrm>
            <a:off x="3988" y="2357"/>
            <a:ext cx="128" cy="151"/>
          </p:xfrm>
          <a:graphic>
            <a:graphicData uri="http://schemas.openxmlformats.org/presentationml/2006/ole">
              <mc:AlternateContent xmlns:mc="http://schemas.openxmlformats.org/markup-compatibility/2006">
                <mc:Choice xmlns:v="urn:schemas-microsoft-com:vml" Requires="v">
                  <p:oleObj spid="_x0000_s27849" name="Clip" r:id="rId15" imgW="13820775" imgH="16992600" progId="">
                    <p:embed/>
                  </p:oleObj>
                </mc:Choice>
                <mc:Fallback>
                  <p:oleObj name="Clip" r:id="rId15" imgW="13820775" imgH="16992600" progId="">
                    <p:embed/>
                    <p:pic>
                      <p:nvPicPr>
                        <p:cNvPr id="0" name="图片 3081"/>
                        <p:cNvPicPr>
                          <a:picLocks noChangeAspect="1"/>
                        </p:cNvPicPr>
                        <p:nvPr/>
                      </p:nvPicPr>
                      <p:blipFill>
                        <a:blip r:embed="rId14"/>
                        <a:stretch>
                          <a:fillRect/>
                        </a:stretch>
                      </p:blipFill>
                      <p:spPr>
                        <a:xfrm>
                          <a:off x="3988" y="2357"/>
                          <a:ext cx="128" cy="151"/>
                        </a:xfrm>
                        <a:prstGeom prst="rect">
                          <a:avLst/>
                        </a:prstGeom>
                        <a:noFill/>
                        <a:ln w="9525">
                          <a:noFill/>
                        </a:ln>
                      </p:spPr>
                    </p:pic>
                  </p:oleObj>
                </mc:Fallback>
              </mc:AlternateContent>
            </a:graphicData>
          </a:graphic>
        </p:graphicFrame>
        <p:sp>
          <p:nvSpPr>
            <p:cNvPr id="185874" name="Freeform 530"/>
            <p:cNvSpPr/>
            <p:nvPr/>
          </p:nvSpPr>
          <p:spPr bwMode="auto">
            <a:xfrm>
              <a:off x="4039" y="2215"/>
              <a:ext cx="853" cy="192"/>
            </a:xfrm>
            <a:custGeom>
              <a:avLst/>
              <a:gdLst/>
              <a:ahLst/>
              <a:cxnLst>
                <a:cxn ang="0">
                  <a:pos x="0" y="228"/>
                </a:cxn>
                <a:cxn ang="0">
                  <a:pos x="432" y="9"/>
                </a:cxn>
                <a:cxn ang="0">
                  <a:pos x="972" y="171"/>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ln>
            <a:effectLst/>
          </p:spPr>
          <p:txBody>
            <a:bodyPr wrap="none" anchor="ctr"/>
            <a:lstStyle/>
            <a:p>
              <a:endParaRPr lang="zh-CN" altLang="en-US"/>
            </a:p>
          </p:txBody>
        </p:sp>
        <p:grpSp>
          <p:nvGrpSpPr>
            <p:cNvPr id="185875" name="Group 531"/>
            <p:cNvGrpSpPr/>
            <p:nvPr/>
          </p:nvGrpSpPr>
          <p:grpSpPr bwMode="auto">
            <a:xfrm>
              <a:off x="4207" y="3111"/>
              <a:ext cx="256" cy="269"/>
              <a:chOff x="2870" y="1518"/>
              <a:chExt cx="292" cy="320"/>
            </a:xfrm>
          </p:grpSpPr>
          <p:graphicFrame>
            <p:nvGraphicFramePr>
              <p:cNvPr id="185876" name="Object 53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7850" name="Clip" r:id="rId16" imgW="11601450" imgH="11791950" progId="">
                      <p:embed/>
                    </p:oleObj>
                  </mc:Choice>
                  <mc:Fallback>
                    <p:oleObj name="Clip" r:id="rId16" imgW="11601450" imgH="11791950" progId="">
                      <p:embed/>
                      <p:pic>
                        <p:nvPicPr>
                          <p:cNvPr id="0" name="图片 3082"/>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185877" name="Object 53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7851" name="Clip" r:id="rId18" imgW="17716500" imgH="16754475" progId="">
                      <p:embed/>
                    </p:oleObj>
                  </mc:Choice>
                  <mc:Fallback>
                    <p:oleObj name="Clip" r:id="rId18" imgW="17716500" imgH="16754475" progId="">
                      <p:embed/>
                      <p:pic>
                        <p:nvPicPr>
                          <p:cNvPr id="0" name="图片 3083"/>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185878" name="Group 534"/>
            <p:cNvGrpSpPr/>
            <p:nvPr/>
          </p:nvGrpSpPr>
          <p:grpSpPr bwMode="auto">
            <a:xfrm>
              <a:off x="4697" y="3131"/>
              <a:ext cx="256" cy="269"/>
              <a:chOff x="2870" y="1518"/>
              <a:chExt cx="292" cy="320"/>
            </a:xfrm>
          </p:grpSpPr>
          <p:graphicFrame>
            <p:nvGraphicFramePr>
              <p:cNvPr id="185879" name="Object 53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7852" name="Clip" r:id="rId20" imgW="11601450" imgH="11791950" progId="">
                      <p:embed/>
                    </p:oleObj>
                  </mc:Choice>
                  <mc:Fallback>
                    <p:oleObj name="Clip" r:id="rId20" imgW="11601450" imgH="11791950" progId="">
                      <p:embed/>
                      <p:pic>
                        <p:nvPicPr>
                          <p:cNvPr id="0" name="图片 3084"/>
                          <p:cNvPicPr>
                            <a:picLocks noChangeAspect="1"/>
                          </p:cNvPicPr>
                          <p:nvPr/>
                        </p:nvPicPr>
                        <p:blipFill>
                          <a:blip r:embed="rId17"/>
                          <a:stretch>
                            <a:fillRect/>
                          </a:stretch>
                        </p:blipFill>
                        <p:spPr>
                          <a:xfrm>
                            <a:off x="2870" y="1518"/>
                            <a:ext cx="272" cy="282"/>
                          </a:xfrm>
                          <a:prstGeom prst="rect">
                            <a:avLst/>
                          </a:prstGeom>
                          <a:noFill/>
                          <a:ln w="9525">
                            <a:noFill/>
                          </a:ln>
                        </p:spPr>
                      </p:pic>
                    </p:oleObj>
                  </mc:Fallback>
                </mc:AlternateContent>
              </a:graphicData>
            </a:graphic>
          </p:graphicFrame>
          <p:graphicFrame>
            <p:nvGraphicFramePr>
              <p:cNvPr id="185880" name="Object 53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7853" name="Clip" r:id="rId21" imgW="17716500" imgH="16754475" progId="">
                      <p:embed/>
                    </p:oleObj>
                  </mc:Choice>
                  <mc:Fallback>
                    <p:oleObj name="Clip" r:id="rId21" imgW="17716500" imgH="16754475" progId="">
                      <p:embed/>
                      <p:pic>
                        <p:nvPicPr>
                          <p:cNvPr id="0" name="图片 3085"/>
                          <p:cNvPicPr>
                            <a:picLocks noChangeAspect="1"/>
                          </p:cNvPicPr>
                          <p:nvPr/>
                        </p:nvPicPr>
                        <p:blipFill>
                          <a:blip r:embed="rId19"/>
                          <a:stretch>
                            <a:fillRect/>
                          </a:stretch>
                        </p:blipFill>
                        <p:spPr>
                          <a:xfrm>
                            <a:off x="2913" y="1602"/>
                            <a:ext cx="249" cy="236"/>
                          </a:xfrm>
                          <a:prstGeom prst="rect">
                            <a:avLst/>
                          </a:prstGeom>
                          <a:noFill/>
                          <a:ln w="9525">
                            <a:noFill/>
                          </a:ln>
                        </p:spPr>
                      </p:pic>
                    </p:oleObj>
                  </mc:Fallback>
                </mc:AlternateContent>
              </a:graphicData>
            </a:graphic>
          </p:graphicFrame>
        </p:grpSp>
        <p:grpSp>
          <p:nvGrpSpPr>
            <p:cNvPr id="185881" name="Group 537"/>
            <p:cNvGrpSpPr/>
            <p:nvPr/>
          </p:nvGrpSpPr>
          <p:grpSpPr bwMode="auto">
            <a:xfrm>
              <a:off x="4436" y="2952"/>
              <a:ext cx="239" cy="237"/>
              <a:chOff x="4733" y="2082"/>
              <a:chExt cx="272" cy="282"/>
            </a:xfrm>
          </p:grpSpPr>
          <p:graphicFrame>
            <p:nvGraphicFramePr>
              <p:cNvPr id="185882" name="Object 53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7854" name="Clip" r:id="rId22" imgW="11601450" imgH="11791950" progId="">
                      <p:embed/>
                    </p:oleObj>
                  </mc:Choice>
                  <mc:Fallback>
                    <p:oleObj name="Clip" r:id="rId22" imgW="11601450" imgH="11791950" progId="">
                      <p:embed/>
                      <p:pic>
                        <p:nvPicPr>
                          <p:cNvPr id="0" name="图片 3086"/>
                          <p:cNvPicPr>
                            <a:picLocks noChangeAspect="1"/>
                          </p:cNvPicPr>
                          <p:nvPr/>
                        </p:nvPicPr>
                        <p:blipFill>
                          <a:blip r:embed="rId17"/>
                          <a:stretch>
                            <a:fillRect/>
                          </a:stretch>
                        </p:blipFill>
                        <p:spPr>
                          <a:xfrm>
                            <a:off x="4733" y="2082"/>
                            <a:ext cx="272" cy="282"/>
                          </a:xfrm>
                          <a:prstGeom prst="rect">
                            <a:avLst/>
                          </a:prstGeom>
                          <a:noFill/>
                          <a:ln w="9525">
                            <a:noFill/>
                          </a:ln>
                        </p:spPr>
                      </p:pic>
                    </p:oleObj>
                  </mc:Fallback>
                </mc:AlternateContent>
              </a:graphicData>
            </a:graphic>
          </p:graphicFrame>
          <p:sp>
            <p:nvSpPr>
              <p:cNvPr id="185883" name="Rectangle 539"/>
              <p:cNvSpPr>
                <a:spLocks noChangeArrowheads="1"/>
              </p:cNvSpPr>
              <p:nvPr/>
            </p:nvSpPr>
            <p:spPr bwMode="auto">
              <a:xfrm>
                <a:off x="4812" y="2181"/>
                <a:ext cx="192" cy="183"/>
              </a:xfrm>
              <a:prstGeom prst="rect">
                <a:avLst/>
              </a:prstGeom>
              <a:solidFill>
                <a:srgbClr val="33CCCC"/>
              </a:solidFill>
              <a:ln w="9525">
                <a:solidFill>
                  <a:schemeClr val="tx1"/>
                </a:solidFill>
                <a:miter lim="800000"/>
              </a:ln>
              <a:effectLst/>
            </p:spPr>
            <p:txBody>
              <a:bodyPr wrap="none" anchor="ctr"/>
              <a:lstStyle/>
              <a:p>
                <a:endParaRPr lang="zh-CN" altLang="en-US"/>
              </a:p>
            </p:txBody>
          </p:sp>
        </p:grpSp>
        <p:sp>
          <p:nvSpPr>
            <p:cNvPr id="185884" name="Line 540"/>
            <p:cNvSpPr>
              <a:spLocks noChangeShapeType="1"/>
            </p:cNvSpPr>
            <p:nvPr/>
          </p:nvSpPr>
          <p:spPr bwMode="auto">
            <a:xfrm>
              <a:off x="4629" y="2891"/>
              <a:ext cx="0" cy="144"/>
            </a:xfrm>
            <a:prstGeom prst="line">
              <a:avLst/>
            </a:prstGeom>
            <a:noFill/>
            <a:ln w="12700">
              <a:solidFill>
                <a:schemeClr val="tx1"/>
              </a:solidFill>
              <a:round/>
            </a:ln>
            <a:effectLst/>
          </p:spPr>
          <p:txBody>
            <a:bodyPr wrap="none" anchor="ctr"/>
            <a:lstStyle/>
            <a:p>
              <a:endParaRPr lang="zh-CN" altLang="en-US"/>
            </a:p>
          </p:txBody>
        </p:sp>
        <p:grpSp>
          <p:nvGrpSpPr>
            <p:cNvPr id="185885" name="Group 541"/>
            <p:cNvGrpSpPr/>
            <p:nvPr/>
          </p:nvGrpSpPr>
          <p:grpSpPr bwMode="auto">
            <a:xfrm>
              <a:off x="5083" y="2528"/>
              <a:ext cx="131" cy="258"/>
              <a:chOff x="4180" y="783"/>
              <a:chExt cx="150" cy="307"/>
            </a:xfrm>
          </p:grpSpPr>
          <p:sp>
            <p:nvSpPr>
              <p:cNvPr id="185886" name="AutoShape 542"/>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5887" name="Rectangle 543"/>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5888" name="Rectangle 544"/>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5889" name="AutoShape 54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5890" name="Line 546"/>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5891" name="Line 547"/>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5892" name="Rectangle 548"/>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5893" name="Rectangle 549"/>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grpSp>
          <p:nvGrpSpPr>
            <p:cNvPr id="185894" name="Group 550"/>
            <p:cNvGrpSpPr/>
            <p:nvPr/>
          </p:nvGrpSpPr>
          <p:grpSpPr bwMode="auto">
            <a:xfrm>
              <a:off x="5075" y="2808"/>
              <a:ext cx="131" cy="258"/>
              <a:chOff x="4180" y="783"/>
              <a:chExt cx="150" cy="307"/>
            </a:xfrm>
          </p:grpSpPr>
          <p:sp>
            <p:nvSpPr>
              <p:cNvPr id="185895" name="AutoShape 551"/>
              <p:cNvSpPr>
                <a:spLocks noChangeArrowheads="1"/>
              </p:cNvSpPr>
              <p:nvPr/>
            </p:nvSpPr>
            <p:spPr bwMode="auto">
              <a:xfrm>
                <a:off x="4180" y="1019"/>
                <a:ext cx="150" cy="71"/>
              </a:xfrm>
              <a:prstGeom prst="parallelogram">
                <a:avLst>
                  <a:gd name="adj" fmla="val 81387"/>
                </a:avLst>
              </a:prstGeom>
              <a:solidFill>
                <a:srgbClr val="33CCCC"/>
              </a:solidFill>
              <a:ln w="9525">
                <a:noFill/>
                <a:miter lim="800000"/>
              </a:ln>
              <a:effectLst/>
            </p:spPr>
            <p:txBody>
              <a:bodyPr wrap="none" anchor="ctr"/>
              <a:lstStyle/>
              <a:p>
                <a:endParaRPr lang="zh-CN" altLang="en-US"/>
              </a:p>
            </p:txBody>
          </p:sp>
          <p:sp>
            <p:nvSpPr>
              <p:cNvPr id="185896" name="Rectangle 552"/>
              <p:cNvSpPr>
                <a:spLocks noChangeArrowheads="1"/>
              </p:cNvSpPr>
              <p:nvPr/>
            </p:nvSpPr>
            <p:spPr bwMode="auto">
              <a:xfrm>
                <a:off x="4256" y="785"/>
                <a:ext cx="69" cy="236"/>
              </a:xfrm>
              <a:prstGeom prst="rect">
                <a:avLst/>
              </a:prstGeom>
              <a:solidFill>
                <a:srgbClr val="33CCCC"/>
              </a:solidFill>
              <a:ln w="9525">
                <a:noFill/>
                <a:miter lim="800000"/>
              </a:ln>
              <a:effectLst/>
            </p:spPr>
            <p:txBody>
              <a:bodyPr wrap="none" anchor="ctr"/>
              <a:lstStyle/>
              <a:p>
                <a:endParaRPr lang="zh-CN" altLang="en-US"/>
              </a:p>
            </p:txBody>
          </p:sp>
          <p:sp>
            <p:nvSpPr>
              <p:cNvPr id="185897" name="Rectangle 553"/>
              <p:cNvSpPr>
                <a:spLocks noChangeArrowheads="1"/>
              </p:cNvSpPr>
              <p:nvPr/>
            </p:nvSpPr>
            <p:spPr bwMode="auto">
              <a:xfrm>
                <a:off x="4181" y="852"/>
                <a:ext cx="95" cy="236"/>
              </a:xfrm>
              <a:prstGeom prst="rect">
                <a:avLst/>
              </a:prstGeom>
              <a:solidFill>
                <a:srgbClr val="33CCCC"/>
              </a:solidFill>
              <a:ln w="9525">
                <a:solidFill>
                  <a:schemeClr val="tx1"/>
                </a:solidFill>
                <a:miter lim="800000"/>
              </a:ln>
              <a:effectLst/>
            </p:spPr>
            <p:txBody>
              <a:bodyPr wrap="none" anchor="ctr"/>
              <a:lstStyle/>
              <a:p>
                <a:endParaRPr lang="zh-CN" altLang="en-US"/>
              </a:p>
            </p:txBody>
          </p:sp>
          <p:sp>
            <p:nvSpPr>
              <p:cNvPr id="185898" name="AutoShape 55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ln>
              <a:effectLst/>
            </p:spPr>
            <p:txBody>
              <a:bodyPr wrap="none" anchor="ctr"/>
              <a:lstStyle/>
              <a:p>
                <a:endParaRPr lang="zh-CN" altLang="en-US"/>
              </a:p>
            </p:txBody>
          </p:sp>
          <p:sp>
            <p:nvSpPr>
              <p:cNvPr id="185899" name="Line 555"/>
              <p:cNvSpPr>
                <a:spLocks noChangeShapeType="1"/>
              </p:cNvSpPr>
              <p:nvPr/>
            </p:nvSpPr>
            <p:spPr bwMode="auto">
              <a:xfrm>
                <a:off x="4330" y="788"/>
                <a:ext cx="0" cy="231"/>
              </a:xfrm>
              <a:prstGeom prst="line">
                <a:avLst/>
              </a:prstGeom>
              <a:noFill/>
              <a:ln w="9525">
                <a:solidFill>
                  <a:schemeClr val="tx1"/>
                </a:solidFill>
                <a:round/>
              </a:ln>
              <a:effectLst/>
            </p:spPr>
            <p:txBody>
              <a:bodyPr wrap="none" anchor="ctr"/>
              <a:lstStyle/>
              <a:p>
                <a:endParaRPr lang="zh-CN" altLang="en-US"/>
              </a:p>
            </p:txBody>
          </p:sp>
          <p:sp>
            <p:nvSpPr>
              <p:cNvPr id="185900" name="Line 556"/>
              <p:cNvSpPr>
                <a:spLocks noChangeShapeType="1"/>
              </p:cNvSpPr>
              <p:nvPr/>
            </p:nvSpPr>
            <p:spPr bwMode="auto">
              <a:xfrm flipH="1">
                <a:off x="4276" y="1019"/>
                <a:ext cx="54" cy="69"/>
              </a:xfrm>
              <a:prstGeom prst="line">
                <a:avLst/>
              </a:prstGeom>
              <a:noFill/>
              <a:ln w="9525">
                <a:solidFill>
                  <a:schemeClr val="tx1"/>
                </a:solidFill>
                <a:round/>
              </a:ln>
              <a:effectLst/>
            </p:spPr>
            <p:txBody>
              <a:bodyPr wrap="none" anchor="ctr"/>
              <a:lstStyle/>
              <a:p>
                <a:endParaRPr lang="zh-CN" altLang="en-US"/>
              </a:p>
            </p:txBody>
          </p:sp>
          <p:sp>
            <p:nvSpPr>
              <p:cNvPr id="185901" name="Rectangle 557"/>
              <p:cNvSpPr>
                <a:spLocks noChangeArrowheads="1"/>
              </p:cNvSpPr>
              <p:nvPr/>
            </p:nvSpPr>
            <p:spPr bwMode="auto">
              <a:xfrm>
                <a:off x="4193" y="883"/>
                <a:ext cx="63" cy="136"/>
              </a:xfrm>
              <a:prstGeom prst="rect">
                <a:avLst/>
              </a:prstGeom>
              <a:solidFill>
                <a:schemeClr val="accent2"/>
              </a:solidFill>
              <a:ln w="9525">
                <a:solidFill>
                  <a:schemeClr val="tx1"/>
                </a:solidFill>
                <a:miter lim="800000"/>
              </a:ln>
              <a:effectLst/>
            </p:spPr>
            <p:txBody>
              <a:bodyPr wrap="none" anchor="ctr"/>
              <a:lstStyle/>
              <a:p>
                <a:endParaRPr lang="zh-CN" altLang="en-US"/>
              </a:p>
            </p:txBody>
          </p:sp>
          <p:sp>
            <p:nvSpPr>
              <p:cNvPr id="185902" name="Rectangle 558"/>
              <p:cNvSpPr>
                <a:spLocks noChangeArrowheads="1"/>
              </p:cNvSpPr>
              <p:nvPr/>
            </p:nvSpPr>
            <p:spPr bwMode="auto">
              <a:xfrm>
                <a:off x="4202" y="924"/>
                <a:ext cx="48" cy="48"/>
              </a:xfrm>
              <a:prstGeom prst="rect">
                <a:avLst/>
              </a:prstGeom>
              <a:solidFill>
                <a:schemeClr val="bg1"/>
              </a:solidFill>
              <a:ln w="9525">
                <a:noFill/>
                <a:miter lim="800000"/>
              </a:ln>
              <a:effectLst/>
            </p:spPr>
            <p:txBody>
              <a:bodyPr wrap="none" anchor="ctr"/>
              <a:lstStyle/>
              <a:p>
                <a:endParaRPr lang="zh-CN" altLang="en-US"/>
              </a:p>
            </p:txBody>
          </p:sp>
        </p:grpSp>
        <p:sp>
          <p:nvSpPr>
            <p:cNvPr id="185903" name="Line 559"/>
            <p:cNvSpPr>
              <a:spLocks noChangeShapeType="1"/>
            </p:cNvSpPr>
            <p:nvPr/>
          </p:nvSpPr>
          <p:spPr bwMode="auto">
            <a:xfrm rot="5400000" flipH="1">
              <a:off x="4839" y="2764"/>
              <a:ext cx="385" cy="0"/>
            </a:xfrm>
            <a:prstGeom prst="line">
              <a:avLst/>
            </a:prstGeom>
            <a:noFill/>
            <a:ln w="12700">
              <a:solidFill>
                <a:schemeClr val="tx1"/>
              </a:solidFill>
              <a:round/>
            </a:ln>
            <a:effectLst/>
          </p:spPr>
          <p:txBody>
            <a:bodyPr wrap="none" anchor="ctr"/>
            <a:lstStyle/>
            <a:p>
              <a:endParaRPr lang="zh-CN" altLang="en-US"/>
            </a:p>
          </p:txBody>
        </p:sp>
        <p:sp>
          <p:nvSpPr>
            <p:cNvPr id="185904" name="Line 560"/>
            <p:cNvSpPr>
              <a:spLocks noChangeShapeType="1"/>
            </p:cNvSpPr>
            <p:nvPr/>
          </p:nvSpPr>
          <p:spPr bwMode="auto">
            <a:xfrm rot="-5400000">
              <a:off x="5063" y="2922"/>
              <a:ext cx="0" cy="65"/>
            </a:xfrm>
            <a:prstGeom prst="line">
              <a:avLst/>
            </a:prstGeom>
            <a:noFill/>
            <a:ln w="12700">
              <a:solidFill>
                <a:schemeClr val="tx1"/>
              </a:solidFill>
              <a:round/>
            </a:ln>
            <a:effectLst/>
          </p:spPr>
          <p:txBody>
            <a:bodyPr wrap="none" anchor="ctr"/>
            <a:lstStyle/>
            <a:p>
              <a:endParaRPr lang="zh-CN" altLang="en-US"/>
            </a:p>
          </p:txBody>
        </p:sp>
        <p:sp>
          <p:nvSpPr>
            <p:cNvPr id="185905" name="Line 561"/>
            <p:cNvSpPr>
              <a:spLocks noChangeShapeType="1"/>
            </p:cNvSpPr>
            <p:nvPr/>
          </p:nvSpPr>
          <p:spPr bwMode="auto">
            <a:xfrm rot="-5400000">
              <a:off x="5056" y="2627"/>
              <a:ext cx="0" cy="56"/>
            </a:xfrm>
            <a:prstGeom prst="line">
              <a:avLst/>
            </a:prstGeom>
            <a:noFill/>
            <a:ln w="12700">
              <a:solidFill>
                <a:schemeClr val="tx1"/>
              </a:solidFill>
              <a:round/>
            </a:ln>
            <a:effectLst/>
          </p:spPr>
          <p:txBody>
            <a:bodyPr wrap="none" anchor="ctr"/>
            <a:lstStyle/>
            <a:p>
              <a:endParaRPr lang="zh-CN" altLang="en-US"/>
            </a:p>
          </p:txBody>
        </p:sp>
        <p:sp>
          <p:nvSpPr>
            <p:cNvPr id="185906" name="Line 562"/>
            <p:cNvSpPr>
              <a:spLocks noChangeShapeType="1"/>
            </p:cNvSpPr>
            <p:nvPr/>
          </p:nvSpPr>
          <p:spPr bwMode="auto">
            <a:xfrm flipV="1">
              <a:off x="4224" y="1456"/>
              <a:ext cx="289" cy="131"/>
            </a:xfrm>
            <a:prstGeom prst="line">
              <a:avLst/>
            </a:prstGeom>
            <a:noFill/>
            <a:ln w="12700">
              <a:solidFill>
                <a:schemeClr val="tx1"/>
              </a:solidFill>
              <a:round/>
            </a:ln>
            <a:effectLst/>
          </p:spPr>
          <p:txBody>
            <a:bodyPr wrap="none" anchor="ctr"/>
            <a:lstStyle/>
            <a:p>
              <a:endParaRPr lang="zh-CN" altLang="en-US"/>
            </a:p>
          </p:txBody>
        </p:sp>
        <p:sp>
          <p:nvSpPr>
            <p:cNvPr id="185907" name="Line 563"/>
            <p:cNvSpPr>
              <a:spLocks noChangeShapeType="1"/>
            </p:cNvSpPr>
            <p:nvPr/>
          </p:nvSpPr>
          <p:spPr bwMode="auto">
            <a:xfrm>
              <a:off x="4813" y="1446"/>
              <a:ext cx="306" cy="131"/>
            </a:xfrm>
            <a:prstGeom prst="line">
              <a:avLst/>
            </a:prstGeom>
            <a:noFill/>
            <a:ln w="12700">
              <a:solidFill>
                <a:schemeClr val="tx1"/>
              </a:solidFill>
              <a:round/>
            </a:ln>
            <a:effectLst/>
          </p:spPr>
          <p:txBody>
            <a:bodyPr wrap="none" anchor="ctr"/>
            <a:lstStyle/>
            <a:p>
              <a:endParaRPr lang="zh-CN" altLang="en-US"/>
            </a:p>
          </p:txBody>
        </p:sp>
        <p:sp>
          <p:nvSpPr>
            <p:cNvPr id="185908" name="Line 564"/>
            <p:cNvSpPr>
              <a:spLocks noChangeShapeType="1"/>
            </p:cNvSpPr>
            <p:nvPr/>
          </p:nvSpPr>
          <p:spPr bwMode="auto">
            <a:xfrm flipH="1">
              <a:off x="5140" y="1658"/>
              <a:ext cx="152" cy="429"/>
            </a:xfrm>
            <a:prstGeom prst="line">
              <a:avLst/>
            </a:prstGeom>
            <a:noFill/>
            <a:ln w="12700">
              <a:solidFill>
                <a:schemeClr val="tx1"/>
              </a:solidFill>
              <a:round/>
            </a:ln>
            <a:effectLst/>
          </p:spPr>
          <p:txBody>
            <a:bodyPr wrap="none" anchor="ctr"/>
            <a:lstStyle/>
            <a:p>
              <a:endParaRPr lang="zh-CN" altLang="en-US"/>
            </a:p>
          </p:txBody>
        </p:sp>
        <p:sp>
          <p:nvSpPr>
            <p:cNvPr id="185909" name="Line 565"/>
            <p:cNvSpPr>
              <a:spLocks noChangeShapeType="1"/>
            </p:cNvSpPr>
            <p:nvPr/>
          </p:nvSpPr>
          <p:spPr bwMode="auto">
            <a:xfrm>
              <a:off x="4655" y="1517"/>
              <a:ext cx="0" cy="272"/>
            </a:xfrm>
            <a:prstGeom prst="line">
              <a:avLst/>
            </a:prstGeom>
            <a:noFill/>
            <a:ln w="12700">
              <a:solidFill>
                <a:schemeClr val="tx1"/>
              </a:solidFill>
              <a:round/>
            </a:ln>
            <a:effectLst/>
          </p:spPr>
          <p:txBody>
            <a:bodyPr wrap="none" anchor="ctr"/>
            <a:lstStyle/>
            <a:p>
              <a:endParaRPr lang="zh-CN" altLang="en-US"/>
            </a:p>
          </p:txBody>
        </p:sp>
        <p:sp>
          <p:nvSpPr>
            <p:cNvPr id="185910" name="Line 566"/>
            <p:cNvSpPr>
              <a:spLocks noChangeShapeType="1"/>
            </p:cNvSpPr>
            <p:nvPr/>
          </p:nvSpPr>
          <p:spPr bwMode="auto">
            <a:xfrm>
              <a:off x="4671" y="1925"/>
              <a:ext cx="337" cy="232"/>
            </a:xfrm>
            <a:prstGeom prst="line">
              <a:avLst/>
            </a:prstGeom>
            <a:noFill/>
            <a:ln w="12700">
              <a:solidFill>
                <a:schemeClr val="tx1"/>
              </a:solidFill>
              <a:round/>
            </a:ln>
            <a:effectLst/>
          </p:spPr>
          <p:txBody>
            <a:bodyPr wrap="none" anchor="ctr"/>
            <a:lstStyle/>
            <a:p>
              <a:endParaRPr lang="zh-CN" altLang="en-US"/>
            </a:p>
          </p:txBody>
        </p:sp>
        <p:sp>
          <p:nvSpPr>
            <p:cNvPr id="185911" name="Line 567"/>
            <p:cNvSpPr>
              <a:spLocks noChangeShapeType="1"/>
            </p:cNvSpPr>
            <p:nvPr/>
          </p:nvSpPr>
          <p:spPr bwMode="auto">
            <a:xfrm flipH="1">
              <a:off x="4961" y="2218"/>
              <a:ext cx="168" cy="227"/>
            </a:xfrm>
            <a:prstGeom prst="line">
              <a:avLst/>
            </a:prstGeom>
            <a:noFill/>
            <a:ln w="12700">
              <a:solidFill>
                <a:schemeClr val="tx1"/>
              </a:solidFill>
              <a:round/>
            </a:ln>
            <a:effectLst/>
          </p:spPr>
          <p:txBody>
            <a:bodyPr wrap="none" anchor="ctr"/>
            <a:lstStyle/>
            <a:p>
              <a:endParaRPr lang="zh-CN" altLang="en-US"/>
            </a:p>
          </p:txBody>
        </p:sp>
        <p:sp>
          <p:nvSpPr>
            <p:cNvPr id="185912" name="Line 568"/>
            <p:cNvSpPr>
              <a:spLocks noChangeShapeType="1"/>
            </p:cNvSpPr>
            <p:nvPr/>
          </p:nvSpPr>
          <p:spPr bwMode="auto">
            <a:xfrm flipH="1">
              <a:off x="4818" y="1638"/>
              <a:ext cx="353" cy="242"/>
            </a:xfrm>
            <a:prstGeom prst="line">
              <a:avLst/>
            </a:prstGeom>
            <a:noFill/>
            <a:ln w="12700">
              <a:solidFill>
                <a:schemeClr val="tx1"/>
              </a:solidFill>
              <a:round/>
            </a:ln>
            <a:effectLst/>
          </p:spPr>
          <p:txBody>
            <a:bodyPr wrap="none" anchor="ctr"/>
            <a:lstStyle/>
            <a:p>
              <a:endParaRPr lang="zh-CN" altLang="en-US"/>
            </a:p>
          </p:txBody>
        </p:sp>
        <p:sp>
          <p:nvSpPr>
            <p:cNvPr id="185913" name="Line 569"/>
            <p:cNvSpPr>
              <a:spLocks noChangeShapeType="1"/>
            </p:cNvSpPr>
            <p:nvPr/>
          </p:nvSpPr>
          <p:spPr bwMode="auto">
            <a:xfrm flipH="1">
              <a:off x="4824" y="1285"/>
              <a:ext cx="221" cy="161"/>
            </a:xfrm>
            <a:prstGeom prst="line">
              <a:avLst/>
            </a:prstGeom>
            <a:noFill/>
            <a:ln w="12700">
              <a:solidFill>
                <a:schemeClr val="tx1"/>
              </a:solidFill>
              <a:round/>
            </a:ln>
            <a:effectLst/>
          </p:spPr>
          <p:txBody>
            <a:bodyPr wrap="none" anchor="ctr"/>
            <a:lstStyle/>
            <a:p>
              <a:endParaRPr lang="zh-CN" altLang="en-US"/>
            </a:p>
          </p:txBody>
        </p:sp>
        <p:sp>
          <p:nvSpPr>
            <p:cNvPr id="185914" name="Line 570"/>
            <p:cNvSpPr>
              <a:spLocks noChangeShapeType="1"/>
            </p:cNvSpPr>
            <p:nvPr/>
          </p:nvSpPr>
          <p:spPr bwMode="auto">
            <a:xfrm flipH="1">
              <a:off x="5276" y="1396"/>
              <a:ext cx="127" cy="111"/>
            </a:xfrm>
            <a:prstGeom prst="line">
              <a:avLst/>
            </a:prstGeom>
            <a:noFill/>
            <a:ln w="12700">
              <a:solidFill>
                <a:schemeClr val="tx1"/>
              </a:solidFill>
              <a:round/>
            </a:ln>
            <a:effectLst/>
          </p:spPr>
          <p:txBody>
            <a:bodyPr wrap="none" anchor="ctr"/>
            <a:lstStyle/>
            <a:p>
              <a:endParaRPr lang="zh-CN" altLang="en-US"/>
            </a:p>
          </p:txBody>
        </p:sp>
        <p:grpSp>
          <p:nvGrpSpPr>
            <p:cNvPr id="185915" name="Group 571"/>
            <p:cNvGrpSpPr/>
            <p:nvPr/>
          </p:nvGrpSpPr>
          <p:grpSpPr bwMode="auto">
            <a:xfrm>
              <a:off x="3897" y="1517"/>
              <a:ext cx="316" cy="147"/>
              <a:chOff x="3600" y="219"/>
              <a:chExt cx="360" cy="175"/>
            </a:xfrm>
          </p:grpSpPr>
          <p:sp>
            <p:nvSpPr>
              <p:cNvPr id="185916" name="Oval 57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17" name="Line 57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18" name="Line 57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19" name="Rectangle 57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20" name="Oval 57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21" name="Group 577"/>
              <p:cNvGrpSpPr/>
              <p:nvPr/>
            </p:nvGrpSpPr>
            <p:grpSpPr bwMode="auto">
              <a:xfrm>
                <a:off x="3686" y="244"/>
                <a:ext cx="177" cy="66"/>
                <a:chOff x="2848" y="848"/>
                <a:chExt cx="140" cy="98"/>
              </a:xfrm>
            </p:grpSpPr>
            <p:sp>
              <p:nvSpPr>
                <p:cNvPr id="185922" name="Line 57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23" name="Line 57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24" name="Line 58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25" name="Group 581"/>
              <p:cNvGrpSpPr/>
              <p:nvPr/>
            </p:nvGrpSpPr>
            <p:grpSpPr bwMode="auto">
              <a:xfrm flipV="1">
                <a:off x="3686" y="243"/>
                <a:ext cx="177" cy="66"/>
                <a:chOff x="2848" y="848"/>
                <a:chExt cx="140" cy="98"/>
              </a:xfrm>
            </p:grpSpPr>
            <p:sp>
              <p:nvSpPr>
                <p:cNvPr id="185926" name="Line 58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27" name="Line 58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28" name="Line 58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29" name="Group 585"/>
            <p:cNvGrpSpPr/>
            <p:nvPr/>
          </p:nvGrpSpPr>
          <p:grpSpPr bwMode="auto">
            <a:xfrm>
              <a:off x="4497" y="1373"/>
              <a:ext cx="316" cy="147"/>
              <a:chOff x="3600" y="219"/>
              <a:chExt cx="360" cy="175"/>
            </a:xfrm>
          </p:grpSpPr>
          <p:sp>
            <p:nvSpPr>
              <p:cNvPr id="185930" name="Oval 586"/>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31" name="Line 587"/>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32" name="Line 588"/>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33" name="Rectangle 589"/>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34" name="Oval 590"/>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35" name="Group 591"/>
              <p:cNvGrpSpPr/>
              <p:nvPr/>
            </p:nvGrpSpPr>
            <p:grpSpPr bwMode="auto">
              <a:xfrm>
                <a:off x="3686" y="244"/>
                <a:ext cx="177" cy="66"/>
                <a:chOff x="2848" y="848"/>
                <a:chExt cx="140" cy="98"/>
              </a:xfrm>
            </p:grpSpPr>
            <p:sp>
              <p:nvSpPr>
                <p:cNvPr id="185936" name="Line 59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37" name="Line 59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38" name="Line 59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39" name="Group 595"/>
              <p:cNvGrpSpPr/>
              <p:nvPr/>
            </p:nvGrpSpPr>
            <p:grpSpPr bwMode="auto">
              <a:xfrm flipV="1">
                <a:off x="3686" y="243"/>
                <a:ext cx="177" cy="66"/>
                <a:chOff x="2848" y="848"/>
                <a:chExt cx="140" cy="98"/>
              </a:xfrm>
            </p:grpSpPr>
            <p:sp>
              <p:nvSpPr>
                <p:cNvPr id="185940" name="Line 59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41" name="Line 59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42" name="Line 59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43" name="Group 599"/>
            <p:cNvGrpSpPr/>
            <p:nvPr/>
          </p:nvGrpSpPr>
          <p:grpSpPr bwMode="auto">
            <a:xfrm>
              <a:off x="4508" y="1787"/>
              <a:ext cx="316" cy="147"/>
              <a:chOff x="3600" y="219"/>
              <a:chExt cx="360" cy="175"/>
            </a:xfrm>
          </p:grpSpPr>
          <p:sp>
            <p:nvSpPr>
              <p:cNvPr id="185944" name="Oval 600"/>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45" name="Line 601"/>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46" name="Line 602"/>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47" name="Rectangle 603"/>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48" name="Oval 604"/>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49" name="Group 605"/>
              <p:cNvGrpSpPr/>
              <p:nvPr/>
            </p:nvGrpSpPr>
            <p:grpSpPr bwMode="auto">
              <a:xfrm>
                <a:off x="3686" y="244"/>
                <a:ext cx="177" cy="66"/>
                <a:chOff x="2848" y="848"/>
                <a:chExt cx="140" cy="98"/>
              </a:xfrm>
            </p:grpSpPr>
            <p:sp>
              <p:nvSpPr>
                <p:cNvPr id="185950" name="Line 60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51" name="Line 60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52" name="Line 60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53" name="Group 609"/>
              <p:cNvGrpSpPr/>
              <p:nvPr/>
            </p:nvGrpSpPr>
            <p:grpSpPr bwMode="auto">
              <a:xfrm flipV="1">
                <a:off x="3686" y="243"/>
                <a:ext cx="177" cy="66"/>
                <a:chOff x="2848" y="848"/>
                <a:chExt cx="140" cy="98"/>
              </a:xfrm>
            </p:grpSpPr>
            <p:sp>
              <p:nvSpPr>
                <p:cNvPr id="185954" name="Line 61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55" name="Line 61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56" name="Line 61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57" name="Group 613"/>
            <p:cNvGrpSpPr/>
            <p:nvPr/>
          </p:nvGrpSpPr>
          <p:grpSpPr bwMode="auto">
            <a:xfrm>
              <a:off x="5119" y="1504"/>
              <a:ext cx="315" cy="147"/>
              <a:chOff x="3600" y="219"/>
              <a:chExt cx="360" cy="175"/>
            </a:xfrm>
          </p:grpSpPr>
          <p:sp>
            <p:nvSpPr>
              <p:cNvPr id="185958" name="Oval 614"/>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59" name="Line 615"/>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60" name="Line 616"/>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61" name="Rectangle 617"/>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62" name="Oval 618"/>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63" name="Group 619"/>
              <p:cNvGrpSpPr/>
              <p:nvPr/>
            </p:nvGrpSpPr>
            <p:grpSpPr bwMode="auto">
              <a:xfrm>
                <a:off x="3686" y="244"/>
                <a:ext cx="177" cy="66"/>
                <a:chOff x="2848" y="848"/>
                <a:chExt cx="140" cy="98"/>
              </a:xfrm>
            </p:grpSpPr>
            <p:sp>
              <p:nvSpPr>
                <p:cNvPr id="185964" name="Line 62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65" name="Line 62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66" name="Line 62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67" name="Group 623"/>
              <p:cNvGrpSpPr/>
              <p:nvPr/>
            </p:nvGrpSpPr>
            <p:grpSpPr bwMode="auto">
              <a:xfrm flipV="1">
                <a:off x="3686" y="243"/>
                <a:ext cx="177" cy="66"/>
                <a:chOff x="2848" y="848"/>
                <a:chExt cx="140" cy="98"/>
              </a:xfrm>
            </p:grpSpPr>
            <p:sp>
              <p:nvSpPr>
                <p:cNvPr id="185968" name="Line 62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69" name="Line 62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70" name="Line 62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71" name="Group 627"/>
            <p:cNvGrpSpPr/>
            <p:nvPr/>
          </p:nvGrpSpPr>
          <p:grpSpPr bwMode="auto">
            <a:xfrm>
              <a:off x="4997" y="2069"/>
              <a:ext cx="316" cy="147"/>
              <a:chOff x="3600" y="219"/>
              <a:chExt cx="360" cy="175"/>
            </a:xfrm>
          </p:grpSpPr>
          <p:sp>
            <p:nvSpPr>
              <p:cNvPr id="185972" name="Oval 628"/>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73" name="Line 629"/>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74" name="Line 630"/>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75" name="Rectangle 631"/>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76" name="Oval 632"/>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77" name="Group 633"/>
              <p:cNvGrpSpPr/>
              <p:nvPr/>
            </p:nvGrpSpPr>
            <p:grpSpPr bwMode="auto">
              <a:xfrm>
                <a:off x="3686" y="244"/>
                <a:ext cx="177" cy="66"/>
                <a:chOff x="2848" y="848"/>
                <a:chExt cx="140" cy="98"/>
              </a:xfrm>
            </p:grpSpPr>
            <p:sp>
              <p:nvSpPr>
                <p:cNvPr id="185978" name="Line 634"/>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79" name="Line 635"/>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80" name="Line 636"/>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81" name="Group 637"/>
              <p:cNvGrpSpPr/>
              <p:nvPr/>
            </p:nvGrpSpPr>
            <p:grpSpPr bwMode="auto">
              <a:xfrm flipV="1">
                <a:off x="3686" y="243"/>
                <a:ext cx="177" cy="66"/>
                <a:chOff x="2848" y="848"/>
                <a:chExt cx="140" cy="98"/>
              </a:xfrm>
            </p:grpSpPr>
            <p:sp>
              <p:nvSpPr>
                <p:cNvPr id="185982" name="Line 63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83" name="Line 63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84" name="Line 64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85" name="Group 641"/>
            <p:cNvGrpSpPr/>
            <p:nvPr/>
          </p:nvGrpSpPr>
          <p:grpSpPr bwMode="auto">
            <a:xfrm>
              <a:off x="4787" y="2437"/>
              <a:ext cx="316" cy="148"/>
              <a:chOff x="3600" y="219"/>
              <a:chExt cx="360" cy="175"/>
            </a:xfrm>
          </p:grpSpPr>
          <p:sp>
            <p:nvSpPr>
              <p:cNvPr id="185986" name="Oval 642"/>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5987" name="Line 643"/>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5988" name="Line 644"/>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5989" name="Rectangle 645"/>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5990" name="Oval 646"/>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5991" name="Group 647"/>
              <p:cNvGrpSpPr/>
              <p:nvPr/>
            </p:nvGrpSpPr>
            <p:grpSpPr bwMode="auto">
              <a:xfrm>
                <a:off x="3686" y="244"/>
                <a:ext cx="177" cy="66"/>
                <a:chOff x="2848" y="848"/>
                <a:chExt cx="140" cy="98"/>
              </a:xfrm>
            </p:grpSpPr>
            <p:sp>
              <p:nvSpPr>
                <p:cNvPr id="185992" name="Line 648"/>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93" name="Line 649"/>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94" name="Line 650"/>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5995" name="Group 651"/>
              <p:cNvGrpSpPr/>
              <p:nvPr/>
            </p:nvGrpSpPr>
            <p:grpSpPr bwMode="auto">
              <a:xfrm flipV="1">
                <a:off x="3686" y="243"/>
                <a:ext cx="177" cy="66"/>
                <a:chOff x="2848" y="848"/>
                <a:chExt cx="140" cy="98"/>
              </a:xfrm>
            </p:grpSpPr>
            <p:sp>
              <p:nvSpPr>
                <p:cNvPr id="185996" name="Line 65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5997" name="Line 65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5998" name="Line 65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5999" name="Group 655"/>
            <p:cNvGrpSpPr/>
            <p:nvPr/>
          </p:nvGrpSpPr>
          <p:grpSpPr bwMode="auto">
            <a:xfrm>
              <a:off x="4403" y="2745"/>
              <a:ext cx="315" cy="147"/>
              <a:chOff x="3600" y="219"/>
              <a:chExt cx="360" cy="175"/>
            </a:xfrm>
          </p:grpSpPr>
          <p:sp>
            <p:nvSpPr>
              <p:cNvPr id="186000" name="Oval 656"/>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6001" name="Line 657"/>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6002" name="Line 658"/>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6003" name="Rectangle 659"/>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6004" name="Oval 660"/>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6005" name="Group 661"/>
              <p:cNvGrpSpPr/>
              <p:nvPr/>
            </p:nvGrpSpPr>
            <p:grpSpPr bwMode="auto">
              <a:xfrm>
                <a:off x="3686" y="244"/>
                <a:ext cx="177" cy="66"/>
                <a:chOff x="2848" y="848"/>
                <a:chExt cx="140" cy="98"/>
              </a:xfrm>
            </p:grpSpPr>
            <p:sp>
              <p:nvSpPr>
                <p:cNvPr id="186006" name="Line 662"/>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6007" name="Line 663"/>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6008" name="Line 664"/>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6009" name="Group 665"/>
              <p:cNvGrpSpPr/>
              <p:nvPr/>
            </p:nvGrpSpPr>
            <p:grpSpPr bwMode="auto">
              <a:xfrm flipV="1">
                <a:off x="3686" y="243"/>
                <a:ext cx="177" cy="66"/>
                <a:chOff x="2848" y="848"/>
                <a:chExt cx="140" cy="98"/>
              </a:xfrm>
            </p:grpSpPr>
            <p:sp>
              <p:nvSpPr>
                <p:cNvPr id="186010" name="Line 66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6011" name="Line 66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6012" name="Line 66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grpSp>
          <p:nvGrpSpPr>
            <p:cNvPr id="186013" name="Group 669"/>
            <p:cNvGrpSpPr/>
            <p:nvPr/>
          </p:nvGrpSpPr>
          <p:grpSpPr bwMode="auto">
            <a:xfrm>
              <a:off x="3897" y="2508"/>
              <a:ext cx="316" cy="147"/>
              <a:chOff x="3600" y="219"/>
              <a:chExt cx="360" cy="175"/>
            </a:xfrm>
          </p:grpSpPr>
          <p:sp>
            <p:nvSpPr>
              <p:cNvPr id="186014" name="Oval 670"/>
              <p:cNvSpPr>
                <a:spLocks noChangeArrowheads="1"/>
              </p:cNvSpPr>
              <p:nvPr/>
            </p:nvSpPr>
            <p:spPr bwMode="auto">
              <a:xfrm>
                <a:off x="3603" y="297"/>
                <a:ext cx="357" cy="97"/>
              </a:xfrm>
              <a:prstGeom prst="ellipse">
                <a:avLst/>
              </a:prstGeom>
              <a:solidFill>
                <a:schemeClr val="hlink"/>
              </a:solidFill>
              <a:ln w="12700">
                <a:solidFill>
                  <a:schemeClr val="tx1"/>
                </a:solidFill>
                <a:round/>
              </a:ln>
              <a:effectLst/>
            </p:spPr>
            <p:txBody>
              <a:bodyPr wrap="none" anchor="ctr"/>
              <a:lstStyle/>
              <a:p>
                <a:endParaRPr lang="zh-CN" altLang="en-US"/>
              </a:p>
            </p:txBody>
          </p:sp>
          <p:sp>
            <p:nvSpPr>
              <p:cNvPr id="186015" name="Line 671"/>
              <p:cNvSpPr>
                <a:spLocks noChangeShapeType="1"/>
              </p:cNvSpPr>
              <p:nvPr/>
            </p:nvSpPr>
            <p:spPr bwMode="auto">
              <a:xfrm>
                <a:off x="3603" y="289"/>
                <a:ext cx="0" cy="60"/>
              </a:xfrm>
              <a:prstGeom prst="line">
                <a:avLst/>
              </a:prstGeom>
              <a:noFill/>
              <a:ln w="12700">
                <a:solidFill>
                  <a:schemeClr val="tx1"/>
                </a:solidFill>
                <a:round/>
              </a:ln>
              <a:effectLst/>
            </p:spPr>
            <p:txBody>
              <a:bodyPr wrap="none" anchor="ctr"/>
              <a:lstStyle/>
              <a:p>
                <a:endParaRPr lang="zh-CN" altLang="en-US"/>
              </a:p>
            </p:txBody>
          </p:sp>
          <p:sp>
            <p:nvSpPr>
              <p:cNvPr id="186016" name="Line 672"/>
              <p:cNvSpPr>
                <a:spLocks noChangeShapeType="1"/>
              </p:cNvSpPr>
              <p:nvPr/>
            </p:nvSpPr>
            <p:spPr bwMode="auto">
              <a:xfrm>
                <a:off x="3960" y="289"/>
                <a:ext cx="0" cy="60"/>
              </a:xfrm>
              <a:prstGeom prst="line">
                <a:avLst/>
              </a:prstGeom>
              <a:noFill/>
              <a:ln w="12700">
                <a:solidFill>
                  <a:schemeClr val="tx1"/>
                </a:solidFill>
                <a:round/>
              </a:ln>
              <a:effectLst/>
            </p:spPr>
            <p:txBody>
              <a:bodyPr wrap="none" anchor="ctr"/>
              <a:lstStyle/>
              <a:p>
                <a:endParaRPr lang="zh-CN" altLang="en-US"/>
              </a:p>
            </p:txBody>
          </p:sp>
          <p:sp>
            <p:nvSpPr>
              <p:cNvPr id="186017" name="Rectangle 673"/>
              <p:cNvSpPr>
                <a:spLocks noChangeArrowheads="1"/>
              </p:cNvSpPr>
              <p:nvPr/>
            </p:nvSpPr>
            <p:spPr bwMode="auto">
              <a:xfrm>
                <a:off x="3603" y="289"/>
                <a:ext cx="354" cy="59"/>
              </a:xfrm>
              <a:prstGeom prst="rect">
                <a:avLst/>
              </a:prstGeom>
              <a:solidFill>
                <a:schemeClr val="hlink"/>
              </a:solidFill>
              <a:ln w="12700">
                <a:noFill/>
                <a:miter lim="800000"/>
              </a:ln>
              <a:effectLst/>
            </p:spPr>
            <p:txBody>
              <a:bodyPr wrap="none" anchor="ctr"/>
              <a:lstStyle/>
              <a:p>
                <a:pPr algn="ctr">
                  <a:spcBef>
                    <a:spcPct val="0"/>
                  </a:spcBef>
                  <a:buClrTx/>
                  <a:buSzTx/>
                  <a:buFontTx/>
                  <a:buNone/>
                </a:pPr>
                <a:endParaRPr lang="zh-CN" altLang="zh-CN" dirty="0">
                  <a:latin typeface="Comic Sans MS Regular" panose="030F0702030302020204" pitchFamily="66" charset="0"/>
                </a:endParaRPr>
              </a:p>
            </p:txBody>
          </p:sp>
          <p:sp>
            <p:nvSpPr>
              <p:cNvPr id="186018" name="Oval 674"/>
              <p:cNvSpPr>
                <a:spLocks noChangeArrowheads="1"/>
              </p:cNvSpPr>
              <p:nvPr/>
            </p:nvSpPr>
            <p:spPr bwMode="auto">
              <a:xfrm>
                <a:off x="3600" y="219"/>
                <a:ext cx="357" cy="113"/>
              </a:xfrm>
              <a:prstGeom prst="ellipse">
                <a:avLst/>
              </a:prstGeom>
              <a:solidFill>
                <a:schemeClr val="hlink"/>
              </a:solidFill>
              <a:ln w="12700">
                <a:solidFill>
                  <a:schemeClr val="tx1"/>
                </a:solidFill>
                <a:round/>
              </a:ln>
              <a:effectLst/>
            </p:spPr>
            <p:txBody>
              <a:bodyPr wrap="none" anchor="ctr"/>
              <a:lstStyle/>
              <a:p>
                <a:endParaRPr lang="zh-CN" altLang="en-US"/>
              </a:p>
            </p:txBody>
          </p:sp>
          <p:grpSp>
            <p:nvGrpSpPr>
              <p:cNvPr id="186019" name="Group 675"/>
              <p:cNvGrpSpPr/>
              <p:nvPr/>
            </p:nvGrpSpPr>
            <p:grpSpPr bwMode="auto">
              <a:xfrm>
                <a:off x="3686" y="244"/>
                <a:ext cx="177" cy="66"/>
                <a:chOff x="2848" y="848"/>
                <a:chExt cx="140" cy="98"/>
              </a:xfrm>
            </p:grpSpPr>
            <p:sp>
              <p:nvSpPr>
                <p:cNvPr id="186020" name="Line 676"/>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6021" name="Line 677"/>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6022" name="Line 678"/>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nvGrpSpPr>
              <p:cNvPr id="186023" name="Group 679"/>
              <p:cNvGrpSpPr/>
              <p:nvPr/>
            </p:nvGrpSpPr>
            <p:grpSpPr bwMode="auto">
              <a:xfrm flipV="1">
                <a:off x="3686" y="243"/>
                <a:ext cx="177" cy="66"/>
                <a:chOff x="2848" y="848"/>
                <a:chExt cx="140" cy="98"/>
              </a:xfrm>
            </p:grpSpPr>
            <p:sp>
              <p:nvSpPr>
                <p:cNvPr id="186024" name="Line 680"/>
                <p:cNvSpPr>
                  <a:spLocks noChangeShapeType="1"/>
                </p:cNvSpPr>
                <p:nvPr/>
              </p:nvSpPr>
              <p:spPr bwMode="auto">
                <a:xfrm flipV="1">
                  <a:off x="2848" y="848"/>
                  <a:ext cx="50" cy="2"/>
                </a:xfrm>
                <a:prstGeom prst="line">
                  <a:avLst/>
                </a:prstGeom>
                <a:noFill/>
                <a:ln w="28575">
                  <a:solidFill>
                    <a:schemeClr val="tx1"/>
                  </a:solidFill>
                  <a:round/>
                </a:ln>
                <a:effectLst/>
              </p:spPr>
              <p:txBody>
                <a:bodyPr wrap="none" anchor="ctr"/>
                <a:lstStyle/>
                <a:p>
                  <a:endParaRPr lang="zh-CN" altLang="en-US"/>
                </a:p>
              </p:txBody>
            </p:sp>
            <p:sp>
              <p:nvSpPr>
                <p:cNvPr id="186025" name="Line 681"/>
                <p:cNvSpPr>
                  <a:spLocks noChangeShapeType="1"/>
                </p:cNvSpPr>
                <p:nvPr/>
              </p:nvSpPr>
              <p:spPr bwMode="auto">
                <a:xfrm>
                  <a:off x="2944" y="946"/>
                  <a:ext cx="44" cy="0"/>
                </a:xfrm>
                <a:prstGeom prst="line">
                  <a:avLst/>
                </a:prstGeom>
                <a:noFill/>
                <a:ln w="28575">
                  <a:solidFill>
                    <a:schemeClr val="tx1"/>
                  </a:solidFill>
                  <a:round/>
                </a:ln>
                <a:effectLst/>
              </p:spPr>
              <p:txBody>
                <a:bodyPr wrap="none" anchor="ctr"/>
                <a:lstStyle/>
                <a:p>
                  <a:endParaRPr lang="zh-CN" altLang="en-US"/>
                </a:p>
              </p:txBody>
            </p:sp>
            <p:sp>
              <p:nvSpPr>
                <p:cNvPr id="186026" name="Line 682"/>
                <p:cNvSpPr>
                  <a:spLocks noChangeShapeType="1"/>
                </p:cNvSpPr>
                <p:nvPr/>
              </p:nvSpPr>
              <p:spPr bwMode="auto">
                <a:xfrm>
                  <a:off x="2894" y="850"/>
                  <a:ext cx="52" cy="96"/>
                </a:xfrm>
                <a:prstGeom prst="line">
                  <a:avLst/>
                </a:prstGeom>
                <a:noFill/>
                <a:ln w="28575">
                  <a:solidFill>
                    <a:schemeClr val="tx1"/>
                  </a:solidFill>
                  <a:round/>
                </a:ln>
                <a:effectLst/>
              </p:spPr>
              <p:txBody>
                <a:bodyPr wrap="none" anchor="ctr"/>
                <a:lstStyle/>
                <a:p>
                  <a:endParaRPr lang="zh-CN" altLang="en-US"/>
                </a:p>
              </p:txBody>
            </p:sp>
          </p:grpSp>
        </p:grpSp>
        <p:sp>
          <p:nvSpPr>
            <p:cNvPr id="186027" name="Line 683"/>
            <p:cNvSpPr>
              <a:spLocks noChangeShapeType="1"/>
            </p:cNvSpPr>
            <p:nvPr/>
          </p:nvSpPr>
          <p:spPr bwMode="auto">
            <a:xfrm flipV="1">
              <a:off x="4058" y="2642"/>
              <a:ext cx="1" cy="157"/>
            </a:xfrm>
            <a:prstGeom prst="line">
              <a:avLst/>
            </a:prstGeom>
            <a:noFill/>
            <a:ln w="12700">
              <a:solidFill>
                <a:schemeClr val="tx1"/>
              </a:solidFill>
              <a:round/>
            </a:ln>
            <a:effectLst/>
          </p:spPr>
          <p:txBody>
            <a:bodyPr wrap="none" anchor="ctr"/>
            <a:lstStyle/>
            <a:p>
              <a:endParaRPr lang="zh-CN" altLang="en-US"/>
            </a:p>
          </p:txBody>
        </p:sp>
        <p:sp>
          <p:nvSpPr>
            <p:cNvPr id="186028" name="Line 684"/>
            <p:cNvSpPr>
              <a:spLocks noChangeShapeType="1"/>
            </p:cNvSpPr>
            <p:nvPr/>
          </p:nvSpPr>
          <p:spPr bwMode="auto">
            <a:xfrm>
              <a:off x="3504" y="1728"/>
              <a:ext cx="144" cy="480"/>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186029" name="Line 685"/>
            <p:cNvSpPr>
              <a:spLocks noChangeShapeType="1"/>
            </p:cNvSpPr>
            <p:nvPr/>
          </p:nvSpPr>
          <p:spPr bwMode="auto">
            <a:xfrm>
              <a:off x="3456" y="1776"/>
              <a:ext cx="144" cy="480"/>
            </a:xfrm>
            <a:prstGeom prst="line">
              <a:avLst/>
            </a:prstGeom>
            <a:noFill/>
            <a:ln w="38100">
              <a:solidFill>
                <a:srgbClr val="FF0000"/>
              </a:solidFill>
              <a:round/>
              <a:headEnd type="triangle" w="med" len="med"/>
            </a:ln>
            <a:effectLst/>
          </p:spPr>
          <p:txBody>
            <a:bodyPr wrap="none" anchor="ctr"/>
            <a:lstStyle/>
            <a:p>
              <a:endParaRPr lang="zh-CN" altLang="en-US"/>
            </a:p>
          </p:txBody>
        </p:sp>
        <p:sp>
          <p:nvSpPr>
            <p:cNvPr id="186030" name="Line 686"/>
            <p:cNvSpPr>
              <a:spLocks noChangeShapeType="1"/>
            </p:cNvSpPr>
            <p:nvPr/>
          </p:nvSpPr>
          <p:spPr bwMode="auto">
            <a:xfrm>
              <a:off x="3456" y="1392"/>
              <a:ext cx="672" cy="1488"/>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186031" name="Line 687"/>
            <p:cNvSpPr>
              <a:spLocks noChangeShapeType="1"/>
            </p:cNvSpPr>
            <p:nvPr/>
          </p:nvSpPr>
          <p:spPr bwMode="auto">
            <a:xfrm>
              <a:off x="3552" y="1440"/>
              <a:ext cx="672" cy="1488"/>
            </a:xfrm>
            <a:prstGeom prst="line">
              <a:avLst/>
            </a:prstGeom>
            <a:noFill/>
            <a:ln w="38100">
              <a:solidFill>
                <a:srgbClr val="FF0000"/>
              </a:solidFill>
              <a:round/>
              <a:headEnd type="triangle" w="med" len="med"/>
            </a:ln>
            <a:effectLst/>
          </p:spPr>
          <p:txBody>
            <a:bodyPr wrap="none" anchor="ctr"/>
            <a:lstStyle/>
            <a:p>
              <a:endParaRPr lang="zh-CN" altLang="en-US"/>
            </a:p>
          </p:txBody>
        </p:sp>
        <p:sp>
          <p:nvSpPr>
            <p:cNvPr id="186032" name="Line 688"/>
            <p:cNvSpPr>
              <a:spLocks noChangeShapeType="1"/>
            </p:cNvSpPr>
            <p:nvPr/>
          </p:nvSpPr>
          <p:spPr bwMode="auto">
            <a:xfrm>
              <a:off x="3840" y="2976"/>
              <a:ext cx="1008" cy="384"/>
            </a:xfrm>
            <a:prstGeom prst="line">
              <a:avLst/>
            </a:prstGeom>
            <a:noFill/>
            <a:ln w="38100">
              <a:solidFill>
                <a:srgbClr val="FF0000"/>
              </a:solidFill>
              <a:round/>
              <a:headEnd type="triangle" w="med" len="med"/>
            </a:ln>
            <a:effectLst/>
          </p:spPr>
          <p:txBody>
            <a:bodyPr wrap="none" anchor="ctr"/>
            <a:lstStyle/>
            <a:p>
              <a:endParaRPr lang="zh-CN" altLang="en-US"/>
            </a:p>
          </p:txBody>
        </p:sp>
        <p:sp>
          <p:nvSpPr>
            <p:cNvPr id="186033" name="Line 689"/>
            <p:cNvSpPr>
              <a:spLocks noChangeShapeType="1"/>
            </p:cNvSpPr>
            <p:nvPr/>
          </p:nvSpPr>
          <p:spPr bwMode="auto">
            <a:xfrm>
              <a:off x="3888" y="2928"/>
              <a:ext cx="912" cy="336"/>
            </a:xfrm>
            <a:prstGeom prst="line">
              <a:avLst/>
            </a:prstGeom>
            <a:noFill/>
            <a:ln w="38100">
              <a:solidFill>
                <a:srgbClr val="FF0000"/>
              </a:solidFill>
              <a:round/>
              <a:tailEnd type="triangle" w="med" len="med"/>
            </a:ln>
            <a:effectLst/>
          </p:spPr>
          <p:txBody>
            <a:bodyPr wrap="none" anchor="ctr"/>
            <a:lstStyle/>
            <a:p>
              <a:endParaRPr lang="zh-CN" altLang="en-US"/>
            </a:p>
          </p:txBody>
        </p:sp>
        <p:sp>
          <p:nvSpPr>
            <p:cNvPr id="186034" name="Text Box 690"/>
            <p:cNvSpPr txBox="1">
              <a:spLocks noChangeArrowheads="1"/>
            </p:cNvSpPr>
            <p:nvPr/>
          </p:nvSpPr>
          <p:spPr bwMode="auto">
            <a:xfrm>
              <a:off x="3673" y="3493"/>
              <a:ext cx="116" cy="288"/>
            </a:xfrm>
            <a:prstGeom prst="rect">
              <a:avLst/>
            </a:prstGeom>
            <a:noFill/>
            <a:ln w="12700">
              <a:noFill/>
              <a:miter lim="800000"/>
            </a:ln>
            <a:effectLst/>
          </p:spPr>
          <p:txBody>
            <a:bodyPr wrap="none">
              <a:spAutoFit/>
            </a:bodyPr>
            <a:lstStyle/>
            <a:p>
              <a:endParaRPr lang="zh-CN" altLang="zh-CN"/>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31" name="灯片编号占位符 5"/>
          <p:cNvSpPr>
            <a:spLocks noGrp="1"/>
          </p:cNvSpPr>
          <p:nvPr>
            <p:ph type="sldNum" sz="quarter" idx="12"/>
          </p:nvPr>
        </p:nvSpPr>
        <p:spPr/>
        <p:txBody>
          <a:bodyPr/>
          <a:lstStyle/>
          <a:p>
            <a:fld id="{4E1C3EB4-AA5F-4207-A663-7F23FCEB2443}" type="slidenum">
              <a:rPr lang="en-US" altLang="zh-CN"/>
              <a:t>80</a:t>
            </a:fld>
            <a:endParaRPr lang="en-US" altLang="zh-CN" dirty="0"/>
          </a:p>
        </p:txBody>
      </p:sp>
      <p:sp>
        <p:nvSpPr>
          <p:cNvPr id="191492" name="Rectangle 4"/>
          <p:cNvSpPr>
            <a:spLocks noGrp="1" noChangeArrowheads="1"/>
          </p:cNvSpPr>
          <p:nvPr>
            <p:ph type="title"/>
          </p:nvPr>
        </p:nvSpPr>
        <p:spPr>
          <a:xfrm>
            <a:off x="560388" y="0"/>
            <a:ext cx="7772400" cy="1143000"/>
          </a:xfrm>
        </p:spPr>
        <p:txBody>
          <a:bodyPr/>
          <a:lstStyle/>
          <a:p>
            <a:r>
              <a:rPr lang="zh-CN" altLang="en-US" dirty="0">
                <a:ea typeface="宋体" pitchFamily="2" charset="-122"/>
                <a:sym typeface="+mn-ea"/>
              </a:rPr>
              <a:t>洪泛式查询：</a:t>
            </a:r>
            <a:r>
              <a:rPr lang="en-US" altLang="zh-CN" dirty="0">
                <a:ea typeface="宋体" pitchFamily="2" charset="-122"/>
                <a:sym typeface="+mn-ea"/>
              </a:rPr>
              <a:t>Query flooding</a:t>
            </a:r>
            <a:endParaRPr lang="en-US" altLang="zh-CN" dirty="0">
              <a:ea typeface="宋体" pitchFamily="2" charset="-122"/>
            </a:endParaRPr>
          </a:p>
        </p:txBody>
      </p:sp>
      <p:sp>
        <p:nvSpPr>
          <p:cNvPr id="191521" name="Text Box 33"/>
          <p:cNvSpPr txBox="1">
            <a:spLocks noChangeArrowheads="1"/>
          </p:cNvSpPr>
          <p:nvPr/>
        </p:nvSpPr>
        <p:spPr bwMode="auto">
          <a:xfrm>
            <a:off x="474663" y="5189538"/>
            <a:ext cx="2069797" cy="1274195"/>
          </a:xfrm>
          <a:prstGeom prst="rect">
            <a:avLst/>
          </a:prstGeom>
          <a:noFill/>
          <a:ln w="12700">
            <a:solidFill>
              <a:srgbClr val="FF0000"/>
            </a:solidFill>
            <a:miter lim="800000"/>
          </a:ln>
          <a:effectLst/>
        </p:spPr>
        <p:txBody>
          <a:bodyPr wrap="none">
            <a:spAutoFit/>
          </a:bodyPr>
          <a:lstStyle/>
          <a:p>
            <a:pPr algn="l"/>
            <a:r>
              <a:rPr lang="zh-CN" altLang="en-US" dirty="0">
                <a:solidFill>
                  <a:srgbClr val="163794"/>
                </a:solidFill>
                <a:latin typeface="Comic Sans MS Regular" panose="030F0702030302020204" pitchFamily="66" charset="0"/>
                <a:ea typeface="宋体" charset="0"/>
                <a:cs typeface="Times New Roman" pitchFamily="18" charset="0"/>
                <a:sym typeface="+mn-ea"/>
              </a:rPr>
              <a:t>扩展性：</a:t>
            </a:r>
            <a:endParaRPr lang="en-US" altLang="zh-CN" dirty="0">
              <a:ea typeface="宋体" pitchFamily="2" charset="-122"/>
            </a:endParaRPr>
          </a:p>
          <a:p>
            <a:pPr algn="l"/>
            <a:r>
              <a:rPr lang="en-US" altLang="zh-CN" dirty="0">
                <a:ea typeface="宋体" pitchFamily="2" charset="-122"/>
              </a:rPr>
              <a:t>limited scope</a:t>
            </a:r>
            <a:br>
              <a:rPr lang="en-US" altLang="zh-CN" dirty="0">
                <a:ea typeface="宋体" pitchFamily="2" charset="-122"/>
              </a:rPr>
            </a:br>
            <a:r>
              <a:rPr lang="en-US" altLang="zh-CN" dirty="0">
                <a:ea typeface="宋体" pitchFamily="2" charset="-122"/>
              </a:rPr>
              <a:t>flooding</a:t>
            </a:r>
          </a:p>
        </p:txBody>
      </p:sp>
      <p:sp>
        <p:nvSpPr>
          <p:cNvPr id="3" name="文本框 2"/>
          <p:cNvSpPr txBox="1"/>
          <p:nvPr/>
        </p:nvSpPr>
        <p:spPr>
          <a:xfrm>
            <a:off x="311151" y="1143000"/>
            <a:ext cx="2975791" cy="2885405"/>
          </a:xfrm>
          <a:prstGeom prst="rect">
            <a:avLst/>
          </a:prstGeom>
          <a:noFill/>
        </p:spPr>
        <p:txBody>
          <a:bodyPr wrap="square" rtlCol="0" anchor="t">
            <a:spAutoFit/>
          </a:bodyPr>
          <a:lstStyle/>
          <a:p>
            <a:pPr>
              <a:lnSpc>
                <a:spcPts val="27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查询消息通过已有的TCP连接发送</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9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节点转发查询消息</a:t>
            </a:r>
            <a:endParaRPr lang="en-US" altLang="zh-CN" dirty="0">
              <a:solidFill>
                <a:srgbClr val="163794"/>
              </a:solidFill>
              <a:latin typeface="Comic Sans MS Regular" panose="030F0702030302020204" pitchFamily="66" charset="0"/>
              <a:cs typeface="Times New Roman" pitchFamily="18" charset="0"/>
            </a:endParaRPr>
          </a:p>
          <a:p>
            <a:pPr>
              <a:lnSpc>
                <a:spcPts val="1000"/>
              </a:lnSpc>
            </a:pPr>
            <a:endParaRPr lang="en-US" altLang="zh-CN" dirty="0"/>
          </a:p>
          <a:p>
            <a:pPr>
              <a:lnSpc>
                <a:spcPts val="2800"/>
              </a:lnSpc>
              <a:tabLst>
                <a:tab pos="3048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如果查询命中，则利用反向</a:t>
            </a:r>
            <a:endParaRPr lang="en-US" altLang="zh-CN" dirty="0">
              <a:solidFill>
                <a:srgbClr val="163794"/>
              </a:solidFill>
              <a:latin typeface="Comic Sans MS Regular" panose="030F0702030302020204" pitchFamily="66" charset="0"/>
              <a:cs typeface="Times New Roman" pitchFamily="18" charset="0"/>
            </a:endParaRPr>
          </a:p>
          <a:p>
            <a:pPr>
              <a:lnSpc>
                <a:spcPts val="3000"/>
              </a:lnSpc>
              <a:tabLst>
                <a:tab pos="304800" algn="l"/>
              </a:tabLst>
            </a:pPr>
            <a:r>
              <a:rPr lang="en-US" altLang="zh-CN" dirty="0">
                <a:sym typeface="+mn-ea"/>
              </a:rPr>
              <a:t>	</a:t>
            </a:r>
            <a:r>
              <a:rPr lang="en-US" altLang="zh-CN" dirty="0">
                <a:solidFill>
                  <a:srgbClr val="163794"/>
                </a:solidFill>
                <a:latin typeface="Comic Sans MS Regular" panose="030F0702030302020204" pitchFamily="66" charset="0"/>
                <a:cs typeface="Times New Roman" pitchFamily="18" charset="0"/>
                <a:sym typeface="+mn-ea"/>
              </a:rPr>
              <a:t>路径发回查询节点</a:t>
            </a:r>
            <a:endParaRPr lang="zh-CN" altLang="en-US" dirty="0"/>
          </a:p>
        </p:txBody>
      </p:sp>
      <p:pic>
        <p:nvPicPr>
          <p:cNvPr id="4" name="图片 3"/>
          <p:cNvPicPr>
            <a:picLocks noChangeAspect="1"/>
          </p:cNvPicPr>
          <p:nvPr/>
        </p:nvPicPr>
        <p:blipFill>
          <a:blip r:embed="rId2"/>
          <a:stretch>
            <a:fillRect/>
          </a:stretch>
        </p:blipFill>
        <p:spPr>
          <a:xfrm>
            <a:off x="3369945" y="1143000"/>
            <a:ext cx="5212080" cy="434784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1FB613DA-8611-4097-BFF1-A2BFF61E6EE8}" type="slidenum">
              <a:rPr lang="en-US" altLang="zh-CN"/>
              <a:t>81</a:t>
            </a:fld>
            <a:endParaRPr lang="en-US" altLang="zh-CN" dirty="0"/>
          </a:p>
        </p:txBody>
      </p:sp>
      <p:sp>
        <p:nvSpPr>
          <p:cNvPr id="193538" name="Rectangle 2"/>
          <p:cNvSpPr>
            <a:spLocks noGrp="1" noChangeArrowheads="1"/>
          </p:cNvSpPr>
          <p:nvPr>
            <p:ph type="title"/>
          </p:nvPr>
        </p:nvSpPr>
        <p:spPr/>
        <p:txBody>
          <a:bodyPr/>
          <a:lstStyle/>
          <a:p>
            <a:r>
              <a:rPr lang="en-US" altLang="zh-CN" dirty="0">
                <a:ea typeface="宋体" pitchFamily="2" charset="-122"/>
              </a:rPr>
              <a:t>Gnutella: Peer joining</a:t>
            </a:r>
          </a:p>
        </p:txBody>
      </p:sp>
      <p:sp>
        <p:nvSpPr>
          <p:cNvPr id="193539" name="Rectangle 3"/>
          <p:cNvSpPr>
            <a:spLocks noGrp="1" noChangeArrowheads="1"/>
          </p:cNvSpPr>
          <p:nvPr>
            <p:ph type="body" idx="1"/>
          </p:nvPr>
        </p:nvSpPr>
        <p:spPr>
          <a:xfrm>
            <a:off x="533400" y="1600200"/>
            <a:ext cx="7772400" cy="4353339"/>
          </a:xfrm>
        </p:spPr>
        <p:txBody>
          <a:bodyPr/>
          <a:lstStyle/>
          <a:p>
            <a:pPr marL="533400" indent="-533400">
              <a:buFont typeface="ZapfDingbats" pitchFamily="82" charset="2"/>
              <a:buAutoNum type="arabicPeriod"/>
            </a:pPr>
            <a:r>
              <a:rPr lang="zh-Hans" altLang="en-US" sz="2400" dirty="0">
                <a:ea typeface="宋体" pitchFamily="2" charset="-122"/>
              </a:rPr>
              <a:t>对等方</a:t>
            </a:r>
            <a:r>
              <a:rPr lang="en-US" altLang="zh-Hans" sz="2400" dirty="0">
                <a:ea typeface="宋体" pitchFamily="2" charset="-122"/>
              </a:rPr>
              <a:t>X</a:t>
            </a:r>
            <a:r>
              <a:rPr lang="zh-Hans" altLang="en-US" sz="2400" dirty="0">
                <a:ea typeface="宋体" pitchFamily="2" charset="-122"/>
              </a:rPr>
              <a:t>必须首先发现某些已经位于</a:t>
            </a:r>
            <a:r>
              <a:rPr lang="en-US" altLang="zh-CN" sz="2400" dirty="0">
                <a:ea typeface="宋体" pitchFamily="2" charset="-122"/>
              </a:rPr>
              <a:t>Gnutella </a:t>
            </a:r>
            <a:r>
              <a:rPr lang="zh-Hans" altLang="en-US" sz="2400" dirty="0">
                <a:ea typeface="宋体" pitchFamily="2" charset="-122"/>
              </a:rPr>
              <a:t>网络中的其他对等方（方法：维护一张对等方列表）</a:t>
            </a:r>
            <a:endParaRPr lang="en-US" altLang="zh-CN" sz="2400" dirty="0">
              <a:ea typeface="宋体" pitchFamily="2" charset="-122"/>
            </a:endParaRPr>
          </a:p>
          <a:p>
            <a:pPr marL="533400" indent="-533400">
              <a:buFont typeface="ZapfDingbats" pitchFamily="82" charset="2"/>
              <a:buAutoNum type="arabicPeriod"/>
            </a:pPr>
            <a:r>
              <a:rPr lang="zh-Hans" altLang="en-US" sz="2400" dirty="0">
                <a:ea typeface="宋体" pitchFamily="2" charset="-122"/>
              </a:rPr>
              <a:t>一旦访问了这样一张列表，</a:t>
            </a:r>
            <a:r>
              <a:rPr lang="en-US" altLang="zh-CN" sz="2400" dirty="0">
                <a:ea typeface="宋体" pitchFamily="2" charset="-122"/>
              </a:rPr>
              <a:t>X</a:t>
            </a:r>
            <a:r>
              <a:rPr lang="zh-Hans" altLang="en-US" sz="2400" dirty="0">
                <a:ea typeface="宋体" pitchFamily="2" charset="-122"/>
              </a:rPr>
              <a:t>接下来试图与该列表上的对等方建立</a:t>
            </a:r>
            <a:r>
              <a:rPr lang="en-US" altLang="zh-Hans" sz="2400" dirty="0">
                <a:ea typeface="宋体" pitchFamily="2" charset="-122"/>
              </a:rPr>
              <a:t>TCP</a:t>
            </a:r>
            <a:r>
              <a:rPr lang="zh-Hans" altLang="en-US" sz="2400" dirty="0">
                <a:ea typeface="宋体" pitchFamily="2" charset="-122"/>
              </a:rPr>
              <a:t>连接，直到某个对等方</a:t>
            </a:r>
            <a:r>
              <a:rPr lang="en-US" altLang="zh-Hans" sz="2400" dirty="0">
                <a:ea typeface="宋体" pitchFamily="2" charset="-122"/>
              </a:rPr>
              <a:t>Y</a:t>
            </a:r>
            <a:r>
              <a:rPr lang="zh-Hans" altLang="en-US" sz="2400" dirty="0">
                <a:ea typeface="宋体" pitchFamily="2" charset="-122"/>
              </a:rPr>
              <a:t>创建了一个连接为止</a:t>
            </a:r>
            <a:endParaRPr lang="en-US" altLang="zh-CN" sz="2400" dirty="0">
              <a:ea typeface="宋体" pitchFamily="2" charset="-122"/>
            </a:endParaRPr>
          </a:p>
          <a:p>
            <a:pPr marL="533400" indent="-533400">
              <a:buFont typeface="ZapfDingbats" pitchFamily="82" charset="2"/>
              <a:buAutoNum type="arabicPeriod"/>
            </a:pPr>
            <a:r>
              <a:rPr lang="en-US" altLang="zh-CN" sz="2400" dirty="0">
                <a:ea typeface="宋体" pitchFamily="2" charset="-122"/>
              </a:rPr>
              <a:t>X</a:t>
            </a:r>
            <a:r>
              <a:rPr lang="zh-Hans" altLang="en-US" sz="2400" dirty="0">
                <a:ea typeface="宋体" pitchFamily="2" charset="-122"/>
              </a:rPr>
              <a:t>向</a:t>
            </a:r>
            <a:r>
              <a:rPr lang="en-US" altLang="zh-CN" sz="2400" dirty="0">
                <a:ea typeface="宋体" pitchFamily="2" charset="-122"/>
              </a:rPr>
              <a:t>Y</a:t>
            </a:r>
            <a:r>
              <a:rPr lang="zh-Hans" altLang="en-US" sz="2400" dirty="0">
                <a:ea typeface="宋体" pitchFamily="2" charset="-122"/>
              </a:rPr>
              <a:t>发送一个</a:t>
            </a:r>
            <a:r>
              <a:rPr lang="en-US" altLang="zh-Hans" sz="2400" dirty="0">
                <a:ea typeface="宋体" pitchFamily="2" charset="-122"/>
              </a:rPr>
              <a:t>ping</a:t>
            </a:r>
            <a:r>
              <a:rPr lang="zh-Hans" altLang="en-US" sz="2400" dirty="0">
                <a:ea typeface="宋体" pitchFamily="2" charset="-122"/>
              </a:rPr>
              <a:t>报文后</a:t>
            </a:r>
            <a:r>
              <a:rPr lang="en-US" altLang="zh-CN" sz="2400" dirty="0">
                <a:ea typeface="宋体" pitchFamily="2" charset="-122"/>
              </a:rPr>
              <a:t>; Y</a:t>
            </a:r>
            <a:r>
              <a:rPr lang="zh-Hans" altLang="en-US" sz="2400" dirty="0">
                <a:ea typeface="宋体" pitchFamily="2" charset="-122"/>
              </a:rPr>
              <a:t>向它所在的网络中的所有邻居转发</a:t>
            </a:r>
            <a:r>
              <a:rPr lang="en-US" altLang="zh-CN" sz="2400" dirty="0">
                <a:ea typeface="宋体" pitchFamily="2" charset="-122"/>
              </a:rPr>
              <a:t> </a:t>
            </a:r>
          </a:p>
          <a:p>
            <a:pPr marL="533400" indent="-533400">
              <a:buFont typeface="ZapfDingbats" pitchFamily="82" charset="2"/>
              <a:buAutoNum type="arabicPeriod"/>
            </a:pPr>
            <a:r>
              <a:rPr lang="zh-Hans" altLang="en-US" sz="2400" dirty="0">
                <a:ea typeface="宋体" pitchFamily="2" charset="-122"/>
              </a:rPr>
              <a:t>所有收到该报文的对等方</a:t>
            </a:r>
            <a:r>
              <a:rPr lang="en-US" altLang="zh-Hans" sz="2400" dirty="0">
                <a:ea typeface="宋体" pitchFamily="2" charset="-122"/>
              </a:rPr>
              <a:t>Z</a:t>
            </a:r>
            <a:r>
              <a:rPr lang="zh-Hans" altLang="en-US" sz="2400" dirty="0">
                <a:ea typeface="宋体" pitchFamily="2" charset="-122"/>
              </a:rPr>
              <a:t>向</a:t>
            </a:r>
            <a:r>
              <a:rPr lang="en-US" altLang="zh-Hans" sz="2400" dirty="0">
                <a:ea typeface="宋体" pitchFamily="2" charset="-122"/>
              </a:rPr>
              <a:t>X</a:t>
            </a:r>
            <a:r>
              <a:rPr lang="zh-Hans" altLang="en-US" sz="2400" dirty="0">
                <a:ea typeface="宋体" pitchFamily="2" charset="-122"/>
              </a:rPr>
              <a:t>会发</a:t>
            </a:r>
            <a:r>
              <a:rPr lang="en-US" altLang="zh-Hans" sz="2400" dirty="0">
                <a:ea typeface="宋体" pitchFamily="2" charset="-122"/>
              </a:rPr>
              <a:t>Pong</a:t>
            </a:r>
            <a:r>
              <a:rPr lang="zh-Hans" altLang="en-US" sz="2400" dirty="0">
                <a:ea typeface="宋体" pitchFamily="2" charset="-122"/>
              </a:rPr>
              <a:t>报文，包含</a:t>
            </a:r>
            <a:r>
              <a:rPr lang="en-US" altLang="zh-Hans" sz="2400" dirty="0">
                <a:ea typeface="宋体" pitchFamily="2" charset="-122"/>
              </a:rPr>
              <a:t>Z</a:t>
            </a:r>
            <a:r>
              <a:rPr lang="zh-Hans" altLang="en-US" sz="2400" dirty="0">
                <a:ea typeface="宋体" pitchFamily="2" charset="-122"/>
              </a:rPr>
              <a:t>的</a:t>
            </a:r>
            <a:r>
              <a:rPr lang="en-US" altLang="zh-Hans" sz="2400" dirty="0">
                <a:ea typeface="宋体" pitchFamily="2" charset="-122"/>
              </a:rPr>
              <a:t>IP</a:t>
            </a:r>
            <a:r>
              <a:rPr lang="zh-Hans" altLang="en-US" sz="2400" dirty="0">
                <a:ea typeface="宋体" pitchFamily="2" charset="-122"/>
              </a:rPr>
              <a:t>地址</a:t>
            </a:r>
            <a:endParaRPr lang="en-US" altLang="zh-CN" sz="2400" dirty="0">
              <a:ea typeface="宋体" pitchFamily="2" charset="-122"/>
            </a:endParaRPr>
          </a:p>
          <a:p>
            <a:pPr marL="533400" indent="-533400">
              <a:buFont typeface="ZapfDingbats" pitchFamily="82" charset="2"/>
              <a:buAutoNum type="arabicPeriod"/>
            </a:pPr>
            <a:r>
              <a:rPr lang="en-US" altLang="zh-CN" sz="2400" dirty="0">
                <a:ea typeface="宋体" pitchFamily="2" charset="-122"/>
              </a:rPr>
              <a:t>X </a:t>
            </a:r>
            <a:r>
              <a:rPr lang="zh-Hans" altLang="en-US" sz="2400" dirty="0">
                <a:ea typeface="宋体" pitchFamily="2" charset="-122"/>
              </a:rPr>
              <a:t>收到</a:t>
            </a:r>
            <a:r>
              <a:rPr lang="en-US" altLang="zh-Hans" sz="2400" dirty="0">
                <a:ea typeface="宋体" pitchFamily="2" charset="-122"/>
              </a:rPr>
              <a:t>pong</a:t>
            </a:r>
            <a:r>
              <a:rPr lang="zh-Hans" altLang="en-US" sz="2400" dirty="0">
                <a:ea typeface="宋体" pitchFamily="2" charset="-122"/>
              </a:rPr>
              <a:t>报文后</a:t>
            </a:r>
            <a:r>
              <a:rPr lang="en-US" altLang="zh-CN" sz="2400" dirty="0">
                <a:ea typeface="宋体" pitchFamily="2" charset="-122"/>
              </a:rPr>
              <a:t>. </a:t>
            </a:r>
            <a:r>
              <a:rPr lang="zh-Hans" altLang="en-US" sz="2400" dirty="0">
                <a:ea typeface="宋体" pitchFamily="2" charset="-122"/>
              </a:rPr>
              <a:t>它就能够与某些其他对等方建立</a:t>
            </a:r>
            <a:r>
              <a:rPr lang="en-US" altLang="zh-Hans" sz="2400" dirty="0">
                <a:ea typeface="宋体" pitchFamily="2" charset="-122"/>
              </a:rPr>
              <a:t>TCP</a:t>
            </a:r>
            <a:r>
              <a:rPr lang="zh-Hans" altLang="en-US" sz="2400" dirty="0">
                <a:ea typeface="宋体" pitchFamily="2" charset="-122"/>
              </a:rPr>
              <a:t>连接</a:t>
            </a:r>
            <a:endParaRPr lang="en-US" altLang="zh-CN" sz="2400" dirty="0">
              <a:ea typeface="宋体"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3DC031DA-5ED9-4C6F-ACB3-704CF0102922}" type="slidenum">
              <a:rPr lang="en-US" altLang="zh-CN"/>
              <a:t>82</a:t>
            </a:fld>
            <a:endParaRPr lang="en-US" altLang="zh-CN" dirty="0"/>
          </a:p>
        </p:txBody>
      </p:sp>
      <p:sp>
        <p:nvSpPr>
          <p:cNvPr id="162818" name="Rectangle 2"/>
          <p:cNvSpPr>
            <a:spLocks noGrp="1" noChangeArrowheads="1"/>
          </p:cNvSpPr>
          <p:nvPr>
            <p:ph type="title"/>
          </p:nvPr>
        </p:nvSpPr>
        <p:spPr/>
        <p:txBody>
          <a:bodyPr/>
          <a:lstStyle/>
          <a:p>
            <a:r>
              <a:rPr lang="en-US" altLang="zh-CN" sz="3600" dirty="0">
                <a:ea typeface="宋体" pitchFamily="2" charset="-122"/>
              </a:rPr>
              <a:t>Exploiting heterogeneity: </a:t>
            </a:r>
            <a:r>
              <a:rPr lang="en-US" altLang="zh-CN" sz="3600" dirty="0" err="1">
                <a:ea typeface="宋体" pitchFamily="2" charset="-122"/>
              </a:rPr>
              <a:t>KaZaA</a:t>
            </a:r>
            <a:endParaRPr lang="en-US" altLang="zh-CN" sz="3600" dirty="0">
              <a:ea typeface="宋体" pitchFamily="2" charset="-122"/>
            </a:endParaRPr>
          </a:p>
        </p:txBody>
      </p:sp>
      <p:graphicFrame>
        <p:nvGraphicFramePr>
          <p:cNvPr id="162820" name="Object 4"/>
          <p:cNvGraphicFramePr>
            <a:graphicFrameLocks noChangeAspect="1"/>
          </p:cNvGraphicFramePr>
          <p:nvPr/>
        </p:nvGraphicFramePr>
        <p:xfrm>
          <a:off x="4918075" y="1173163"/>
          <a:ext cx="3494088" cy="4916487"/>
        </p:xfrm>
        <a:graphic>
          <a:graphicData uri="http://schemas.openxmlformats.org/presentationml/2006/ole">
            <mc:AlternateContent xmlns:mc="http://schemas.openxmlformats.org/markup-compatibility/2006">
              <mc:Choice xmlns:v="urn:schemas-microsoft-com:vml" Requires="v">
                <p:oleObj spid="_x0000_s21586" name="VISIO" r:id="rId3" imgW="4212590" imgH="5934710" progId="">
                  <p:embed/>
                </p:oleObj>
              </mc:Choice>
              <mc:Fallback>
                <p:oleObj name="VISIO" r:id="rId3" imgW="4212590" imgH="5934710" progId="">
                  <p:embed/>
                  <p:pic>
                    <p:nvPicPr>
                      <p:cNvPr id="0" name="图片 21504"/>
                      <p:cNvPicPr>
                        <a:picLocks noChangeAspect="1"/>
                      </p:cNvPicPr>
                      <p:nvPr/>
                    </p:nvPicPr>
                    <p:blipFill>
                      <a:blip r:embed="rId4"/>
                      <a:stretch>
                        <a:fillRect/>
                      </a:stretch>
                    </p:blipFill>
                    <p:spPr>
                      <a:xfrm>
                        <a:off x="4918075" y="1173163"/>
                        <a:ext cx="3494088" cy="4916487"/>
                      </a:xfrm>
                      <a:prstGeom prst="rect">
                        <a:avLst/>
                      </a:prstGeom>
                      <a:noFill/>
                      <a:ln w="9525">
                        <a:noFill/>
                      </a:ln>
                    </p:spPr>
                  </p:pic>
                </p:oleObj>
              </mc:Fallback>
            </mc:AlternateContent>
          </a:graphicData>
        </a:graphic>
      </p:graphicFrame>
      <p:sp>
        <p:nvSpPr>
          <p:cNvPr id="3" name="文本框 2"/>
          <p:cNvSpPr txBox="1"/>
          <p:nvPr/>
        </p:nvSpPr>
        <p:spPr>
          <a:xfrm>
            <a:off x="130810" y="1421765"/>
            <a:ext cx="4787265" cy="5373779"/>
          </a:xfrm>
          <a:prstGeom prst="rect">
            <a:avLst/>
          </a:prstGeom>
          <a:noFill/>
        </p:spPr>
        <p:txBody>
          <a:bodyPr wrap="square" rtlCol="0" anchor="t">
            <a:spAutoFit/>
          </a:bodyPr>
          <a:lstStyle/>
          <a:p>
            <a:pPr>
              <a:lnSpc>
                <a:spcPct val="150000"/>
              </a:lnSpc>
              <a:tabLst>
                <a:tab pos="304800" algn="l"/>
                <a:tab pos="406400" algn="l"/>
                <a:tab pos="3314700" algn="l"/>
                <a:tab pos="7264400" algn="l"/>
                <a:tab pos="7277100" algn="l"/>
                <a:tab pos="7289800" algn="l"/>
                <a:tab pos="7442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介于集中式索引和洪泛查询之间的方法</a:t>
            </a:r>
            <a:endParaRPr lang="en-US" altLang="zh-CN" dirty="0"/>
          </a:p>
          <a:p>
            <a:pPr>
              <a:lnSpc>
                <a:spcPct val="150000"/>
              </a:lnSpc>
              <a:tabLst>
                <a:tab pos="304800" algn="l"/>
                <a:tab pos="406400" algn="l"/>
                <a:tab pos="3314700" algn="l"/>
                <a:tab pos="7264400" algn="l"/>
                <a:tab pos="7277100" algn="l"/>
                <a:tab pos="7289800" algn="l"/>
                <a:tab pos="7442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err="1">
                <a:solidFill>
                  <a:srgbClr val="163794"/>
                </a:solidFill>
                <a:latin typeface="Comic Sans MS Regular" panose="030F0702030302020204" pitchFamily="66" charset="0"/>
                <a:cs typeface="Times New Roman" pitchFamily="18" charset="0"/>
                <a:sym typeface="+mn-ea"/>
              </a:rPr>
              <a:t>每个节点或者是一个</a:t>
            </a:r>
            <a:r>
              <a:rPr lang="en-US" altLang="zh-CN" dirty="0" err="1">
                <a:solidFill>
                  <a:srgbClr val="FF0000"/>
                </a:solidFill>
                <a:latin typeface="Comic Sans MS Regular" panose="030F0702030302020204" pitchFamily="66" charset="0"/>
                <a:cs typeface="Times New Roman" pitchFamily="18" charset="0"/>
                <a:sym typeface="+mn-ea"/>
              </a:rPr>
              <a:t>超级节点</a:t>
            </a:r>
            <a:r>
              <a:rPr lang="en-US" altLang="zh-CN" dirty="0" err="1">
                <a:solidFill>
                  <a:srgbClr val="163794"/>
                </a:solidFill>
                <a:latin typeface="Comic Sans MS Regular" panose="030F0702030302020204" pitchFamily="66" charset="0"/>
                <a:cs typeface="Times New Roman" pitchFamily="18" charset="0"/>
                <a:sym typeface="+mn-ea"/>
              </a:rPr>
              <a:t>，或者被</a:t>
            </a:r>
            <a:r>
              <a:rPr lang="en-US" altLang="zh-CN" dirty="0" err="1">
                <a:solidFill>
                  <a:srgbClr val="FF0000"/>
                </a:solidFill>
                <a:latin typeface="Comic Sans MS Regular" panose="030F0702030302020204" pitchFamily="66" charset="0"/>
                <a:cs typeface="Times New Roman" pitchFamily="18" charset="0"/>
                <a:sym typeface="+mn-ea"/>
              </a:rPr>
              <a:t>分配</a:t>
            </a:r>
            <a:r>
              <a:rPr lang="en-US" altLang="zh-CN" dirty="0" err="1">
                <a:solidFill>
                  <a:srgbClr val="163794"/>
                </a:solidFill>
                <a:latin typeface="Comic Sans MS Regular" panose="030F0702030302020204" pitchFamily="66" charset="0"/>
                <a:cs typeface="Times New Roman" pitchFamily="18" charset="0"/>
                <a:sym typeface="+mn-ea"/>
              </a:rPr>
              <a:t>一个超级节点</a:t>
            </a:r>
            <a:endParaRPr lang="en-US" altLang="zh-CN" dirty="0"/>
          </a:p>
          <a:p>
            <a:pPr>
              <a:lnSpc>
                <a:spcPct val="150000"/>
              </a:lnSpc>
              <a:tabLst>
                <a:tab pos="304800" algn="l"/>
                <a:tab pos="406400" algn="l"/>
                <a:tab pos="3314700" algn="l"/>
                <a:tab pos="7264400" algn="l"/>
                <a:tab pos="7277100" algn="l"/>
                <a:tab pos="7289800" algn="l"/>
                <a:tab pos="7442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a:solidFill>
                  <a:srgbClr val="163794"/>
                </a:solidFill>
                <a:latin typeface="Comic Sans MS Regular" panose="030F0702030302020204" pitchFamily="66" charset="0"/>
                <a:cs typeface="Times New Roman" pitchFamily="18" charset="0"/>
                <a:sym typeface="+mn-ea"/>
              </a:rPr>
              <a:t>节点和超级节点间维持TCP连接</a:t>
            </a:r>
            <a:endParaRPr lang="en-US" altLang="zh-CN" dirty="0">
              <a:solidFill>
                <a:srgbClr val="163794"/>
              </a:solidFill>
              <a:latin typeface="Comic Sans MS Regular" panose="030F0702030302020204" pitchFamily="66" charset="0"/>
              <a:cs typeface="Times New Roman" pitchFamily="18" charset="0"/>
            </a:endParaRPr>
          </a:p>
          <a:p>
            <a:pPr>
              <a:lnSpc>
                <a:spcPct val="150000"/>
              </a:lnSpc>
              <a:tabLst>
                <a:tab pos="304800" algn="l"/>
                <a:tab pos="406400" algn="l"/>
                <a:tab pos="3314700" algn="l"/>
                <a:tab pos="7264400" algn="l"/>
                <a:tab pos="7277100" algn="l"/>
                <a:tab pos="7289800" algn="l"/>
                <a:tab pos="7442200" algn="l"/>
              </a:tabLst>
            </a:pPr>
            <a:r>
              <a:rPr lang="en-US" altLang="zh-CN" dirty="0">
                <a:sym typeface="+mn-ea"/>
              </a:rPr>
              <a:t>		</a:t>
            </a:r>
            <a:r>
              <a:rPr lang="en-US" altLang="zh-CN" dirty="0">
                <a:solidFill>
                  <a:srgbClr val="009A9A"/>
                </a:solidFill>
                <a:latin typeface="Wingdings" panose="05000000000000000000" charset="0"/>
                <a:cs typeface="Wingdings" panose="05000000000000000000" charset="0"/>
                <a:sym typeface="+mn-ea"/>
              </a:rPr>
              <a:t></a:t>
            </a:r>
            <a:r>
              <a:rPr lang="en-US" altLang="zh-CN" dirty="0">
                <a:latin typeface="Comic Sans MS Regular" panose="030F0702030302020204" pitchFamily="66" charset="0"/>
                <a:cs typeface="Times New Roman" pitchFamily="18" charset="0"/>
                <a:sym typeface="+mn-ea"/>
              </a:rPr>
              <a:t>  </a:t>
            </a:r>
            <a:r>
              <a:rPr lang="en-US" altLang="zh-CN" dirty="0" err="1">
                <a:solidFill>
                  <a:srgbClr val="163794"/>
                </a:solidFill>
                <a:latin typeface="Comic Sans MS Regular" panose="030F0702030302020204" pitchFamily="66" charset="0"/>
                <a:cs typeface="Times New Roman" pitchFamily="18" charset="0"/>
                <a:sym typeface="+mn-ea"/>
              </a:rPr>
              <a:t>某些超级节点对之间维持TCP连接</a:t>
            </a:r>
            <a:endParaRPr lang="en-US" altLang="zh-CN" dirty="0"/>
          </a:p>
          <a:p>
            <a:pPr>
              <a:lnSpc>
                <a:spcPct val="150000"/>
              </a:lnSpc>
              <a:tabLst>
                <a:tab pos="304800" algn="l"/>
                <a:tab pos="406400" algn="l"/>
                <a:tab pos="3314700" algn="l"/>
                <a:tab pos="7264400" algn="l"/>
                <a:tab pos="7277100" algn="l"/>
                <a:tab pos="7289800" algn="l"/>
                <a:tab pos="7442200" algn="l"/>
              </a:tabLst>
            </a:pPr>
            <a:r>
              <a:rPr lang="en-US" altLang="zh-CN" dirty="0">
                <a:solidFill>
                  <a:srgbClr val="659AFF"/>
                </a:solidFill>
                <a:latin typeface="Wingdings" panose="05000000000000000000" charset="0"/>
                <a:cs typeface="Wingdings" panose="05000000000000000000" charset="0"/>
                <a:sym typeface="+mn-ea"/>
              </a:rPr>
              <a:t></a:t>
            </a:r>
            <a:r>
              <a:rPr lang="en-US" altLang="zh-CN" dirty="0">
                <a:solidFill>
                  <a:srgbClr val="163794"/>
                </a:solidFill>
                <a:latin typeface="Comic Sans MS Regular" panose="030F0702030302020204" pitchFamily="66" charset="0"/>
                <a:cs typeface="Times New Roman" pitchFamily="18" charset="0"/>
                <a:sym typeface="+mn-ea"/>
              </a:rPr>
              <a:t>超级节点负责跟踪子节点的内容</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B00075EE-AA7F-464D-836D-652A177FB842}" type="slidenum">
              <a:rPr lang="en-US" altLang="zh-CN"/>
              <a:t>83</a:t>
            </a:fld>
            <a:endParaRPr lang="en-US" altLang="zh-CN" dirty="0"/>
          </a:p>
        </p:txBody>
      </p:sp>
      <p:sp>
        <p:nvSpPr>
          <p:cNvPr id="227330" name="Rectangle 2"/>
          <p:cNvSpPr>
            <a:spLocks noGrp="1" noChangeArrowheads="1"/>
          </p:cNvSpPr>
          <p:nvPr>
            <p:ph type="title"/>
          </p:nvPr>
        </p:nvSpPr>
        <p:spPr/>
        <p:txBody>
          <a:bodyPr/>
          <a:lstStyle/>
          <a:p>
            <a:r>
              <a:rPr lang="zh-Hans" altLang="en-US" dirty="0">
                <a:ea typeface="宋体" pitchFamily="2" charset="-122"/>
              </a:rPr>
              <a:t>层次覆盖设计</a:t>
            </a:r>
            <a:r>
              <a:rPr lang="en-US" altLang="zh-Hans" dirty="0">
                <a:ea typeface="宋体" pitchFamily="2" charset="-122"/>
              </a:rPr>
              <a:t>(</a:t>
            </a:r>
            <a:r>
              <a:rPr lang="en-US" altLang="zh-CN" dirty="0" err="1">
                <a:ea typeface="宋体" pitchFamily="2" charset="-122"/>
              </a:rPr>
              <a:t>KaZaA</a:t>
            </a:r>
            <a:r>
              <a:rPr lang="en-US" altLang="zh-CN" dirty="0">
                <a:ea typeface="宋体" pitchFamily="2" charset="-122"/>
              </a:rPr>
              <a:t>:</a:t>
            </a:r>
            <a:r>
              <a:rPr lang="en-US" altLang="zh-Hans" dirty="0">
                <a:ea typeface="宋体" pitchFamily="2" charset="-122"/>
              </a:rPr>
              <a:t>)</a:t>
            </a:r>
            <a:endParaRPr lang="en-US" altLang="zh-CN" dirty="0">
              <a:ea typeface="宋体" pitchFamily="2" charset="-122"/>
            </a:endParaRPr>
          </a:p>
        </p:txBody>
      </p:sp>
      <p:sp>
        <p:nvSpPr>
          <p:cNvPr id="227331" name="Rectangle 3"/>
          <p:cNvSpPr>
            <a:spLocks noGrp="1" noChangeArrowheads="1"/>
          </p:cNvSpPr>
          <p:nvPr>
            <p:ph type="body" idx="1"/>
          </p:nvPr>
        </p:nvSpPr>
        <p:spPr>
          <a:xfrm>
            <a:off x="533400" y="1244048"/>
            <a:ext cx="7772400" cy="4648200"/>
          </a:xfrm>
        </p:spPr>
        <p:txBody>
          <a:bodyPr/>
          <a:lstStyle/>
          <a:p>
            <a:r>
              <a:rPr lang="zh-CN" altLang="en-US" dirty="0">
                <a:ea typeface="宋体" pitchFamily="2" charset="-122"/>
              </a:rPr>
              <a:t>每个文件都有一个哈希</a:t>
            </a:r>
            <a:r>
              <a:rPr lang="zh-Hans" altLang="en-US" dirty="0">
                <a:ea typeface="宋体" pitchFamily="2" charset="-122"/>
              </a:rPr>
              <a:t>值</a:t>
            </a:r>
            <a:r>
              <a:rPr lang="zh-CN" altLang="en-US" dirty="0">
                <a:ea typeface="宋体" pitchFamily="2" charset="-122"/>
              </a:rPr>
              <a:t>和一个描述符</a:t>
            </a:r>
            <a:endParaRPr lang="en-US" altLang="zh-CN" dirty="0">
              <a:ea typeface="宋体" pitchFamily="2" charset="-122"/>
            </a:endParaRPr>
          </a:p>
          <a:p>
            <a:r>
              <a:rPr lang="zh-Hans" altLang="en-US" dirty="0">
                <a:ea typeface="宋体" pitchFamily="2" charset="-122"/>
              </a:rPr>
              <a:t>对等方</a:t>
            </a:r>
            <a:r>
              <a:rPr lang="zh-CN" altLang="en-US" dirty="0">
                <a:ea typeface="宋体" pitchFamily="2" charset="-122"/>
              </a:rPr>
              <a:t>向其</a:t>
            </a:r>
            <a:r>
              <a:rPr lang="zh-Hans" altLang="en-US" dirty="0">
                <a:ea typeface="宋体" pitchFamily="2" charset="-122"/>
              </a:rPr>
              <a:t>超级对等方</a:t>
            </a:r>
            <a:r>
              <a:rPr lang="zh-CN" altLang="en-US" dirty="0">
                <a:ea typeface="宋体" pitchFamily="2" charset="-122"/>
              </a:rPr>
              <a:t>发送关键字查询</a:t>
            </a:r>
            <a:endParaRPr lang="en-US" altLang="zh-CN" dirty="0">
              <a:ea typeface="宋体" pitchFamily="2" charset="-122"/>
            </a:endParaRPr>
          </a:p>
          <a:p>
            <a:r>
              <a:rPr lang="zh-Hans" altLang="en-US" dirty="0">
                <a:ea typeface="宋体" pitchFamily="2" charset="-122"/>
              </a:rPr>
              <a:t>超级对等方则用其具有相关文件的子对等方的</a:t>
            </a:r>
            <a:r>
              <a:rPr lang="en-US" altLang="zh-Hans" dirty="0">
                <a:ea typeface="宋体" pitchFamily="2" charset="-122"/>
              </a:rPr>
              <a:t>IP</a:t>
            </a:r>
            <a:r>
              <a:rPr lang="zh-Hans" altLang="en-US" dirty="0">
                <a:ea typeface="宋体" pitchFamily="2" charset="-122"/>
              </a:rPr>
              <a:t>地址进行响应，这些文件的描述符连同标识符与关键词相匹配</a:t>
            </a:r>
            <a:endParaRPr lang="en-US" altLang="zh-CN" dirty="0">
              <a:ea typeface="宋体" pitchFamily="2" charset="-122"/>
            </a:endParaRPr>
          </a:p>
          <a:p>
            <a:pPr lvl="1"/>
            <a:r>
              <a:rPr lang="en-US" altLang="zh-CN" dirty="0">
                <a:solidFill>
                  <a:srgbClr val="FF0000"/>
                </a:solidFill>
                <a:ea typeface="宋体" pitchFamily="2" charset="-122"/>
              </a:rPr>
              <a:t>For each match: metadata, hash, IP address</a:t>
            </a:r>
          </a:p>
          <a:p>
            <a:r>
              <a:rPr lang="zh-Hans" altLang="en-US" dirty="0">
                <a:ea typeface="宋体" pitchFamily="2" charset="-122"/>
              </a:rPr>
              <a:t>该超级对等方还可能向其他祥林对等方转发该查询。他们也会用具有匹配文件的子对等方的</a:t>
            </a:r>
            <a:r>
              <a:rPr lang="en-US" altLang="zh-Hans" dirty="0">
                <a:ea typeface="宋体" pitchFamily="2" charset="-122"/>
              </a:rPr>
              <a:t>IP</a:t>
            </a:r>
            <a:r>
              <a:rPr lang="zh-Hans" altLang="en-US" dirty="0">
                <a:ea typeface="宋体" pitchFamily="2" charset="-122"/>
              </a:rPr>
              <a:t>地址进行响应。</a:t>
            </a:r>
            <a:endParaRPr lang="en-US" altLang="zh-CN" dirty="0">
              <a:ea typeface="宋体" pitchFamily="2" charset="-122"/>
            </a:endParaRPr>
          </a:p>
          <a:p>
            <a:r>
              <a:rPr lang="zh-CN" altLang="en-US" dirty="0">
                <a:ea typeface="宋体" pitchFamily="2" charset="-122"/>
              </a:rPr>
              <a:t>然后，客户端选择要下载的文件</a:t>
            </a:r>
            <a:endParaRPr lang="en-US" altLang="zh-CN" dirty="0">
              <a:ea typeface="宋体" pitchFamily="2" charset="-122"/>
            </a:endParaRPr>
          </a:p>
          <a:p>
            <a:pPr lvl="1"/>
            <a:r>
              <a:rPr lang="zh-Hans" altLang="en-US" dirty="0">
                <a:solidFill>
                  <a:srgbClr val="FF0000"/>
                </a:solidFill>
                <a:ea typeface="宋体" pitchFamily="2" charset="-122"/>
              </a:rPr>
              <a:t>使用哈希作为标识符的</a:t>
            </a:r>
            <a:r>
              <a:rPr lang="en-US" altLang="zh-Hans" dirty="0">
                <a:solidFill>
                  <a:srgbClr val="FF0000"/>
                </a:solidFill>
                <a:ea typeface="宋体" pitchFamily="2" charset="-122"/>
              </a:rPr>
              <a:t>HTTP</a:t>
            </a:r>
            <a:r>
              <a:rPr lang="zh-Hans" altLang="en-US" dirty="0">
                <a:solidFill>
                  <a:srgbClr val="FF0000"/>
                </a:solidFill>
                <a:ea typeface="宋体" pitchFamily="2" charset="-122"/>
              </a:rPr>
              <a:t>请求发送给持有所需文件的对等方</a:t>
            </a:r>
            <a:endParaRPr lang="en-US" altLang="zh-CN" dirty="0">
              <a:solidFill>
                <a:srgbClr val="FF0000"/>
              </a:solidFill>
              <a:ea typeface="宋体" pitchFamily="2" charset="-122"/>
            </a:endParaRPr>
          </a:p>
          <a:p>
            <a:pPr>
              <a:lnSpc>
                <a:spcPct val="90000"/>
              </a:lnSpc>
            </a:pPr>
            <a:endParaRPr lang="en-US" altLang="zh-CN" dirty="0">
              <a:ea typeface="宋体"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5"/>
          <p:cNvSpPr>
            <a:spLocks noGrp="1"/>
          </p:cNvSpPr>
          <p:nvPr>
            <p:ph type="sldNum" sz="quarter" idx="12"/>
          </p:nvPr>
        </p:nvSpPr>
        <p:spPr/>
        <p:txBody>
          <a:bodyPr/>
          <a:lstStyle/>
          <a:p>
            <a:fld id="{4203E11F-2E59-40A3-B9EA-AED76658AF04}" type="slidenum">
              <a:rPr lang="en-US" altLang="zh-CN"/>
              <a:t>84</a:t>
            </a:fld>
            <a:endParaRPr lang="en-US" altLang="zh-CN" dirty="0"/>
          </a:p>
        </p:txBody>
      </p:sp>
      <p:sp>
        <p:nvSpPr>
          <p:cNvPr id="194562" name="Rectangle 2"/>
          <p:cNvSpPr>
            <a:spLocks noGrp="1" noChangeArrowheads="1"/>
          </p:cNvSpPr>
          <p:nvPr>
            <p:ph type="title"/>
          </p:nvPr>
        </p:nvSpPr>
        <p:spPr/>
        <p:txBody>
          <a:bodyPr/>
          <a:lstStyle/>
          <a:p>
            <a:r>
              <a:rPr lang="en-US" altLang="zh-CN" dirty="0" err="1">
                <a:ea typeface="宋体" pitchFamily="2" charset="-122"/>
              </a:rPr>
              <a:t>KaZaA</a:t>
            </a:r>
            <a:r>
              <a:rPr lang="zh-Hans" altLang="en-US" dirty="0">
                <a:ea typeface="宋体" pitchFamily="2" charset="-122"/>
              </a:rPr>
              <a:t>特性</a:t>
            </a:r>
            <a:endParaRPr lang="en-US" altLang="zh-CN" dirty="0">
              <a:ea typeface="宋体" pitchFamily="2" charset="-122"/>
            </a:endParaRPr>
          </a:p>
        </p:txBody>
      </p:sp>
      <p:sp>
        <p:nvSpPr>
          <p:cNvPr id="194563" name="Rectangle 3"/>
          <p:cNvSpPr>
            <a:spLocks noGrp="1" noChangeArrowheads="1"/>
          </p:cNvSpPr>
          <p:nvPr>
            <p:ph type="body" idx="1"/>
          </p:nvPr>
        </p:nvSpPr>
        <p:spPr/>
        <p:txBody>
          <a:bodyPr/>
          <a:lstStyle/>
          <a:p>
            <a:r>
              <a:rPr lang="en-US" altLang="zh-CN" dirty="0">
                <a:ea typeface="宋体" pitchFamily="2" charset="-122"/>
              </a:rPr>
              <a:t>Limitations on simultaneous uploads</a:t>
            </a:r>
          </a:p>
          <a:p>
            <a:r>
              <a:rPr lang="en-US" altLang="zh-CN" dirty="0">
                <a:ea typeface="宋体" pitchFamily="2" charset="-122"/>
              </a:rPr>
              <a:t>Request queuing</a:t>
            </a:r>
          </a:p>
          <a:p>
            <a:r>
              <a:rPr lang="en-US" altLang="zh-CN" dirty="0">
                <a:ea typeface="宋体" pitchFamily="2" charset="-122"/>
              </a:rPr>
              <a:t>Incentive priorities</a:t>
            </a:r>
          </a:p>
          <a:p>
            <a:r>
              <a:rPr lang="en-US" altLang="zh-CN" dirty="0">
                <a:ea typeface="宋体" pitchFamily="2" charset="-122"/>
              </a:rPr>
              <a:t>Parallel downloading</a:t>
            </a:r>
          </a:p>
        </p:txBody>
      </p:sp>
      <p:sp>
        <p:nvSpPr>
          <p:cNvPr id="194564" name="Text Box 4"/>
          <p:cNvSpPr txBox="1">
            <a:spLocks noChangeArrowheads="1"/>
          </p:cNvSpPr>
          <p:nvPr/>
        </p:nvSpPr>
        <p:spPr bwMode="auto">
          <a:xfrm>
            <a:off x="598488" y="4225925"/>
            <a:ext cx="7885492" cy="1348061"/>
          </a:xfrm>
          <a:prstGeom prst="rect">
            <a:avLst/>
          </a:prstGeom>
          <a:noFill/>
          <a:ln w="9525" algn="ctr">
            <a:noFill/>
            <a:miter lim="800000"/>
          </a:ln>
          <a:effectLst/>
        </p:spPr>
        <p:txBody>
          <a:bodyPr wrap="none">
            <a:spAutoFit/>
          </a:bodyPr>
          <a:lstStyle/>
          <a:p>
            <a:pPr marL="342900" indent="-342900"/>
            <a:r>
              <a:rPr lang="en-US" altLang="zh-CN" dirty="0">
                <a:ea typeface="宋体" pitchFamily="2" charset="-122"/>
              </a:rPr>
              <a:t>For more info:</a:t>
            </a:r>
          </a:p>
          <a:p>
            <a:pPr marL="342900" indent="-342900">
              <a:buFont typeface="ZapfDingbats" pitchFamily="82" charset="2"/>
              <a:buChar char="r"/>
            </a:pPr>
            <a:r>
              <a:rPr lang="en-US" altLang="zh-CN" dirty="0">
                <a:ea typeface="宋体" pitchFamily="2" charset="-122"/>
              </a:rPr>
              <a:t>J. Liang, R. Kumar, K. Ross, “Understanding </a:t>
            </a:r>
            <a:r>
              <a:rPr lang="en-US" altLang="zh-CN" dirty="0" err="1">
                <a:ea typeface="宋体" pitchFamily="2" charset="-122"/>
              </a:rPr>
              <a:t>KaZaA</a:t>
            </a:r>
            <a:r>
              <a:rPr lang="en-US" altLang="zh-CN" dirty="0">
                <a:ea typeface="宋体" pitchFamily="2" charset="-122"/>
              </a:rPr>
              <a:t>,”</a:t>
            </a:r>
          </a:p>
          <a:p>
            <a:pPr marL="342900" indent="-342900"/>
            <a:r>
              <a:rPr lang="en-US" altLang="zh-CN" dirty="0">
                <a:ea typeface="宋体" pitchFamily="2" charset="-122"/>
              </a:rPr>
              <a:t>(available via </a:t>
            </a:r>
            <a:r>
              <a:rPr lang="en-US" altLang="zh-CN" dirty="0" err="1">
                <a:ea typeface="宋体" pitchFamily="2" charset="-122"/>
              </a:rPr>
              <a:t>cis.poly.edu</a:t>
            </a:r>
            <a:r>
              <a:rPr lang="en-US" altLang="zh-CN" dirty="0">
                <a:ea typeface="宋体" pitchFamily="2" charset="-122"/>
              </a:rPr>
              <a:t>/~ross)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CADDAB9A-9011-4529-8222-4F69DA0589DC}" type="slidenum">
              <a:rPr lang="en-US" altLang="zh-CN"/>
              <a:t>85</a:t>
            </a:fld>
            <a:endParaRPr lang="en-US" altLang="zh-CN" dirty="0"/>
          </a:p>
        </p:txBody>
      </p:sp>
      <p:sp>
        <p:nvSpPr>
          <p:cNvPr id="229378"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229379"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229380"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solidFill>
                  <a:srgbClr val="FF0000"/>
                </a:solidFill>
                <a:ea typeface="宋体" pitchFamily="2" charset="-122"/>
              </a:rPr>
              <a:t>Socket programming with TCP</a:t>
            </a:r>
          </a:p>
          <a:p>
            <a:r>
              <a:rPr lang="en-US" altLang="zh-CN" sz="2400" dirty="0">
                <a:ea typeface="宋体" pitchFamily="2" charset="-122"/>
              </a:rPr>
              <a:t>Socket programming with UDP</a:t>
            </a:r>
          </a:p>
          <a:p>
            <a:r>
              <a:rPr lang="en-US" altLang="zh-CN" sz="2400" dirty="0">
                <a:ea typeface="宋体" pitchFamily="2" charset="-122"/>
              </a:rPr>
              <a:t>Building a Web server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 name="灯片编号占位符 5"/>
          <p:cNvSpPr>
            <a:spLocks noGrp="1"/>
          </p:cNvSpPr>
          <p:nvPr>
            <p:ph type="sldNum" sz="quarter" idx="12"/>
          </p:nvPr>
        </p:nvSpPr>
        <p:spPr/>
        <p:txBody>
          <a:bodyPr/>
          <a:lstStyle/>
          <a:p>
            <a:fld id="{3AB36E64-790F-4E98-9A20-8BD66FE0FFB4}" type="slidenum">
              <a:rPr lang="en-US" altLang="zh-CN"/>
              <a:t>86</a:t>
            </a:fld>
            <a:endParaRPr lang="en-US" altLang="zh-CN" dirty="0"/>
          </a:p>
        </p:txBody>
      </p:sp>
      <p:sp>
        <p:nvSpPr>
          <p:cNvPr id="87042" name="Rectangle 2"/>
          <p:cNvSpPr>
            <a:spLocks noGrp="1" noChangeArrowheads="1"/>
          </p:cNvSpPr>
          <p:nvPr>
            <p:ph type="title"/>
          </p:nvPr>
        </p:nvSpPr>
        <p:spPr>
          <a:xfrm>
            <a:off x="533400" y="247650"/>
            <a:ext cx="7772400" cy="857250"/>
          </a:xfrm>
        </p:spPr>
        <p:txBody>
          <a:bodyPr/>
          <a:lstStyle/>
          <a:p>
            <a:r>
              <a:rPr lang="en-US" altLang="zh-CN" dirty="0">
                <a:ea typeface="宋体" pitchFamily="2" charset="-122"/>
              </a:rPr>
              <a:t>Socket</a:t>
            </a:r>
            <a:r>
              <a:rPr lang="zh-CN" altLang="en-US" dirty="0">
                <a:ea typeface="宋体" pitchFamily="2" charset="-122"/>
              </a:rPr>
              <a:t>编程</a:t>
            </a:r>
          </a:p>
        </p:txBody>
      </p:sp>
      <p:sp>
        <p:nvSpPr>
          <p:cNvPr id="87043" name="Rectangle 3"/>
          <p:cNvSpPr>
            <a:spLocks noGrp="1" noChangeArrowheads="1"/>
          </p:cNvSpPr>
          <p:nvPr>
            <p:ph type="body" idx="1"/>
          </p:nvPr>
        </p:nvSpPr>
        <p:spPr>
          <a:xfrm>
            <a:off x="704850" y="2295525"/>
            <a:ext cx="3962400" cy="3695700"/>
          </a:xfrm>
        </p:spPr>
        <p:txBody>
          <a:bodyPr/>
          <a:lstStyle/>
          <a:p>
            <a:pPr>
              <a:buFont typeface="ZapfDingbats" pitchFamily="82" charset="2"/>
              <a:buNone/>
            </a:pPr>
            <a:r>
              <a:rPr lang="en-US" altLang="zh-CN" sz="2400" dirty="0">
                <a:solidFill>
                  <a:srgbClr val="FF0000"/>
                </a:solidFill>
                <a:ea typeface="宋体" pitchFamily="2" charset="-122"/>
              </a:rPr>
              <a:t>Socket API</a:t>
            </a:r>
            <a:endParaRPr lang="en-US" altLang="zh-CN" sz="2400" dirty="0">
              <a:ea typeface="宋体" pitchFamily="2" charset="-122"/>
            </a:endParaRPr>
          </a:p>
          <a:p>
            <a:r>
              <a:rPr lang="zh-Hans" altLang="en-US" sz="2000" dirty="0">
                <a:ea typeface="宋体" pitchFamily="2" charset="-122"/>
              </a:rPr>
              <a:t>在</a:t>
            </a:r>
            <a:r>
              <a:rPr lang="en-US" altLang="zh-CN" sz="2000" dirty="0">
                <a:ea typeface="宋体" pitchFamily="2" charset="-122"/>
              </a:rPr>
              <a:t>BSD4.1 UNIX, 1981</a:t>
            </a:r>
            <a:r>
              <a:rPr lang="zh-Hans" altLang="en-US" sz="2000" dirty="0">
                <a:ea typeface="宋体" pitchFamily="2" charset="-122"/>
              </a:rPr>
              <a:t>中提出</a:t>
            </a:r>
            <a:endParaRPr lang="en-US" altLang="zh-CN" sz="2000" dirty="0">
              <a:ea typeface="宋体" pitchFamily="2" charset="-122"/>
            </a:endParaRPr>
          </a:p>
          <a:p>
            <a:r>
              <a:rPr lang="zh-CN" altLang="en-US" sz="2000" dirty="0">
                <a:ea typeface="宋体" pitchFamily="2" charset="-122"/>
              </a:rPr>
              <a:t>由应用程序创建，使用，发布</a:t>
            </a:r>
            <a:endParaRPr lang="en-US" altLang="zh-CN" sz="2000" dirty="0">
              <a:ea typeface="宋体" pitchFamily="2" charset="-122"/>
            </a:endParaRPr>
          </a:p>
          <a:p>
            <a:r>
              <a:rPr lang="zh-Hans" altLang="en-US" sz="2000" dirty="0">
                <a:ea typeface="宋体" pitchFamily="2" charset="-122"/>
              </a:rPr>
              <a:t>客户端</a:t>
            </a:r>
            <a:r>
              <a:rPr lang="en-US" altLang="zh-Hans" sz="2000" dirty="0">
                <a:ea typeface="宋体" pitchFamily="2" charset="-122"/>
              </a:rPr>
              <a:t>/</a:t>
            </a:r>
            <a:r>
              <a:rPr lang="zh-Hans" altLang="en-US" sz="2000" dirty="0">
                <a:ea typeface="宋体" pitchFamily="2" charset="-122"/>
              </a:rPr>
              <a:t>服务器范式</a:t>
            </a:r>
            <a:endParaRPr lang="en-US" altLang="zh-Hans" sz="2000" dirty="0">
              <a:ea typeface="宋体" pitchFamily="2" charset="-122"/>
            </a:endParaRPr>
          </a:p>
          <a:p>
            <a:r>
              <a:rPr lang="zh-CN" altLang="en-US" sz="2000" dirty="0">
                <a:ea typeface="宋体" pitchFamily="2" charset="-122"/>
              </a:rPr>
              <a:t>通过套接字</a:t>
            </a:r>
            <a:r>
              <a:rPr lang="en-US" altLang="zh-CN" sz="2000" dirty="0">
                <a:ea typeface="宋体" pitchFamily="2" charset="-122"/>
              </a:rPr>
              <a:t>API</a:t>
            </a:r>
            <a:r>
              <a:rPr lang="zh-Hans" altLang="en-US" sz="2000" dirty="0">
                <a:ea typeface="宋体" pitchFamily="2" charset="-122"/>
              </a:rPr>
              <a:t>提供</a:t>
            </a:r>
            <a:r>
              <a:rPr lang="zh-CN" altLang="en-US" sz="2000" dirty="0">
                <a:ea typeface="宋体" pitchFamily="2" charset="-122"/>
              </a:rPr>
              <a:t>两种传输服务：</a:t>
            </a:r>
            <a:endParaRPr lang="en-US" altLang="zh-CN" sz="2000" dirty="0">
              <a:ea typeface="宋体" pitchFamily="2" charset="-122"/>
            </a:endParaRPr>
          </a:p>
          <a:p>
            <a:pPr lvl="1"/>
            <a:r>
              <a:rPr lang="zh-Hans" altLang="en-US" sz="2000" dirty="0">
                <a:ea typeface="宋体" pitchFamily="2" charset="-122"/>
              </a:rPr>
              <a:t>不可靠传输</a:t>
            </a:r>
            <a:r>
              <a:rPr lang="en-US" altLang="zh-CN" sz="2000" dirty="0">
                <a:ea typeface="宋体" pitchFamily="2" charset="-122"/>
              </a:rPr>
              <a:t> </a:t>
            </a:r>
          </a:p>
          <a:p>
            <a:pPr lvl="1"/>
            <a:r>
              <a:rPr lang="en-US" altLang="zh-CN" sz="2000" dirty="0">
                <a:ea typeface="宋体" pitchFamily="2" charset="-122"/>
              </a:rPr>
              <a:t>R</a:t>
            </a:r>
            <a:r>
              <a:rPr lang="zh-Hans" altLang="en-US" sz="2000" dirty="0">
                <a:ea typeface="宋体" pitchFamily="2" charset="-122"/>
              </a:rPr>
              <a:t>可靠传输</a:t>
            </a:r>
            <a:endParaRPr lang="en-US" altLang="zh-CN" sz="2000" dirty="0">
              <a:ea typeface="宋体" pitchFamily="2" charset="-122"/>
            </a:endParaRPr>
          </a:p>
        </p:txBody>
      </p:sp>
      <p:grpSp>
        <p:nvGrpSpPr>
          <p:cNvPr id="87044" name="Group 4"/>
          <p:cNvGrpSpPr/>
          <p:nvPr/>
        </p:nvGrpSpPr>
        <p:grpSpPr bwMode="auto">
          <a:xfrm>
            <a:off x="5248275" y="2314575"/>
            <a:ext cx="3338513" cy="3714750"/>
            <a:chOff x="3198" y="1248"/>
            <a:chExt cx="2103" cy="2340"/>
          </a:xfrm>
        </p:grpSpPr>
        <p:sp>
          <p:nvSpPr>
            <p:cNvPr id="87045" name="Text Box 5"/>
            <p:cNvSpPr txBox="1">
              <a:spLocks noChangeArrowheads="1"/>
            </p:cNvSpPr>
            <p:nvPr/>
          </p:nvSpPr>
          <p:spPr bwMode="auto">
            <a:xfrm>
              <a:off x="3223" y="1972"/>
              <a:ext cx="2078" cy="1221"/>
            </a:xfrm>
            <a:prstGeom prst="rect">
              <a:avLst/>
            </a:prstGeom>
            <a:noFill/>
            <a:ln w="9525">
              <a:noFill/>
              <a:miter lim="800000"/>
            </a:ln>
            <a:effectLst/>
          </p:spPr>
          <p:txBody>
            <a:bodyPr anchor="ctr">
              <a:spAutoFit/>
            </a:bodyPr>
            <a:lstStyle/>
            <a:p>
              <a:pPr algn="ctr">
                <a:spcBef>
                  <a:spcPct val="0"/>
                </a:spcBef>
                <a:buClrTx/>
                <a:buSzTx/>
                <a:buFontTx/>
                <a:buNone/>
              </a:pPr>
              <a:r>
                <a:rPr lang="zh-Hans" altLang="en-US" sz="2000" dirty="0">
                  <a:ea typeface="宋体" pitchFamily="2" charset="-122"/>
                </a:rPr>
                <a:t>一个</a:t>
              </a:r>
              <a:r>
                <a:rPr lang="zh-Hans" altLang="en-US" sz="2000" dirty="0">
                  <a:solidFill>
                    <a:srgbClr val="FF0000"/>
                  </a:solidFill>
                  <a:ea typeface="宋体" pitchFamily="2" charset="-122"/>
                </a:rPr>
                <a:t>由应用创建本地主机</a:t>
              </a:r>
              <a:r>
                <a:rPr lang="en-US" altLang="zh-CN" sz="2000" dirty="0">
                  <a:ea typeface="宋体" pitchFamily="2" charset="-122"/>
                </a:rPr>
                <a:t>, </a:t>
              </a:r>
            </a:p>
            <a:p>
              <a:pPr algn="ctr">
                <a:spcBef>
                  <a:spcPct val="0"/>
                </a:spcBef>
                <a:buClrTx/>
                <a:buSzTx/>
                <a:buFontTx/>
                <a:buNone/>
              </a:pPr>
              <a:r>
                <a:rPr lang="zh-Hans" altLang="en-US" sz="2000" dirty="0">
                  <a:solidFill>
                    <a:srgbClr val="FF0000"/>
                  </a:solidFill>
                  <a:ea typeface="宋体" pitchFamily="2" charset="-122"/>
                </a:rPr>
                <a:t>由</a:t>
              </a:r>
              <a:r>
                <a:rPr lang="en-US" altLang="zh-CN" sz="2000" dirty="0">
                  <a:solidFill>
                    <a:srgbClr val="FF0000"/>
                  </a:solidFill>
                  <a:ea typeface="宋体" pitchFamily="2" charset="-122"/>
                </a:rPr>
                <a:t>OS</a:t>
              </a:r>
              <a:r>
                <a:rPr lang="zh-Hans" altLang="en-US" sz="2000" dirty="0">
                  <a:solidFill>
                    <a:srgbClr val="FF0000"/>
                  </a:solidFill>
                  <a:ea typeface="宋体" pitchFamily="2" charset="-122"/>
                </a:rPr>
                <a:t>控制</a:t>
              </a:r>
              <a:r>
                <a:rPr lang="zh-Hans" altLang="en-US" sz="2000" dirty="0">
                  <a:ea typeface="宋体" pitchFamily="2" charset="-122"/>
                </a:rPr>
                <a:t>的界面</a:t>
              </a:r>
              <a:r>
                <a:rPr lang="en-US" altLang="zh-CN" sz="2000" dirty="0">
                  <a:ea typeface="宋体" pitchFamily="2" charset="-122"/>
                </a:rPr>
                <a:t> (“</a:t>
              </a:r>
              <a:r>
                <a:rPr lang="zh-Hans" altLang="en-US" sz="2000" dirty="0">
                  <a:ea typeface="宋体" pitchFamily="2" charset="-122"/>
                </a:rPr>
                <a:t>门</a:t>
              </a:r>
              <a:r>
                <a:rPr lang="en-US" altLang="zh-CN" sz="2000" dirty="0">
                  <a:ea typeface="宋体" pitchFamily="2" charset="-122"/>
                </a:rPr>
                <a:t>”)</a:t>
              </a:r>
              <a:r>
                <a:rPr lang="zh-Hans" altLang="en-US" sz="2000" dirty="0">
                  <a:ea typeface="宋体" pitchFamily="2" charset="-122"/>
                </a:rPr>
                <a:t>。</a:t>
              </a:r>
              <a:r>
                <a:rPr lang="zh-CN" altLang="en-US" sz="2000" dirty="0">
                  <a:ea typeface="宋体" pitchFamily="2" charset="-122"/>
                </a:rPr>
                <a:t>应用程序进程可以向该接口向另一个应用程序进程发送消息或从另一个应用程序接收消息</a:t>
              </a:r>
              <a:endParaRPr lang="en-US" altLang="zh-CN" dirty="0">
                <a:latin typeface="Comic Sans MS Regular" panose="030F0702030302020204" pitchFamily="66" charset="0"/>
                <a:ea typeface="宋体" pitchFamily="2" charset="-122"/>
              </a:endParaRPr>
            </a:p>
          </p:txBody>
        </p:sp>
        <p:sp>
          <p:nvSpPr>
            <p:cNvPr id="87046" name="Rectangle 6"/>
            <p:cNvSpPr>
              <a:spLocks noChangeArrowheads="1"/>
            </p:cNvSpPr>
            <p:nvPr/>
          </p:nvSpPr>
          <p:spPr bwMode="auto">
            <a:xfrm>
              <a:off x="3198" y="1392"/>
              <a:ext cx="2076" cy="2196"/>
            </a:xfrm>
            <a:prstGeom prst="rect">
              <a:avLst/>
            </a:prstGeom>
            <a:noFill/>
            <a:ln w="28575">
              <a:solidFill>
                <a:schemeClr val="accent2"/>
              </a:solidFill>
              <a:miter lim="800000"/>
            </a:ln>
            <a:effectLst/>
          </p:spPr>
          <p:txBody>
            <a:bodyPr wrap="none" anchor="ctr"/>
            <a:lstStyle/>
            <a:p>
              <a:endParaRPr lang="zh-CN" altLang="en-US"/>
            </a:p>
          </p:txBody>
        </p:sp>
        <p:grpSp>
          <p:nvGrpSpPr>
            <p:cNvPr id="87047" name="Group 7"/>
            <p:cNvGrpSpPr/>
            <p:nvPr/>
          </p:nvGrpSpPr>
          <p:grpSpPr bwMode="auto">
            <a:xfrm>
              <a:off x="3302" y="1248"/>
              <a:ext cx="708" cy="288"/>
              <a:chOff x="134" y="3906"/>
              <a:chExt cx="708" cy="288"/>
            </a:xfrm>
          </p:grpSpPr>
          <p:sp>
            <p:nvSpPr>
              <p:cNvPr id="87048" name="Rectangle 8"/>
              <p:cNvSpPr>
                <a:spLocks noChangeArrowheads="1"/>
              </p:cNvSpPr>
              <p:nvPr/>
            </p:nvSpPr>
            <p:spPr bwMode="auto">
              <a:xfrm>
                <a:off x="138" y="3924"/>
                <a:ext cx="678" cy="252"/>
              </a:xfrm>
              <a:prstGeom prst="rect">
                <a:avLst/>
              </a:prstGeom>
              <a:solidFill>
                <a:schemeClr val="bg1"/>
              </a:solidFill>
              <a:ln w="9525">
                <a:noFill/>
                <a:miter lim="800000"/>
              </a:ln>
              <a:effectLst/>
            </p:spPr>
            <p:txBody>
              <a:bodyPr wrap="none" anchor="ctr"/>
              <a:lstStyle/>
              <a:p>
                <a:endParaRPr lang="zh-CN" altLang="en-US"/>
              </a:p>
            </p:txBody>
          </p:sp>
          <p:sp>
            <p:nvSpPr>
              <p:cNvPr id="87049" name="Text Box 9"/>
              <p:cNvSpPr txBox="1">
                <a:spLocks noChangeArrowheads="1"/>
              </p:cNvSpPr>
              <p:nvPr/>
            </p:nvSpPr>
            <p:spPr bwMode="auto">
              <a:xfrm>
                <a:off x="134" y="3906"/>
                <a:ext cx="708" cy="288"/>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dirty="0">
                    <a:solidFill>
                      <a:schemeClr val="accent2"/>
                    </a:solidFill>
                    <a:ea typeface="宋体" pitchFamily="2" charset="-122"/>
                  </a:rPr>
                  <a:t>socket</a:t>
                </a:r>
                <a:endParaRPr lang="en-US" altLang="zh-CN" dirty="0">
                  <a:latin typeface="Comic Sans MS Regular" panose="030F0702030302020204" pitchFamily="66" charset="0"/>
                  <a:ea typeface="宋体" pitchFamily="2" charset="-122"/>
                </a:endParaRPr>
              </a:p>
            </p:txBody>
          </p:sp>
        </p:grpSp>
      </p:grpSp>
      <p:sp>
        <p:nvSpPr>
          <p:cNvPr id="87050" name="Rectangle 10"/>
          <p:cNvSpPr>
            <a:spLocks noChangeArrowheads="1"/>
          </p:cNvSpPr>
          <p:nvPr/>
        </p:nvSpPr>
        <p:spPr bwMode="auto">
          <a:xfrm>
            <a:off x="619125" y="1276350"/>
            <a:ext cx="8162925" cy="895350"/>
          </a:xfrm>
          <a:prstGeom prst="rect">
            <a:avLst/>
          </a:prstGeom>
          <a:noFill/>
          <a:ln w="9525">
            <a:noFill/>
            <a:miter lim="800000"/>
          </a:ln>
          <a:effectLst/>
        </p:spPr>
        <p:txBody>
          <a:bodyPr/>
          <a:lstStyle/>
          <a:p>
            <a:pPr marL="342900" indent="-342900"/>
            <a:r>
              <a:rPr lang="en-US" altLang="zh-CN" u="sng" dirty="0">
                <a:solidFill>
                  <a:srgbClr val="FF0000"/>
                </a:solidFill>
                <a:ea typeface="宋体" pitchFamily="2" charset="-122"/>
              </a:rPr>
              <a:t>Goal:</a:t>
            </a:r>
            <a:r>
              <a:rPr lang="en-US" altLang="zh-CN" dirty="0">
                <a:ea typeface="宋体" pitchFamily="2" charset="-122"/>
              </a:rPr>
              <a:t> </a:t>
            </a:r>
            <a:r>
              <a:rPr lang="zh-CN" altLang="en-US" dirty="0">
                <a:ea typeface="宋体" pitchFamily="2" charset="-122"/>
              </a:rPr>
              <a:t>学习如何使用</a:t>
            </a:r>
            <a:r>
              <a:rPr lang="en-US" altLang="zh-CN" dirty="0">
                <a:ea typeface="宋体" pitchFamily="2" charset="-122"/>
              </a:rPr>
              <a:t>Socket</a:t>
            </a:r>
            <a:r>
              <a:rPr lang="zh-CN" altLang="en-US" dirty="0">
                <a:ea typeface="宋体" pitchFamily="2" charset="-122"/>
              </a:rPr>
              <a:t>编写客户段和服务器程序</a:t>
            </a:r>
            <a:endParaRPr lang="en-US" altLang="zh-CN" sz="2000" dirty="0">
              <a:ea typeface="宋体"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38" name="灯片编号占位符 5"/>
          <p:cNvSpPr>
            <a:spLocks noGrp="1"/>
          </p:cNvSpPr>
          <p:nvPr>
            <p:ph type="sldNum" sz="quarter" idx="12"/>
          </p:nvPr>
        </p:nvSpPr>
        <p:spPr/>
        <p:txBody>
          <a:bodyPr/>
          <a:lstStyle/>
          <a:p>
            <a:fld id="{868A4322-8F60-492F-99D1-1DCBDB258CB9}" type="slidenum">
              <a:rPr lang="en-US" altLang="zh-CN"/>
              <a:t>87</a:t>
            </a:fld>
            <a:endParaRPr lang="en-US" altLang="zh-CN" dirty="0"/>
          </a:p>
        </p:txBody>
      </p:sp>
      <p:sp>
        <p:nvSpPr>
          <p:cNvPr id="88066" name="Rectangle 2"/>
          <p:cNvSpPr>
            <a:spLocks noGrp="1" noChangeArrowheads="1"/>
          </p:cNvSpPr>
          <p:nvPr>
            <p:ph type="title"/>
          </p:nvPr>
        </p:nvSpPr>
        <p:spPr/>
        <p:txBody>
          <a:bodyPr/>
          <a:lstStyle/>
          <a:p>
            <a:r>
              <a:rPr lang="en-US" altLang="zh-CN" sz="3600" dirty="0">
                <a:ea typeface="宋体" pitchFamily="2" charset="-122"/>
              </a:rPr>
              <a:t>Socket-programming using TCP</a:t>
            </a:r>
            <a:endParaRPr lang="en-US" altLang="zh-CN" dirty="0">
              <a:ea typeface="宋体" pitchFamily="2" charset="-122"/>
            </a:endParaRPr>
          </a:p>
        </p:txBody>
      </p:sp>
      <p:sp>
        <p:nvSpPr>
          <p:cNvPr id="88067" name="Rectangle 3"/>
          <p:cNvSpPr>
            <a:spLocks noGrp="1" noChangeArrowheads="1"/>
          </p:cNvSpPr>
          <p:nvPr>
            <p:ph type="body" idx="1"/>
          </p:nvPr>
        </p:nvSpPr>
        <p:spPr>
          <a:xfrm>
            <a:off x="600075" y="1419225"/>
            <a:ext cx="7772400" cy="1533525"/>
          </a:xfrm>
        </p:spPr>
        <p:txBody>
          <a:bodyPr/>
          <a:lstStyle/>
          <a:p>
            <a:pPr>
              <a:buNone/>
            </a:pPr>
            <a:r>
              <a:rPr lang="en-US" altLang="zh-CN" sz="2400" u="sng" dirty="0">
                <a:solidFill>
                  <a:srgbClr val="FF0000"/>
                </a:solidFill>
                <a:ea typeface="宋体" pitchFamily="2" charset="-122"/>
              </a:rPr>
              <a:t>Socket:</a:t>
            </a:r>
            <a:r>
              <a:rPr lang="zh-CN" altLang="en-US" sz="2400" dirty="0">
                <a:ea typeface="宋体" pitchFamily="2" charset="-122"/>
              </a:rPr>
              <a:t>在进程和端到端传输协议（</a:t>
            </a:r>
            <a:r>
              <a:rPr lang="en-US" altLang="zh-CN" sz="2400" dirty="0">
                <a:ea typeface="宋体" pitchFamily="2" charset="-122"/>
              </a:rPr>
              <a:t>UDP</a:t>
            </a:r>
            <a:r>
              <a:rPr lang="zh-CN" altLang="en-US" sz="2400" dirty="0">
                <a:ea typeface="宋体" pitchFamily="2" charset="-122"/>
              </a:rPr>
              <a:t>或</a:t>
            </a:r>
            <a:r>
              <a:rPr lang="en-US" altLang="zh-CN" sz="2400" dirty="0">
                <a:ea typeface="宋体" pitchFamily="2" charset="-122"/>
              </a:rPr>
              <a:t>TCP</a:t>
            </a:r>
            <a:r>
              <a:rPr lang="zh-CN" altLang="en-US" sz="2400" dirty="0">
                <a:ea typeface="宋体" pitchFamily="2" charset="-122"/>
              </a:rPr>
              <a:t>）之间的一扇门</a:t>
            </a:r>
            <a:endParaRPr lang="en-US" altLang="zh-CN" sz="2400" dirty="0">
              <a:ea typeface="宋体" pitchFamily="2" charset="-122"/>
            </a:endParaRPr>
          </a:p>
          <a:p>
            <a:pPr>
              <a:buNone/>
            </a:pPr>
            <a:r>
              <a:rPr lang="en-US" altLang="zh-CN" sz="2400" u="sng" dirty="0">
                <a:solidFill>
                  <a:srgbClr val="FF0000"/>
                </a:solidFill>
                <a:ea typeface="宋体" pitchFamily="2" charset="-122"/>
              </a:rPr>
              <a:t>TCP </a:t>
            </a:r>
            <a:r>
              <a:rPr lang="zh-Hans" altLang="en-US" sz="2400" u="sng" dirty="0">
                <a:solidFill>
                  <a:srgbClr val="FF0000"/>
                </a:solidFill>
                <a:ea typeface="宋体" pitchFamily="2" charset="-122"/>
              </a:rPr>
              <a:t>服务</a:t>
            </a:r>
            <a:r>
              <a:rPr lang="en-US" altLang="zh-CN" sz="2400" u="sng" dirty="0">
                <a:solidFill>
                  <a:srgbClr val="FF0000"/>
                </a:solidFill>
                <a:ea typeface="宋体" pitchFamily="2" charset="-122"/>
              </a:rPr>
              <a:t>:</a:t>
            </a:r>
            <a:r>
              <a:rPr lang="zh-CN" altLang="en-US" sz="2400" dirty="0">
                <a:ea typeface="宋体" pitchFamily="2" charset="-122"/>
              </a:rPr>
              <a:t>从一个进程到另一个进程的可靠字节传输</a:t>
            </a:r>
            <a:endParaRPr lang="en-US" altLang="zh-CN" dirty="0">
              <a:ea typeface="宋体" pitchFamily="2" charset="-122"/>
            </a:endParaRPr>
          </a:p>
        </p:txBody>
      </p:sp>
      <p:graphicFrame>
        <p:nvGraphicFramePr>
          <p:cNvPr id="88068" name="Object 4"/>
          <p:cNvGraphicFramePr>
            <a:graphicFrameLocks noChangeAspect="1"/>
          </p:cNvGraphicFramePr>
          <p:nvPr/>
        </p:nvGraphicFramePr>
        <p:xfrm>
          <a:off x="2073275" y="3513138"/>
          <a:ext cx="1123950" cy="892175"/>
        </p:xfrm>
        <a:graphic>
          <a:graphicData uri="http://schemas.openxmlformats.org/presentationml/2006/ole">
            <mc:AlternateContent xmlns:mc="http://schemas.openxmlformats.org/markup-compatibility/2006">
              <mc:Choice xmlns:v="urn:schemas-microsoft-com:vml" Requires="v">
                <p:oleObj spid="_x0000_s22691" name="Clip" r:id="rId3" imgW="18192750" imgH="15087600" progId="">
                  <p:embed/>
                </p:oleObj>
              </mc:Choice>
              <mc:Fallback>
                <p:oleObj name="Clip" r:id="rId3" imgW="18192750" imgH="15087600" progId="">
                  <p:embed/>
                  <p:pic>
                    <p:nvPicPr>
                      <p:cNvPr id="0" name="图片 22528"/>
                      <p:cNvPicPr>
                        <a:picLocks noChangeAspect="1"/>
                      </p:cNvPicPr>
                      <p:nvPr/>
                    </p:nvPicPr>
                    <p:blipFill>
                      <a:blip r:embed="rId4"/>
                      <a:stretch>
                        <a:fillRect/>
                      </a:stretch>
                    </p:blipFill>
                    <p:spPr>
                      <a:xfrm>
                        <a:off x="2073275" y="3513138"/>
                        <a:ext cx="1123950" cy="892175"/>
                      </a:xfrm>
                      <a:prstGeom prst="rect">
                        <a:avLst/>
                      </a:prstGeom>
                      <a:noFill/>
                      <a:ln w="9525">
                        <a:noFill/>
                      </a:ln>
                    </p:spPr>
                  </p:pic>
                </p:oleObj>
              </mc:Fallback>
            </mc:AlternateContent>
          </a:graphicData>
        </a:graphic>
      </p:graphicFrame>
      <p:grpSp>
        <p:nvGrpSpPr>
          <p:cNvPr id="88069" name="Group 5"/>
          <p:cNvGrpSpPr/>
          <p:nvPr/>
        </p:nvGrpSpPr>
        <p:grpSpPr bwMode="auto">
          <a:xfrm>
            <a:off x="2116138" y="3854450"/>
            <a:ext cx="1136650" cy="1584325"/>
            <a:chOff x="649" y="2260"/>
            <a:chExt cx="716" cy="998"/>
          </a:xfrm>
        </p:grpSpPr>
        <p:sp>
          <p:nvSpPr>
            <p:cNvPr id="88070" name="Rectangle 6"/>
            <p:cNvSpPr>
              <a:spLocks noChangeArrowheads="1"/>
            </p:cNvSpPr>
            <p:nvPr/>
          </p:nvSpPr>
          <p:spPr bwMode="auto">
            <a:xfrm>
              <a:off x="678" y="2280"/>
              <a:ext cx="642" cy="288"/>
            </a:xfrm>
            <a:prstGeom prst="rect">
              <a:avLst/>
            </a:prstGeom>
            <a:solidFill>
              <a:schemeClr val="bg1"/>
            </a:solidFill>
            <a:ln w="28575">
              <a:solidFill>
                <a:schemeClr val="tx1"/>
              </a:solidFill>
              <a:miter lim="800000"/>
            </a:ln>
            <a:effectLst/>
          </p:spPr>
          <p:txBody>
            <a:bodyPr wrap="none" anchor="ctr"/>
            <a:lstStyle/>
            <a:p>
              <a:pPr algn="ctr">
                <a:spcBef>
                  <a:spcPct val="0"/>
                </a:spcBef>
                <a:buClrTx/>
                <a:buSzTx/>
                <a:buFontTx/>
                <a:buNone/>
              </a:pPr>
              <a:endParaRPr lang="zh-CN" altLang="zh-CN" dirty="0">
                <a:solidFill>
                  <a:schemeClr val="bg1"/>
                </a:solidFill>
                <a:latin typeface="Comic Sans MS Regular" panose="030F0702030302020204" pitchFamily="66" charset="0"/>
              </a:endParaRPr>
            </a:p>
          </p:txBody>
        </p:sp>
        <p:sp>
          <p:nvSpPr>
            <p:cNvPr id="88071" name="Text Box 7"/>
            <p:cNvSpPr txBox="1">
              <a:spLocks noChangeArrowheads="1"/>
            </p:cNvSpPr>
            <p:nvPr/>
          </p:nvSpPr>
          <p:spPr bwMode="auto">
            <a:xfrm>
              <a:off x="694" y="2260"/>
              <a:ext cx="631" cy="231"/>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ea typeface="宋体" pitchFamily="2" charset="-122"/>
                </a:rPr>
                <a:t>process</a:t>
              </a:r>
              <a:endParaRPr lang="en-US" altLang="zh-CN" sz="1800" dirty="0">
                <a:latin typeface="Comic Sans MS Regular" panose="030F0702030302020204" pitchFamily="66" charset="0"/>
                <a:ea typeface="宋体" pitchFamily="2" charset="-122"/>
              </a:endParaRPr>
            </a:p>
          </p:txBody>
        </p:sp>
        <p:grpSp>
          <p:nvGrpSpPr>
            <p:cNvPr id="88072" name="Group 8"/>
            <p:cNvGrpSpPr/>
            <p:nvPr/>
          </p:nvGrpSpPr>
          <p:grpSpPr bwMode="auto">
            <a:xfrm>
              <a:off x="649" y="2628"/>
              <a:ext cx="716" cy="630"/>
              <a:chOff x="637" y="2610"/>
              <a:chExt cx="716" cy="630"/>
            </a:xfrm>
          </p:grpSpPr>
          <p:sp>
            <p:nvSpPr>
              <p:cNvPr id="88073" name="Text Box 9"/>
              <p:cNvSpPr txBox="1">
                <a:spLocks noChangeArrowheads="1"/>
              </p:cNvSpPr>
              <p:nvPr/>
            </p:nvSpPr>
            <p:spPr bwMode="auto">
              <a:xfrm>
                <a:off x="637" y="2658"/>
                <a:ext cx="716" cy="577"/>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ea typeface="宋体" pitchFamily="2" charset="-122"/>
                  </a:rPr>
                  <a:t>TCP with</a:t>
                </a:r>
              </a:p>
              <a:p>
                <a:pPr algn="ctr">
                  <a:spcBef>
                    <a:spcPct val="0"/>
                  </a:spcBef>
                  <a:buClrTx/>
                  <a:buSzTx/>
                  <a:buFontTx/>
                  <a:buNone/>
                </a:pPr>
                <a:r>
                  <a:rPr lang="en-US" altLang="zh-CN" sz="1800" dirty="0">
                    <a:ea typeface="宋体" pitchFamily="2" charset="-122"/>
                  </a:rPr>
                  <a:t>buffers,</a:t>
                </a:r>
              </a:p>
              <a:p>
                <a:pPr algn="ctr">
                  <a:spcBef>
                    <a:spcPct val="0"/>
                  </a:spcBef>
                  <a:buClrTx/>
                  <a:buSzTx/>
                  <a:buFontTx/>
                  <a:buNone/>
                </a:pPr>
                <a:r>
                  <a:rPr lang="en-US" altLang="zh-CN" sz="1800" dirty="0">
                    <a:ea typeface="宋体" pitchFamily="2" charset="-122"/>
                  </a:rPr>
                  <a:t>variables</a:t>
                </a:r>
                <a:endParaRPr lang="en-US" altLang="zh-CN" sz="1800" dirty="0">
                  <a:latin typeface="Comic Sans MS Regular" panose="030F0702030302020204" pitchFamily="66" charset="0"/>
                  <a:ea typeface="宋体" pitchFamily="2" charset="-122"/>
                </a:endParaRPr>
              </a:p>
            </p:txBody>
          </p:sp>
          <p:sp>
            <p:nvSpPr>
              <p:cNvPr id="88074" name="Rectangle 10"/>
              <p:cNvSpPr>
                <a:spLocks noChangeArrowheads="1"/>
              </p:cNvSpPr>
              <p:nvPr/>
            </p:nvSpPr>
            <p:spPr bwMode="auto">
              <a:xfrm>
                <a:off x="672" y="2610"/>
                <a:ext cx="642" cy="630"/>
              </a:xfrm>
              <a:prstGeom prst="rect">
                <a:avLst/>
              </a:prstGeom>
              <a:noFill/>
              <a:ln w="28575">
                <a:solidFill>
                  <a:schemeClr val="tx1"/>
                </a:solidFill>
                <a:miter lim="800000"/>
              </a:ln>
              <a:effectLst/>
            </p:spPr>
            <p:txBody>
              <a:bodyPr wrap="none" anchor="ctr"/>
              <a:lstStyle/>
              <a:p>
                <a:endParaRPr lang="zh-CN" altLang="en-US"/>
              </a:p>
            </p:txBody>
          </p:sp>
        </p:grpSp>
        <p:grpSp>
          <p:nvGrpSpPr>
            <p:cNvPr id="88075" name="Group 11"/>
            <p:cNvGrpSpPr/>
            <p:nvPr/>
          </p:nvGrpSpPr>
          <p:grpSpPr bwMode="auto">
            <a:xfrm>
              <a:off x="741" y="2500"/>
              <a:ext cx="561" cy="231"/>
              <a:chOff x="897" y="3736"/>
              <a:chExt cx="561" cy="231"/>
            </a:xfrm>
          </p:grpSpPr>
          <p:sp>
            <p:nvSpPr>
              <p:cNvPr id="88076" name="Rectangle 12"/>
              <p:cNvSpPr>
                <a:spLocks noChangeArrowheads="1"/>
              </p:cNvSpPr>
              <p:nvPr/>
            </p:nvSpPr>
            <p:spPr bwMode="auto">
              <a:xfrm>
                <a:off x="924" y="3774"/>
                <a:ext cx="492" cy="156"/>
              </a:xfrm>
              <a:prstGeom prst="rect">
                <a:avLst/>
              </a:prstGeom>
              <a:solidFill>
                <a:srgbClr val="FF0000"/>
              </a:solidFill>
              <a:ln w="9525">
                <a:noFill/>
                <a:miter lim="800000"/>
              </a:ln>
              <a:effectLst/>
            </p:spPr>
            <p:txBody>
              <a:bodyPr wrap="none" anchor="ctr"/>
              <a:lstStyle/>
              <a:p>
                <a:endParaRPr lang="zh-CN" altLang="en-US"/>
              </a:p>
            </p:txBody>
          </p:sp>
          <p:sp>
            <p:nvSpPr>
              <p:cNvPr id="88077" name="Text Box 13"/>
              <p:cNvSpPr txBox="1">
                <a:spLocks noChangeArrowheads="1"/>
              </p:cNvSpPr>
              <p:nvPr/>
            </p:nvSpPr>
            <p:spPr bwMode="auto">
              <a:xfrm>
                <a:off x="897" y="3736"/>
                <a:ext cx="561" cy="231"/>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solidFill>
                      <a:schemeClr val="bg1"/>
                    </a:solidFill>
                    <a:ea typeface="宋体" pitchFamily="2" charset="-122"/>
                  </a:rPr>
                  <a:t>socket</a:t>
                </a:r>
                <a:endParaRPr lang="en-US" altLang="zh-CN" dirty="0">
                  <a:latin typeface="Comic Sans MS Regular" panose="030F0702030302020204" pitchFamily="66" charset="0"/>
                  <a:ea typeface="宋体" pitchFamily="2" charset="-122"/>
                </a:endParaRPr>
              </a:p>
            </p:txBody>
          </p:sp>
        </p:grpSp>
      </p:grpSp>
      <p:sp>
        <p:nvSpPr>
          <p:cNvPr id="88078" name="Text Box 14"/>
          <p:cNvSpPr txBox="1">
            <a:spLocks noChangeArrowheads="1"/>
          </p:cNvSpPr>
          <p:nvPr/>
        </p:nvSpPr>
        <p:spPr bwMode="auto">
          <a:xfrm>
            <a:off x="517525" y="3681413"/>
            <a:ext cx="1430338" cy="82550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600" dirty="0">
                <a:ea typeface="宋体" pitchFamily="2" charset="-122"/>
              </a:rPr>
              <a:t>controlled by</a:t>
            </a:r>
          </a:p>
          <a:p>
            <a:pPr algn="r">
              <a:spcBef>
                <a:spcPct val="0"/>
              </a:spcBef>
              <a:buClrTx/>
              <a:buSzTx/>
              <a:buFontTx/>
              <a:buNone/>
            </a:pPr>
            <a:r>
              <a:rPr lang="en-US" altLang="zh-CN" sz="1600" dirty="0">
                <a:ea typeface="宋体" pitchFamily="2" charset="-122"/>
              </a:rPr>
              <a:t>application</a:t>
            </a:r>
          </a:p>
          <a:p>
            <a:pPr algn="r">
              <a:spcBef>
                <a:spcPct val="0"/>
              </a:spcBef>
              <a:buClrTx/>
              <a:buSzTx/>
              <a:buFontTx/>
              <a:buNone/>
            </a:pPr>
            <a:r>
              <a:rPr lang="en-US" altLang="zh-CN" sz="1600" dirty="0">
                <a:ea typeface="宋体" pitchFamily="2" charset="-122"/>
              </a:rPr>
              <a:t>developer</a:t>
            </a:r>
            <a:endParaRPr lang="en-US" altLang="zh-CN" dirty="0">
              <a:latin typeface="Comic Sans MS Regular" panose="030F0702030302020204" pitchFamily="66" charset="0"/>
              <a:ea typeface="宋体" pitchFamily="2" charset="-122"/>
            </a:endParaRPr>
          </a:p>
        </p:txBody>
      </p:sp>
      <p:sp>
        <p:nvSpPr>
          <p:cNvPr id="88079" name="Text Box 15"/>
          <p:cNvSpPr txBox="1">
            <a:spLocks noChangeArrowheads="1"/>
          </p:cNvSpPr>
          <p:nvPr/>
        </p:nvSpPr>
        <p:spPr bwMode="auto">
          <a:xfrm>
            <a:off x="488950" y="4548188"/>
            <a:ext cx="1430338" cy="82550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600" dirty="0">
                <a:ea typeface="宋体" pitchFamily="2" charset="-122"/>
              </a:rPr>
              <a:t>controlled by</a:t>
            </a:r>
          </a:p>
          <a:p>
            <a:pPr algn="r">
              <a:spcBef>
                <a:spcPct val="0"/>
              </a:spcBef>
              <a:buClrTx/>
              <a:buSzTx/>
              <a:buFontTx/>
              <a:buNone/>
            </a:pPr>
            <a:r>
              <a:rPr lang="en-US" altLang="zh-CN" sz="1600" dirty="0">
                <a:ea typeface="宋体" pitchFamily="2" charset="-122"/>
              </a:rPr>
              <a:t>operating</a:t>
            </a:r>
          </a:p>
          <a:p>
            <a:pPr algn="r">
              <a:spcBef>
                <a:spcPct val="0"/>
              </a:spcBef>
              <a:buClrTx/>
              <a:buSzTx/>
              <a:buFontTx/>
              <a:buNone/>
            </a:pPr>
            <a:r>
              <a:rPr lang="en-US" altLang="zh-CN" sz="1600" dirty="0">
                <a:ea typeface="宋体" pitchFamily="2" charset="-122"/>
              </a:rPr>
              <a:t>system</a:t>
            </a:r>
            <a:endParaRPr lang="en-US" altLang="zh-CN" dirty="0">
              <a:latin typeface="Comic Sans MS Regular" panose="030F0702030302020204" pitchFamily="66" charset="0"/>
              <a:ea typeface="宋体" pitchFamily="2" charset="-122"/>
            </a:endParaRPr>
          </a:p>
        </p:txBody>
      </p:sp>
      <p:sp>
        <p:nvSpPr>
          <p:cNvPr id="88080" name="Line 16"/>
          <p:cNvSpPr>
            <a:spLocks noChangeShapeType="1"/>
          </p:cNvSpPr>
          <p:nvPr/>
        </p:nvSpPr>
        <p:spPr bwMode="auto">
          <a:xfrm flipV="1">
            <a:off x="1943100" y="3895725"/>
            <a:ext cx="0" cy="485775"/>
          </a:xfrm>
          <a:prstGeom prst="line">
            <a:avLst/>
          </a:prstGeom>
          <a:noFill/>
          <a:ln w="28575">
            <a:solidFill>
              <a:schemeClr val="tx1"/>
            </a:solidFill>
            <a:round/>
            <a:headEnd type="triangle" w="med" len="med"/>
            <a:tailEnd type="triangle" w="med" len="med"/>
          </a:ln>
          <a:effectLst/>
        </p:spPr>
        <p:txBody>
          <a:bodyPr wrap="none" anchor="ctr"/>
          <a:lstStyle/>
          <a:p>
            <a:endParaRPr lang="zh-CN" altLang="en-US"/>
          </a:p>
        </p:txBody>
      </p:sp>
      <p:sp>
        <p:nvSpPr>
          <p:cNvPr id="88081" name="Line 17"/>
          <p:cNvSpPr>
            <a:spLocks noChangeShapeType="1"/>
          </p:cNvSpPr>
          <p:nvPr/>
        </p:nvSpPr>
        <p:spPr bwMode="auto">
          <a:xfrm flipH="1" flipV="1">
            <a:off x="1933575" y="4476750"/>
            <a:ext cx="0" cy="1000125"/>
          </a:xfrm>
          <a:prstGeom prst="line">
            <a:avLst/>
          </a:prstGeom>
          <a:noFill/>
          <a:ln w="28575">
            <a:solidFill>
              <a:schemeClr val="tx1"/>
            </a:solidFill>
            <a:round/>
            <a:headEnd type="triangle" w="med" len="med"/>
            <a:tailEnd type="triangle" w="med" len="med"/>
          </a:ln>
          <a:effectLst/>
        </p:spPr>
        <p:txBody>
          <a:bodyPr wrap="none" anchor="ctr"/>
          <a:lstStyle/>
          <a:p>
            <a:endParaRPr lang="zh-CN" altLang="en-US"/>
          </a:p>
        </p:txBody>
      </p:sp>
      <p:sp>
        <p:nvSpPr>
          <p:cNvPr id="88082" name="Text Box 18"/>
          <p:cNvSpPr txBox="1">
            <a:spLocks noChangeArrowheads="1"/>
          </p:cNvSpPr>
          <p:nvPr/>
        </p:nvSpPr>
        <p:spPr bwMode="auto">
          <a:xfrm>
            <a:off x="2157413" y="5600700"/>
            <a:ext cx="1038225" cy="701675"/>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ea typeface="宋体" pitchFamily="2" charset="-122"/>
              </a:rPr>
              <a:t>host or</a:t>
            </a:r>
          </a:p>
          <a:p>
            <a:pPr algn="ctr">
              <a:spcBef>
                <a:spcPct val="0"/>
              </a:spcBef>
              <a:buClrTx/>
              <a:buSzTx/>
              <a:buFontTx/>
              <a:buNone/>
            </a:pPr>
            <a:r>
              <a:rPr lang="en-US" altLang="zh-CN" sz="2000" dirty="0">
                <a:ea typeface="宋体" pitchFamily="2" charset="-122"/>
              </a:rPr>
              <a:t>server</a:t>
            </a:r>
            <a:endParaRPr lang="en-US" altLang="zh-CN" dirty="0">
              <a:latin typeface="Comic Sans MS Regular" panose="030F0702030302020204" pitchFamily="66" charset="0"/>
              <a:ea typeface="宋体" pitchFamily="2" charset="-122"/>
            </a:endParaRPr>
          </a:p>
        </p:txBody>
      </p:sp>
      <p:graphicFrame>
        <p:nvGraphicFramePr>
          <p:cNvPr id="88083" name="Object 19"/>
          <p:cNvGraphicFramePr>
            <a:graphicFrameLocks noChangeAspect="1"/>
          </p:cNvGraphicFramePr>
          <p:nvPr/>
        </p:nvGraphicFramePr>
        <p:xfrm>
          <a:off x="5730875" y="3408363"/>
          <a:ext cx="1123950" cy="892175"/>
        </p:xfrm>
        <a:graphic>
          <a:graphicData uri="http://schemas.openxmlformats.org/presentationml/2006/ole">
            <mc:AlternateContent xmlns:mc="http://schemas.openxmlformats.org/markup-compatibility/2006">
              <mc:Choice xmlns:v="urn:schemas-microsoft-com:vml" Requires="v">
                <p:oleObj spid="_x0000_s22692" name="Clip" r:id="rId5" imgW="18192750" imgH="15087600" progId="">
                  <p:embed/>
                </p:oleObj>
              </mc:Choice>
              <mc:Fallback>
                <p:oleObj name="Clip" r:id="rId5" imgW="18192750" imgH="15087600" progId="">
                  <p:embed/>
                  <p:pic>
                    <p:nvPicPr>
                      <p:cNvPr id="0" name="图片 22529"/>
                      <p:cNvPicPr>
                        <a:picLocks noChangeAspect="1"/>
                      </p:cNvPicPr>
                      <p:nvPr/>
                    </p:nvPicPr>
                    <p:blipFill>
                      <a:blip r:embed="rId4"/>
                      <a:stretch>
                        <a:fillRect/>
                      </a:stretch>
                    </p:blipFill>
                    <p:spPr>
                      <a:xfrm>
                        <a:off x="5730875" y="3408363"/>
                        <a:ext cx="1123950" cy="892175"/>
                      </a:xfrm>
                      <a:prstGeom prst="rect">
                        <a:avLst/>
                      </a:prstGeom>
                      <a:noFill/>
                      <a:ln w="9525">
                        <a:noFill/>
                      </a:ln>
                    </p:spPr>
                  </p:pic>
                </p:oleObj>
              </mc:Fallback>
            </mc:AlternateContent>
          </a:graphicData>
        </a:graphic>
      </p:graphicFrame>
      <p:grpSp>
        <p:nvGrpSpPr>
          <p:cNvPr id="88084" name="Group 20"/>
          <p:cNvGrpSpPr/>
          <p:nvPr/>
        </p:nvGrpSpPr>
        <p:grpSpPr bwMode="auto">
          <a:xfrm>
            <a:off x="5773738" y="3749675"/>
            <a:ext cx="1136650" cy="1584325"/>
            <a:chOff x="649" y="2260"/>
            <a:chExt cx="716" cy="998"/>
          </a:xfrm>
        </p:grpSpPr>
        <p:sp>
          <p:nvSpPr>
            <p:cNvPr id="88085" name="Rectangle 21"/>
            <p:cNvSpPr>
              <a:spLocks noChangeArrowheads="1"/>
            </p:cNvSpPr>
            <p:nvPr/>
          </p:nvSpPr>
          <p:spPr bwMode="auto">
            <a:xfrm>
              <a:off x="678" y="2280"/>
              <a:ext cx="642" cy="288"/>
            </a:xfrm>
            <a:prstGeom prst="rect">
              <a:avLst/>
            </a:prstGeom>
            <a:solidFill>
              <a:schemeClr val="bg1"/>
            </a:solidFill>
            <a:ln w="28575">
              <a:solidFill>
                <a:schemeClr val="tx1"/>
              </a:solidFill>
              <a:miter lim="800000"/>
            </a:ln>
            <a:effectLst/>
          </p:spPr>
          <p:txBody>
            <a:bodyPr wrap="none" anchor="ctr"/>
            <a:lstStyle/>
            <a:p>
              <a:pPr algn="ctr">
                <a:spcBef>
                  <a:spcPct val="0"/>
                </a:spcBef>
                <a:buClrTx/>
                <a:buSzTx/>
                <a:buFontTx/>
                <a:buNone/>
              </a:pPr>
              <a:endParaRPr lang="zh-CN" altLang="zh-CN" dirty="0">
                <a:solidFill>
                  <a:schemeClr val="bg1"/>
                </a:solidFill>
                <a:latin typeface="Comic Sans MS Regular" panose="030F0702030302020204" pitchFamily="66" charset="0"/>
              </a:endParaRPr>
            </a:p>
          </p:txBody>
        </p:sp>
        <p:sp>
          <p:nvSpPr>
            <p:cNvPr id="88086" name="Text Box 22"/>
            <p:cNvSpPr txBox="1">
              <a:spLocks noChangeArrowheads="1"/>
            </p:cNvSpPr>
            <p:nvPr/>
          </p:nvSpPr>
          <p:spPr bwMode="auto">
            <a:xfrm>
              <a:off x="694" y="2260"/>
              <a:ext cx="631" cy="231"/>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ea typeface="宋体" pitchFamily="2" charset="-122"/>
                </a:rPr>
                <a:t>process</a:t>
              </a:r>
              <a:endParaRPr lang="en-US" altLang="zh-CN" sz="1800" dirty="0">
                <a:latin typeface="Comic Sans MS Regular" panose="030F0702030302020204" pitchFamily="66" charset="0"/>
                <a:ea typeface="宋体" pitchFamily="2" charset="-122"/>
              </a:endParaRPr>
            </a:p>
          </p:txBody>
        </p:sp>
        <p:grpSp>
          <p:nvGrpSpPr>
            <p:cNvPr id="88087" name="Group 23"/>
            <p:cNvGrpSpPr/>
            <p:nvPr/>
          </p:nvGrpSpPr>
          <p:grpSpPr bwMode="auto">
            <a:xfrm>
              <a:off x="649" y="2628"/>
              <a:ext cx="716" cy="630"/>
              <a:chOff x="637" y="2610"/>
              <a:chExt cx="716" cy="630"/>
            </a:xfrm>
          </p:grpSpPr>
          <p:sp>
            <p:nvSpPr>
              <p:cNvPr id="88088" name="Text Box 24"/>
              <p:cNvSpPr txBox="1">
                <a:spLocks noChangeArrowheads="1"/>
              </p:cNvSpPr>
              <p:nvPr/>
            </p:nvSpPr>
            <p:spPr bwMode="auto">
              <a:xfrm>
                <a:off x="637" y="2658"/>
                <a:ext cx="716" cy="577"/>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ea typeface="宋体" pitchFamily="2" charset="-122"/>
                  </a:rPr>
                  <a:t>TCP with</a:t>
                </a:r>
              </a:p>
              <a:p>
                <a:pPr algn="ctr">
                  <a:spcBef>
                    <a:spcPct val="0"/>
                  </a:spcBef>
                  <a:buClrTx/>
                  <a:buSzTx/>
                  <a:buFontTx/>
                  <a:buNone/>
                </a:pPr>
                <a:r>
                  <a:rPr lang="en-US" altLang="zh-CN" sz="1800" dirty="0">
                    <a:ea typeface="宋体" pitchFamily="2" charset="-122"/>
                  </a:rPr>
                  <a:t>buffers,</a:t>
                </a:r>
              </a:p>
              <a:p>
                <a:pPr algn="ctr">
                  <a:spcBef>
                    <a:spcPct val="0"/>
                  </a:spcBef>
                  <a:buClrTx/>
                  <a:buSzTx/>
                  <a:buFontTx/>
                  <a:buNone/>
                </a:pPr>
                <a:r>
                  <a:rPr lang="en-US" altLang="zh-CN" sz="1800" dirty="0">
                    <a:ea typeface="宋体" pitchFamily="2" charset="-122"/>
                  </a:rPr>
                  <a:t>variables</a:t>
                </a:r>
                <a:endParaRPr lang="en-US" altLang="zh-CN" sz="1800" dirty="0">
                  <a:latin typeface="Comic Sans MS Regular" panose="030F0702030302020204" pitchFamily="66" charset="0"/>
                  <a:ea typeface="宋体" pitchFamily="2" charset="-122"/>
                </a:endParaRPr>
              </a:p>
            </p:txBody>
          </p:sp>
          <p:sp>
            <p:nvSpPr>
              <p:cNvPr id="88089" name="Rectangle 25"/>
              <p:cNvSpPr>
                <a:spLocks noChangeArrowheads="1"/>
              </p:cNvSpPr>
              <p:nvPr/>
            </p:nvSpPr>
            <p:spPr bwMode="auto">
              <a:xfrm>
                <a:off x="672" y="2610"/>
                <a:ext cx="642" cy="630"/>
              </a:xfrm>
              <a:prstGeom prst="rect">
                <a:avLst/>
              </a:prstGeom>
              <a:noFill/>
              <a:ln w="28575">
                <a:solidFill>
                  <a:schemeClr val="tx1"/>
                </a:solidFill>
                <a:miter lim="800000"/>
              </a:ln>
              <a:effectLst/>
            </p:spPr>
            <p:txBody>
              <a:bodyPr wrap="none" anchor="ctr"/>
              <a:lstStyle/>
              <a:p>
                <a:endParaRPr lang="zh-CN" altLang="en-US"/>
              </a:p>
            </p:txBody>
          </p:sp>
        </p:grpSp>
        <p:grpSp>
          <p:nvGrpSpPr>
            <p:cNvPr id="88090" name="Group 26"/>
            <p:cNvGrpSpPr/>
            <p:nvPr/>
          </p:nvGrpSpPr>
          <p:grpSpPr bwMode="auto">
            <a:xfrm>
              <a:off x="741" y="2500"/>
              <a:ext cx="561" cy="231"/>
              <a:chOff x="897" y="3736"/>
              <a:chExt cx="561" cy="231"/>
            </a:xfrm>
          </p:grpSpPr>
          <p:sp>
            <p:nvSpPr>
              <p:cNvPr id="88091" name="Rectangle 27"/>
              <p:cNvSpPr>
                <a:spLocks noChangeArrowheads="1"/>
              </p:cNvSpPr>
              <p:nvPr/>
            </p:nvSpPr>
            <p:spPr bwMode="auto">
              <a:xfrm>
                <a:off x="924" y="3774"/>
                <a:ext cx="492" cy="156"/>
              </a:xfrm>
              <a:prstGeom prst="rect">
                <a:avLst/>
              </a:prstGeom>
              <a:solidFill>
                <a:srgbClr val="FF0000"/>
              </a:solidFill>
              <a:ln w="9525">
                <a:noFill/>
                <a:miter lim="800000"/>
              </a:ln>
              <a:effectLst/>
            </p:spPr>
            <p:txBody>
              <a:bodyPr wrap="none" anchor="ctr"/>
              <a:lstStyle/>
              <a:p>
                <a:endParaRPr lang="zh-CN" altLang="en-US"/>
              </a:p>
            </p:txBody>
          </p:sp>
          <p:sp>
            <p:nvSpPr>
              <p:cNvPr id="88092" name="Text Box 28"/>
              <p:cNvSpPr txBox="1">
                <a:spLocks noChangeArrowheads="1"/>
              </p:cNvSpPr>
              <p:nvPr/>
            </p:nvSpPr>
            <p:spPr bwMode="auto">
              <a:xfrm>
                <a:off x="897" y="3736"/>
                <a:ext cx="561" cy="231"/>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solidFill>
                      <a:schemeClr val="bg1"/>
                    </a:solidFill>
                    <a:ea typeface="宋体" pitchFamily="2" charset="-122"/>
                  </a:rPr>
                  <a:t>socket</a:t>
                </a:r>
                <a:endParaRPr lang="en-US" altLang="zh-CN" dirty="0">
                  <a:latin typeface="Comic Sans MS Regular" panose="030F0702030302020204" pitchFamily="66" charset="0"/>
                  <a:ea typeface="宋体" pitchFamily="2" charset="-122"/>
                </a:endParaRPr>
              </a:p>
            </p:txBody>
          </p:sp>
        </p:grpSp>
      </p:grpSp>
      <p:sp>
        <p:nvSpPr>
          <p:cNvPr id="88093" name="Text Box 29"/>
          <p:cNvSpPr txBox="1">
            <a:spLocks noChangeArrowheads="1"/>
          </p:cNvSpPr>
          <p:nvPr/>
        </p:nvSpPr>
        <p:spPr bwMode="auto">
          <a:xfrm>
            <a:off x="7118350" y="3519488"/>
            <a:ext cx="1430338" cy="82550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ea typeface="宋体" pitchFamily="2" charset="-122"/>
              </a:rPr>
              <a:t>controlled by</a:t>
            </a:r>
          </a:p>
          <a:p>
            <a:pPr>
              <a:spcBef>
                <a:spcPct val="0"/>
              </a:spcBef>
              <a:buClrTx/>
              <a:buSzTx/>
              <a:buFontTx/>
              <a:buNone/>
            </a:pPr>
            <a:r>
              <a:rPr lang="en-US" altLang="zh-CN" sz="1600" dirty="0">
                <a:ea typeface="宋体" pitchFamily="2" charset="-122"/>
              </a:rPr>
              <a:t>application</a:t>
            </a:r>
          </a:p>
          <a:p>
            <a:pPr>
              <a:spcBef>
                <a:spcPct val="0"/>
              </a:spcBef>
              <a:buClrTx/>
              <a:buSzTx/>
              <a:buFontTx/>
              <a:buNone/>
            </a:pPr>
            <a:r>
              <a:rPr lang="en-US" altLang="zh-CN" sz="1600" dirty="0">
                <a:ea typeface="宋体" pitchFamily="2" charset="-122"/>
              </a:rPr>
              <a:t>developer</a:t>
            </a:r>
            <a:endParaRPr lang="en-US" altLang="zh-CN" dirty="0">
              <a:latin typeface="Comic Sans MS Regular" panose="030F0702030302020204" pitchFamily="66" charset="0"/>
              <a:ea typeface="宋体" pitchFamily="2" charset="-122"/>
            </a:endParaRPr>
          </a:p>
        </p:txBody>
      </p:sp>
      <p:sp>
        <p:nvSpPr>
          <p:cNvPr id="88094" name="Text Box 30"/>
          <p:cNvSpPr txBox="1">
            <a:spLocks noChangeArrowheads="1"/>
          </p:cNvSpPr>
          <p:nvPr/>
        </p:nvSpPr>
        <p:spPr bwMode="auto">
          <a:xfrm>
            <a:off x="7123113" y="4433888"/>
            <a:ext cx="1430337" cy="82550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ea typeface="宋体" pitchFamily="2" charset="-122"/>
              </a:rPr>
              <a:t>controlled by</a:t>
            </a:r>
          </a:p>
          <a:p>
            <a:pPr>
              <a:spcBef>
                <a:spcPct val="0"/>
              </a:spcBef>
              <a:buClrTx/>
              <a:buSzTx/>
              <a:buFontTx/>
              <a:buNone/>
            </a:pPr>
            <a:r>
              <a:rPr lang="en-US" altLang="zh-CN" sz="1600" dirty="0">
                <a:ea typeface="宋体" pitchFamily="2" charset="-122"/>
              </a:rPr>
              <a:t>operating</a:t>
            </a:r>
          </a:p>
          <a:p>
            <a:pPr>
              <a:spcBef>
                <a:spcPct val="0"/>
              </a:spcBef>
              <a:buClrTx/>
              <a:buSzTx/>
              <a:buFontTx/>
              <a:buNone/>
            </a:pPr>
            <a:r>
              <a:rPr lang="en-US" altLang="zh-CN" sz="1600" dirty="0">
                <a:ea typeface="宋体" pitchFamily="2" charset="-122"/>
              </a:rPr>
              <a:t>system</a:t>
            </a:r>
            <a:endParaRPr lang="en-US" altLang="zh-CN" dirty="0">
              <a:latin typeface="Comic Sans MS Regular" panose="030F0702030302020204" pitchFamily="66" charset="0"/>
              <a:ea typeface="宋体" pitchFamily="2" charset="-122"/>
            </a:endParaRPr>
          </a:p>
        </p:txBody>
      </p:sp>
      <p:sp>
        <p:nvSpPr>
          <p:cNvPr id="88095" name="Line 31"/>
          <p:cNvSpPr>
            <a:spLocks noChangeShapeType="1"/>
          </p:cNvSpPr>
          <p:nvPr/>
        </p:nvSpPr>
        <p:spPr bwMode="auto">
          <a:xfrm flipV="1">
            <a:off x="7029450" y="3762375"/>
            <a:ext cx="0" cy="485775"/>
          </a:xfrm>
          <a:prstGeom prst="line">
            <a:avLst/>
          </a:prstGeom>
          <a:noFill/>
          <a:ln w="28575">
            <a:solidFill>
              <a:schemeClr val="tx1"/>
            </a:solidFill>
            <a:round/>
            <a:headEnd type="triangle" w="med" len="med"/>
            <a:tailEnd type="triangle" w="med" len="med"/>
          </a:ln>
          <a:effectLst/>
        </p:spPr>
        <p:txBody>
          <a:bodyPr wrap="none" anchor="ctr"/>
          <a:lstStyle/>
          <a:p>
            <a:endParaRPr lang="zh-CN" altLang="en-US"/>
          </a:p>
        </p:txBody>
      </p:sp>
      <p:sp>
        <p:nvSpPr>
          <p:cNvPr id="88096" name="Line 32"/>
          <p:cNvSpPr>
            <a:spLocks noChangeShapeType="1"/>
          </p:cNvSpPr>
          <p:nvPr/>
        </p:nvSpPr>
        <p:spPr bwMode="auto">
          <a:xfrm flipH="1" flipV="1">
            <a:off x="7019925" y="4343400"/>
            <a:ext cx="0" cy="1000125"/>
          </a:xfrm>
          <a:prstGeom prst="line">
            <a:avLst/>
          </a:prstGeom>
          <a:noFill/>
          <a:ln w="28575">
            <a:solidFill>
              <a:schemeClr val="tx1"/>
            </a:solidFill>
            <a:round/>
            <a:headEnd type="triangle" w="med" len="med"/>
            <a:tailEnd type="triangle" w="med" len="med"/>
          </a:ln>
          <a:effectLst/>
        </p:spPr>
        <p:txBody>
          <a:bodyPr wrap="none" anchor="ctr"/>
          <a:lstStyle/>
          <a:p>
            <a:endParaRPr lang="zh-CN" altLang="en-US"/>
          </a:p>
        </p:txBody>
      </p:sp>
      <p:sp>
        <p:nvSpPr>
          <p:cNvPr id="88097" name="Text Box 33"/>
          <p:cNvSpPr txBox="1">
            <a:spLocks noChangeArrowheads="1"/>
          </p:cNvSpPr>
          <p:nvPr/>
        </p:nvSpPr>
        <p:spPr bwMode="auto">
          <a:xfrm>
            <a:off x="5815013" y="5495925"/>
            <a:ext cx="1038225" cy="701675"/>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ea typeface="宋体" pitchFamily="2" charset="-122"/>
              </a:rPr>
              <a:t>host or</a:t>
            </a:r>
          </a:p>
          <a:p>
            <a:pPr algn="ctr">
              <a:spcBef>
                <a:spcPct val="0"/>
              </a:spcBef>
              <a:buClrTx/>
              <a:buSzTx/>
              <a:buFontTx/>
              <a:buNone/>
            </a:pPr>
            <a:r>
              <a:rPr lang="en-US" altLang="zh-CN" sz="2000" dirty="0">
                <a:ea typeface="宋体" pitchFamily="2" charset="-122"/>
              </a:rPr>
              <a:t>server</a:t>
            </a:r>
            <a:endParaRPr lang="en-US" altLang="zh-CN" dirty="0">
              <a:latin typeface="Comic Sans MS Regular" panose="030F0702030302020204" pitchFamily="66" charset="0"/>
              <a:ea typeface="宋体" pitchFamily="2" charset="-122"/>
            </a:endParaRPr>
          </a:p>
        </p:txBody>
      </p:sp>
      <p:sp>
        <p:nvSpPr>
          <p:cNvPr id="88098" name="Freeform 34"/>
          <p:cNvSpPr/>
          <p:nvPr/>
        </p:nvSpPr>
        <p:spPr bwMode="auto">
          <a:xfrm>
            <a:off x="3597275" y="4229100"/>
            <a:ext cx="1798638" cy="1674813"/>
          </a:xfrm>
          <a:custGeom>
            <a:avLst/>
            <a:gdLst/>
            <a:ahLst/>
            <a:cxnLst>
              <a:cxn ang="0">
                <a:pos x="239" y="7"/>
              </a:cxn>
              <a:cxn ang="0">
                <a:pos x="35" y="157"/>
              </a:cxn>
              <a:cxn ang="0">
                <a:pos x="29" y="523"/>
              </a:cxn>
              <a:cxn ang="0">
                <a:pos x="53" y="829"/>
              </a:cxn>
              <a:cxn ang="0">
                <a:pos x="245" y="871"/>
              </a:cxn>
              <a:cxn ang="0">
                <a:pos x="647" y="1129"/>
              </a:cxn>
              <a:cxn ang="0">
                <a:pos x="995" y="1237"/>
              </a:cxn>
              <a:cxn ang="0">
                <a:pos x="1199" y="1021"/>
              </a:cxn>
              <a:cxn ang="0">
                <a:pos x="1271" y="445"/>
              </a:cxn>
              <a:cxn ang="0">
                <a:pos x="1205" y="211"/>
              </a:cxn>
              <a:cxn ang="0">
                <a:pos x="749" y="115"/>
              </a:cxn>
              <a:cxn ang="0">
                <a:pos x="239" y="7"/>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33CCCC"/>
          </a:solidFill>
          <a:ln w="9525">
            <a:noFill/>
            <a:round/>
          </a:ln>
          <a:effectLst/>
        </p:spPr>
        <p:txBody>
          <a:bodyPr wrap="none" anchor="ctr"/>
          <a:lstStyle/>
          <a:p>
            <a:endParaRPr lang="zh-CN" altLang="en-US"/>
          </a:p>
        </p:txBody>
      </p:sp>
      <p:sp>
        <p:nvSpPr>
          <p:cNvPr id="88099" name="Text Box 35"/>
          <p:cNvSpPr txBox="1">
            <a:spLocks noChangeArrowheads="1"/>
          </p:cNvSpPr>
          <p:nvPr/>
        </p:nvSpPr>
        <p:spPr bwMode="auto">
          <a:xfrm>
            <a:off x="3935413" y="4838700"/>
            <a:ext cx="1162050" cy="396875"/>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ea typeface="宋体" pitchFamily="2" charset="-122"/>
              </a:rPr>
              <a:t>internet</a:t>
            </a:r>
            <a:endParaRPr lang="en-US" altLang="zh-CN" dirty="0">
              <a:latin typeface="Comic Sans MS Regular" panose="030F0702030302020204" pitchFamily="66" charset="0"/>
              <a:ea typeface="宋体" pitchFamily="2" charset="-122"/>
            </a:endParaRPr>
          </a:p>
        </p:txBody>
      </p:sp>
      <p:sp>
        <p:nvSpPr>
          <p:cNvPr id="88100" name="Line 36"/>
          <p:cNvSpPr>
            <a:spLocks noChangeShapeType="1"/>
          </p:cNvSpPr>
          <p:nvPr/>
        </p:nvSpPr>
        <p:spPr bwMode="auto">
          <a:xfrm flipH="1">
            <a:off x="3228975" y="4733925"/>
            <a:ext cx="2533650" cy="9525"/>
          </a:xfrm>
          <a:prstGeom prst="line">
            <a:avLst/>
          </a:prstGeom>
          <a:noFill/>
          <a:ln w="38100">
            <a:solidFill>
              <a:srgbClr val="FF0000"/>
            </a:solidFill>
            <a:round/>
            <a:headEnd type="triangle" w="med" len="med"/>
            <a:tailEnd type="triangle" w="med" len="med"/>
          </a:ln>
          <a:effectLst/>
        </p:spPr>
        <p:txBody>
          <a:bodyPr wrap="none" anchor="ctr"/>
          <a:lstStyle/>
          <a:p>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2" name="灯片编号占位符 6"/>
          <p:cNvSpPr>
            <a:spLocks noGrp="1"/>
          </p:cNvSpPr>
          <p:nvPr>
            <p:ph type="sldNum" sz="quarter" idx="12"/>
          </p:nvPr>
        </p:nvSpPr>
        <p:spPr/>
        <p:txBody>
          <a:bodyPr/>
          <a:lstStyle/>
          <a:p>
            <a:fld id="{EDEC699D-F9BE-42BB-BFC5-A229BF75D3AA}" type="slidenum">
              <a:rPr lang="en-US" altLang="zh-CN"/>
              <a:t>88</a:t>
            </a:fld>
            <a:endParaRPr lang="en-US" altLang="zh-CN" dirty="0"/>
          </a:p>
        </p:txBody>
      </p:sp>
      <p:sp>
        <p:nvSpPr>
          <p:cNvPr id="89090" name="Rectangle 2"/>
          <p:cNvSpPr>
            <a:spLocks noGrp="1" noChangeArrowheads="1"/>
          </p:cNvSpPr>
          <p:nvPr>
            <p:ph type="title"/>
          </p:nvPr>
        </p:nvSpPr>
        <p:spPr/>
        <p:txBody>
          <a:bodyPr/>
          <a:lstStyle/>
          <a:p>
            <a:r>
              <a:rPr lang="en-US" altLang="zh-Hans" sz="3600" dirty="0" err="1">
                <a:ea typeface="宋体" pitchFamily="2" charset="-122"/>
              </a:rPr>
              <a:t>TCP</a:t>
            </a:r>
            <a:r>
              <a:rPr lang="en-US" altLang="zh-CN" sz="3600" dirty="0" err="1">
                <a:ea typeface="宋体" pitchFamily="2" charset="-122"/>
              </a:rPr>
              <a:t>Socket</a:t>
            </a:r>
            <a:r>
              <a:rPr lang="zh-Hans" altLang="en-US" sz="3600" dirty="0">
                <a:ea typeface="宋体" pitchFamily="2" charset="-122"/>
              </a:rPr>
              <a:t>编程</a:t>
            </a:r>
            <a:endParaRPr lang="en-US" altLang="zh-CN" dirty="0">
              <a:ea typeface="宋体" pitchFamily="2" charset="-122"/>
            </a:endParaRPr>
          </a:p>
        </p:txBody>
      </p:sp>
      <p:sp>
        <p:nvSpPr>
          <p:cNvPr id="89091" name="Rectangle 3"/>
          <p:cNvSpPr>
            <a:spLocks noGrp="1" noChangeArrowheads="1"/>
          </p:cNvSpPr>
          <p:nvPr>
            <p:ph type="body" sz="half" idx="1"/>
          </p:nvPr>
        </p:nvSpPr>
        <p:spPr>
          <a:xfrm>
            <a:off x="514350" y="1352550"/>
            <a:ext cx="3810000" cy="5137702"/>
          </a:xfrm>
        </p:spPr>
        <p:txBody>
          <a:bodyPr/>
          <a:lstStyle/>
          <a:p>
            <a:pPr>
              <a:buFont typeface="ZapfDingbats" pitchFamily="82" charset="2"/>
              <a:buNone/>
            </a:pPr>
            <a:r>
              <a:rPr lang="zh-Hans" altLang="en-US" sz="2000" dirty="0">
                <a:solidFill>
                  <a:srgbClr val="FF0000"/>
                </a:solidFill>
                <a:ea typeface="宋体" pitchFamily="2" charset="-122"/>
              </a:rPr>
              <a:t>客户端必须与服务器通信</a:t>
            </a:r>
            <a:endParaRPr lang="en-US" altLang="zh-CN" sz="2400" dirty="0">
              <a:ea typeface="宋体" pitchFamily="2" charset="-122"/>
            </a:endParaRPr>
          </a:p>
          <a:p>
            <a:r>
              <a:rPr lang="zh-CN" altLang="en-US" sz="2000" dirty="0">
                <a:ea typeface="宋体" pitchFamily="2" charset="-122"/>
              </a:rPr>
              <a:t>服务器进程必须首先运行</a:t>
            </a:r>
            <a:endParaRPr lang="en-US" altLang="zh-CN" sz="2000" dirty="0">
              <a:ea typeface="宋体" pitchFamily="2" charset="-122"/>
            </a:endParaRPr>
          </a:p>
          <a:p>
            <a:r>
              <a:rPr lang="zh-CN" altLang="en-US" sz="2000" dirty="0">
                <a:ea typeface="宋体" pitchFamily="2" charset="-122"/>
              </a:rPr>
              <a:t>服务器必须</a:t>
            </a:r>
            <a:r>
              <a:rPr lang="zh-Hans" altLang="en-US" sz="2000" dirty="0">
                <a:ea typeface="宋体" pitchFamily="2" charset="-122"/>
              </a:rPr>
              <a:t>创建了</a:t>
            </a:r>
            <a:r>
              <a:rPr lang="en-US" altLang="zh-Hans" sz="2000" dirty="0">
                <a:ea typeface="宋体" pitchFamily="2" charset="-122"/>
              </a:rPr>
              <a:t>Socket</a:t>
            </a:r>
          </a:p>
          <a:p>
            <a:pPr marL="0" indent="0">
              <a:buNone/>
            </a:pPr>
            <a:endParaRPr lang="en-US" altLang="zh-CN" sz="2000" dirty="0">
              <a:ea typeface="宋体" pitchFamily="2" charset="-122"/>
            </a:endParaRPr>
          </a:p>
          <a:p>
            <a:pPr marL="0" indent="0">
              <a:buNone/>
            </a:pPr>
            <a:r>
              <a:rPr lang="zh-Hans" altLang="en-US" sz="2000" dirty="0">
                <a:solidFill>
                  <a:srgbClr val="FF0000"/>
                </a:solidFill>
                <a:ea typeface="宋体" pitchFamily="2" charset="-122"/>
              </a:rPr>
              <a:t>客户端和服务器通信通过</a:t>
            </a:r>
            <a:r>
              <a:rPr lang="en-US" altLang="zh-CN" sz="2000" dirty="0">
                <a:solidFill>
                  <a:srgbClr val="FF0000"/>
                </a:solidFill>
                <a:ea typeface="宋体" pitchFamily="2" charset="-122"/>
              </a:rPr>
              <a:t>:</a:t>
            </a:r>
            <a:endParaRPr lang="en-US" altLang="zh-CN" sz="2400" dirty="0">
              <a:ea typeface="宋体" pitchFamily="2" charset="-122"/>
            </a:endParaRPr>
          </a:p>
          <a:p>
            <a:r>
              <a:rPr lang="zh-CN" altLang="en-US" sz="2000" dirty="0">
                <a:ea typeface="宋体" pitchFamily="2" charset="-122"/>
              </a:rPr>
              <a:t>创建客户端本地</a:t>
            </a:r>
            <a:r>
              <a:rPr lang="en-US" altLang="zh-CN" sz="2000" dirty="0">
                <a:ea typeface="宋体" pitchFamily="2" charset="-122"/>
              </a:rPr>
              <a:t>TCP</a:t>
            </a:r>
            <a:r>
              <a:rPr lang="zh-CN" altLang="en-US" sz="2000" dirty="0">
                <a:ea typeface="宋体" pitchFamily="2" charset="-122"/>
              </a:rPr>
              <a:t>套接字</a:t>
            </a:r>
            <a:endParaRPr lang="en-US" altLang="zh-CN" sz="2000" dirty="0">
              <a:ea typeface="宋体" pitchFamily="2" charset="-122"/>
            </a:endParaRPr>
          </a:p>
          <a:p>
            <a:r>
              <a:rPr lang="zh-CN" altLang="en-US" sz="2000" dirty="0">
                <a:ea typeface="宋体" pitchFamily="2" charset="-122"/>
              </a:rPr>
              <a:t>指定</a:t>
            </a:r>
            <a:r>
              <a:rPr lang="en-US" altLang="zh-CN" sz="2000" dirty="0">
                <a:ea typeface="宋体" pitchFamily="2" charset="-122"/>
              </a:rPr>
              <a:t>IP</a:t>
            </a:r>
            <a:r>
              <a:rPr lang="zh-CN" altLang="en-US" sz="2000" dirty="0">
                <a:ea typeface="宋体" pitchFamily="2" charset="-122"/>
              </a:rPr>
              <a:t>地址，服务器进程的端口号</a:t>
            </a:r>
            <a:endParaRPr lang="en-US" altLang="zh-CN" sz="2000" dirty="0">
              <a:ea typeface="宋体" pitchFamily="2" charset="-122"/>
            </a:endParaRPr>
          </a:p>
          <a:p>
            <a:r>
              <a:rPr lang="zh-CN" altLang="en-US" sz="2000" dirty="0">
                <a:ea typeface="宋体" pitchFamily="2" charset="-122"/>
              </a:rPr>
              <a:t>客户端创建套接字时：客户端</a:t>
            </a:r>
            <a:r>
              <a:rPr lang="en-US" altLang="zh-CN" sz="2000" dirty="0">
                <a:ea typeface="宋体" pitchFamily="2" charset="-122"/>
              </a:rPr>
              <a:t>TCP</a:t>
            </a:r>
            <a:r>
              <a:rPr lang="zh-CN" altLang="en-US" sz="2000" dirty="0">
                <a:ea typeface="宋体" pitchFamily="2" charset="-122"/>
              </a:rPr>
              <a:t>建立与服务器</a:t>
            </a:r>
            <a:r>
              <a:rPr lang="en-US" altLang="zh-CN" sz="2000" dirty="0">
                <a:ea typeface="宋体" pitchFamily="2" charset="-122"/>
              </a:rPr>
              <a:t>TCP</a:t>
            </a:r>
            <a:r>
              <a:rPr lang="zh-CN" altLang="en-US" sz="2000" dirty="0">
                <a:ea typeface="宋体" pitchFamily="2" charset="-122"/>
              </a:rPr>
              <a:t>的连接</a:t>
            </a:r>
            <a:endParaRPr lang="en-US" altLang="zh-CN" sz="2000" dirty="0">
              <a:ea typeface="宋体" pitchFamily="2" charset="-122"/>
            </a:endParaRPr>
          </a:p>
          <a:p>
            <a:endParaRPr lang="en-US" altLang="zh-CN" sz="2000" dirty="0">
              <a:ea typeface="宋体" pitchFamily="2" charset="-122"/>
            </a:endParaRPr>
          </a:p>
        </p:txBody>
      </p:sp>
      <p:sp>
        <p:nvSpPr>
          <p:cNvPr id="89092" name="Rectangle 4"/>
          <p:cNvSpPr>
            <a:spLocks noGrp="1" noChangeArrowheads="1"/>
          </p:cNvSpPr>
          <p:nvPr>
            <p:ph type="body" sz="half" idx="2"/>
          </p:nvPr>
        </p:nvSpPr>
        <p:spPr>
          <a:xfrm>
            <a:off x="4495800" y="1390650"/>
            <a:ext cx="3962400" cy="3000375"/>
          </a:xfrm>
        </p:spPr>
        <p:txBody>
          <a:bodyPr/>
          <a:lstStyle/>
          <a:p>
            <a:r>
              <a:rPr lang="zh-CN" altLang="en-US" sz="2000" dirty="0">
                <a:ea typeface="宋体" pitchFamily="2" charset="-122"/>
              </a:rPr>
              <a:t>当客户端与服务器联系时，服务器</a:t>
            </a:r>
            <a:r>
              <a:rPr lang="en-US" altLang="zh-CN" sz="2000" dirty="0">
                <a:ea typeface="宋体" pitchFamily="2" charset="-122"/>
              </a:rPr>
              <a:t>TCP</a:t>
            </a:r>
            <a:r>
              <a:rPr lang="zh-CN" altLang="en-US" sz="2000" dirty="0">
                <a:ea typeface="宋体" pitchFamily="2" charset="-122"/>
              </a:rPr>
              <a:t>创建新的套接字以供服务器进程与客户端通信</a:t>
            </a:r>
            <a:endParaRPr lang="en-US" altLang="zh-CN" sz="2000" dirty="0">
              <a:ea typeface="宋体" pitchFamily="2" charset="-122"/>
            </a:endParaRPr>
          </a:p>
          <a:p>
            <a:pPr lvl="1"/>
            <a:r>
              <a:rPr lang="zh-CN" altLang="en-US" sz="2000" dirty="0">
                <a:ea typeface="宋体" pitchFamily="2" charset="-122"/>
              </a:rPr>
              <a:t>允许服务器与多个客户端通话</a:t>
            </a:r>
            <a:endParaRPr lang="en-US" altLang="zh-CN" sz="2000" dirty="0">
              <a:ea typeface="宋体" pitchFamily="2" charset="-122"/>
            </a:endParaRPr>
          </a:p>
          <a:p>
            <a:pPr lvl="1"/>
            <a:r>
              <a:rPr lang="zh-Hans" altLang="en-US" sz="2000" dirty="0">
                <a:ea typeface="宋体" pitchFamily="2" charset="-122"/>
              </a:rPr>
              <a:t>使用端口号区分不同客户端</a:t>
            </a:r>
            <a:endParaRPr lang="en-US" altLang="zh-CN" sz="1800" dirty="0">
              <a:solidFill>
                <a:schemeClr val="accent2"/>
              </a:solidFill>
              <a:ea typeface="宋体" pitchFamily="2" charset="-122"/>
            </a:endParaRPr>
          </a:p>
        </p:txBody>
      </p:sp>
      <p:grpSp>
        <p:nvGrpSpPr>
          <p:cNvPr id="89093" name="Group 5"/>
          <p:cNvGrpSpPr/>
          <p:nvPr/>
        </p:nvGrpSpPr>
        <p:grpSpPr bwMode="auto">
          <a:xfrm>
            <a:off x="4667254" y="4584700"/>
            <a:ext cx="4133855" cy="1635125"/>
            <a:chOff x="2940" y="2888"/>
            <a:chExt cx="2604" cy="1030"/>
          </a:xfrm>
        </p:grpSpPr>
        <p:sp>
          <p:nvSpPr>
            <p:cNvPr id="89094" name="Text Box 6"/>
            <p:cNvSpPr txBox="1">
              <a:spLocks noChangeArrowheads="1"/>
            </p:cNvSpPr>
            <p:nvPr/>
          </p:nvSpPr>
          <p:spPr bwMode="auto">
            <a:xfrm>
              <a:off x="2950" y="3234"/>
              <a:ext cx="2540" cy="446"/>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solidFill>
                    <a:schemeClr val="accent2"/>
                  </a:solidFill>
                  <a:ea typeface="宋体" pitchFamily="2" charset="-122"/>
                </a:rPr>
                <a:t>TCP</a:t>
              </a:r>
              <a:r>
                <a:rPr lang="zh-Hans" altLang="en-US" sz="2000" dirty="0">
                  <a:solidFill>
                    <a:schemeClr val="accent2"/>
                  </a:solidFill>
                  <a:ea typeface="宋体" pitchFamily="2" charset="-122"/>
                </a:rPr>
                <a:t>在客户端和服务器</a:t>
              </a:r>
              <a:endParaRPr lang="en-US" altLang="zh-Hans" sz="2000" dirty="0">
                <a:solidFill>
                  <a:schemeClr val="accent2"/>
                </a:solidFill>
                <a:ea typeface="宋体" pitchFamily="2" charset="-122"/>
              </a:endParaRPr>
            </a:p>
            <a:p>
              <a:pPr algn="ctr">
                <a:spcBef>
                  <a:spcPct val="0"/>
                </a:spcBef>
                <a:buClrTx/>
                <a:buSzTx/>
                <a:buFontTx/>
                <a:buNone/>
              </a:pPr>
              <a:r>
                <a:rPr lang="zh-Hans" altLang="en-US" sz="2000" dirty="0">
                  <a:solidFill>
                    <a:schemeClr val="accent2"/>
                  </a:solidFill>
                  <a:ea typeface="宋体" pitchFamily="2" charset="-122"/>
                </a:rPr>
                <a:t>之间提供可靠的，有序的字节交付</a:t>
              </a:r>
              <a:endParaRPr lang="en-US" altLang="zh-CN" sz="2000" dirty="0">
                <a:solidFill>
                  <a:schemeClr val="accent2"/>
                </a:solidFill>
                <a:ea typeface="宋体" pitchFamily="2" charset="-122"/>
              </a:endParaRPr>
            </a:p>
          </p:txBody>
        </p:sp>
        <p:sp>
          <p:nvSpPr>
            <p:cNvPr id="89095" name="Rectangle 7"/>
            <p:cNvSpPr>
              <a:spLocks noChangeArrowheads="1"/>
            </p:cNvSpPr>
            <p:nvPr/>
          </p:nvSpPr>
          <p:spPr bwMode="auto">
            <a:xfrm>
              <a:off x="2940" y="3024"/>
              <a:ext cx="2604" cy="894"/>
            </a:xfrm>
            <a:prstGeom prst="rect">
              <a:avLst/>
            </a:prstGeom>
            <a:noFill/>
            <a:ln w="28575">
              <a:solidFill>
                <a:schemeClr val="accent2"/>
              </a:solidFill>
              <a:miter lim="800000"/>
            </a:ln>
            <a:effectLst/>
          </p:spPr>
          <p:txBody>
            <a:bodyPr wrap="none" anchor="ctr">
              <a:spAutoFit/>
            </a:bodyPr>
            <a:lstStyle/>
            <a:p>
              <a:endParaRPr lang="zh-CN" altLang="en-US"/>
            </a:p>
          </p:txBody>
        </p:sp>
        <p:grpSp>
          <p:nvGrpSpPr>
            <p:cNvPr id="89096" name="Group 8"/>
            <p:cNvGrpSpPr/>
            <p:nvPr/>
          </p:nvGrpSpPr>
          <p:grpSpPr bwMode="auto">
            <a:xfrm>
              <a:off x="2976" y="2888"/>
              <a:ext cx="1653" cy="250"/>
              <a:chOff x="66" y="3842"/>
              <a:chExt cx="1653" cy="250"/>
            </a:xfrm>
          </p:grpSpPr>
          <p:sp>
            <p:nvSpPr>
              <p:cNvPr id="89097" name="Rectangle 9"/>
              <p:cNvSpPr>
                <a:spLocks noChangeArrowheads="1"/>
              </p:cNvSpPr>
              <p:nvPr/>
            </p:nvSpPr>
            <p:spPr bwMode="auto">
              <a:xfrm>
                <a:off x="96" y="3888"/>
                <a:ext cx="1584" cy="162"/>
              </a:xfrm>
              <a:prstGeom prst="rect">
                <a:avLst/>
              </a:prstGeom>
              <a:solidFill>
                <a:schemeClr val="bg1"/>
              </a:solidFill>
              <a:ln w="9525">
                <a:noFill/>
                <a:miter lim="800000"/>
              </a:ln>
              <a:effectLst/>
            </p:spPr>
            <p:txBody>
              <a:bodyPr wrap="none" anchor="ctr">
                <a:spAutoFit/>
              </a:bodyPr>
              <a:lstStyle/>
              <a:p>
                <a:endParaRPr lang="zh-CN" altLang="en-US"/>
              </a:p>
            </p:txBody>
          </p:sp>
          <p:sp>
            <p:nvSpPr>
              <p:cNvPr id="89098" name="Text Box 10"/>
              <p:cNvSpPr txBox="1">
                <a:spLocks noChangeArrowheads="1"/>
              </p:cNvSpPr>
              <p:nvPr/>
            </p:nvSpPr>
            <p:spPr bwMode="auto">
              <a:xfrm>
                <a:off x="66" y="3842"/>
                <a:ext cx="1653" cy="250"/>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solidFill>
                      <a:srgbClr val="FF0000"/>
                    </a:solidFill>
                    <a:ea typeface="宋体" pitchFamily="2" charset="-122"/>
                  </a:rPr>
                  <a:t>application viewpoint</a:t>
                </a:r>
                <a:endParaRPr lang="en-US" altLang="zh-CN" sz="1800" dirty="0">
                  <a:ea typeface="宋体" pitchFamily="2" charset="-122"/>
                </a:endParaRPr>
              </a:p>
            </p:txBody>
          </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6"/>
          <p:cNvSpPr>
            <a:spLocks noGrp="1"/>
          </p:cNvSpPr>
          <p:nvPr>
            <p:ph type="sldNum" sz="quarter" idx="12"/>
          </p:nvPr>
        </p:nvSpPr>
        <p:spPr/>
        <p:txBody>
          <a:bodyPr/>
          <a:lstStyle/>
          <a:p>
            <a:fld id="{0F8AB3D3-2535-415E-9438-9EA7711F81AC}" type="slidenum">
              <a:rPr lang="en-US" altLang="zh-CN"/>
              <a:t>89</a:t>
            </a:fld>
            <a:endParaRPr lang="en-US" altLang="zh-CN" dirty="0"/>
          </a:p>
        </p:txBody>
      </p:sp>
      <p:sp>
        <p:nvSpPr>
          <p:cNvPr id="131074" name="Rectangle 2"/>
          <p:cNvSpPr>
            <a:spLocks noGrp="1" noChangeArrowheads="1"/>
          </p:cNvSpPr>
          <p:nvPr>
            <p:ph type="title"/>
          </p:nvPr>
        </p:nvSpPr>
        <p:spPr/>
        <p:txBody>
          <a:bodyPr/>
          <a:lstStyle/>
          <a:p>
            <a:r>
              <a:rPr lang="zh-Hans" altLang="en-US" dirty="0">
                <a:ea typeface="宋体" pitchFamily="2" charset="-122"/>
              </a:rPr>
              <a:t>流</a:t>
            </a:r>
            <a:r>
              <a:rPr lang="en-US" altLang="zh-Hans" dirty="0">
                <a:ea typeface="宋体" pitchFamily="2" charset="-122"/>
              </a:rPr>
              <a:t>(</a:t>
            </a:r>
            <a:r>
              <a:rPr lang="en-US" altLang="zh-CN" dirty="0">
                <a:ea typeface="宋体" pitchFamily="2" charset="-122"/>
              </a:rPr>
              <a:t>Stream</a:t>
            </a:r>
            <a:r>
              <a:rPr lang="en-US" altLang="zh-Hans" dirty="0">
                <a:ea typeface="宋体" pitchFamily="2" charset="-122"/>
              </a:rPr>
              <a:t>)</a:t>
            </a:r>
            <a:r>
              <a:rPr lang="en-US" altLang="zh-CN" dirty="0">
                <a:ea typeface="宋体" pitchFamily="2" charset="-122"/>
              </a:rPr>
              <a:t> </a:t>
            </a:r>
          </a:p>
        </p:txBody>
      </p:sp>
      <p:sp>
        <p:nvSpPr>
          <p:cNvPr id="131075" name="Rectangle 3"/>
          <p:cNvSpPr>
            <a:spLocks noGrp="1" noChangeArrowheads="1"/>
          </p:cNvSpPr>
          <p:nvPr>
            <p:ph type="body" sz="half" idx="1"/>
          </p:nvPr>
        </p:nvSpPr>
        <p:spPr>
          <a:xfrm>
            <a:off x="533400" y="1600200"/>
            <a:ext cx="4876800" cy="4648200"/>
          </a:xfrm>
        </p:spPr>
        <p:txBody>
          <a:bodyPr/>
          <a:lstStyle/>
          <a:p>
            <a:r>
              <a:rPr lang="zh-CN" altLang="en-US" sz="2400" dirty="0">
                <a:ea typeface="宋体" pitchFamily="2" charset="-122"/>
              </a:rPr>
              <a:t>流是流入或流出</a:t>
            </a:r>
            <a:r>
              <a:rPr lang="zh-Hans" altLang="en-US" sz="2400" dirty="0">
                <a:ea typeface="宋体" pitchFamily="2" charset="-122"/>
              </a:rPr>
              <a:t>进</a:t>
            </a:r>
            <a:r>
              <a:rPr lang="zh-CN" altLang="en-US" sz="2400" dirty="0">
                <a:ea typeface="宋体" pitchFamily="2" charset="-122"/>
              </a:rPr>
              <a:t>程的字符序列</a:t>
            </a:r>
            <a:endParaRPr lang="en-US" altLang="zh-CN" sz="2400" dirty="0">
              <a:ea typeface="宋体" pitchFamily="2" charset="-122"/>
            </a:endParaRPr>
          </a:p>
          <a:p>
            <a:r>
              <a:rPr lang="zh-CN" altLang="en-US" sz="2400" dirty="0">
                <a:ea typeface="宋体" pitchFamily="2" charset="-122"/>
              </a:rPr>
              <a:t>输入流</a:t>
            </a:r>
            <a:r>
              <a:rPr lang="zh-Hans" altLang="en-US" sz="2400" dirty="0">
                <a:ea typeface="宋体" pitchFamily="2" charset="-122"/>
              </a:rPr>
              <a:t>与</a:t>
            </a:r>
            <a:r>
              <a:rPr lang="zh-CN" altLang="en-US" sz="2400" dirty="0">
                <a:ea typeface="宋体" pitchFamily="2" charset="-122"/>
              </a:rPr>
              <a:t>该</a:t>
            </a:r>
            <a:r>
              <a:rPr lang="zh-Hans" altLang="en-US" sz="2400" dirty="0">
                <a:ea typeface="宋体" pitchFamily="2" charset="-122"/>
              </a:rPr>
              <a:t>进</a:t>
            </a:r>
            <a:r>
              <a:rPr lang="zh-CN" altLang="en-US" sz="2400" dirty="0">
                <a:ea typeface="宋体" pitchFamily="2" charset="-122"/>
              </a:rPr>
              <a:t>程的某些输入源</a:t>
            </a:r>
            <a:r>
              <a:rPr lang="zh-Hans" altLang="en-US" sz="2400" dirty="0">
                <a:ea typeface="宋体" pitchFamily="2" charset="-122"/>
              </a:rPr>
              <a:t>相连</a:t>
            </a:r>
            <a:r>
              <a:rPr lang="zh-CN" altLang="en-US" sz="2400" dirty="0">
                <a:ea typeface="宋体" pitchFamily="2" charset="-122"/>
              </a:rPr>
              <a:t>，例如键盘或</a:t>
            </a:r>
            <a:r>
              <a:rPr lang="zh-Hans" altLang="en-US" sz="2400" dirty="0">
                <a:ea typeface="宋体" pitchFamily="2" charset="-122"/>
              </a:rPr>
              <a:t>一个套接字</a:t>
            </a:r>
            <a:endParaRPr lang="en-US" altLang="zh-CN" sz="2400" dirty="0">
              <a:ea typeface="宋体" pitchFamily="2" charset="-122"/>
            </a:endParaRPr>
          </a:p>
          <a:p>
            <a:r>
              <a:rPr lang="zh-CN" altLang="en-US" sz="2400" dirty="0">
                <a:ea typeface="宋体" pitchFamily="2" charset="-122"/>
              </a:rPr>
              <a:t>输出流</a:t>
            </a:r>
            <a:r>
              <a:rPr lang="zh-Hans" altLang="en-US" sz="2400" dirty="0">
                <a:ea typeface="宋体" pitchFamily="2" charset="-122"/>
              </a:rPr>
              <a:t>与</a:t>
            </a:r>
            <a:r>
              <a:rPr lang="zh-CN" altLang="en-US" sz="2400" dirty="0">
                <a:ea typeface="宋体" pitchFamily="2" charset="-122"/>
              </a:rPr>
              <a:t>该</a:t>
            </a:r>
            <a:r>
              <a:rPr lang="zh-Hans" altLang="en-US" sz="2400" dirty="0">
                <a:ea typeface="宋体" pitchFamily="2" charset="-122"/>
              </a:rPr>
              <a:t>进</a:t>
            </a:r>
            <a:r>
              <a:rPr lang="zh-CN" altLang="en-US" sz="2400" dirty="0">
                <a:ea typeface="宋体" pitchFamily="2" charset="-122"/>
              </a:rPr>
              <a:t>程的某些输</a:t>
            </a:r>
            <a:r>
              <a:rPr lang="zh-Hans" altLang="en-US" sz="2400" dirty="0">
                <a:ea typeface="宋体" pitchFamily="2" charset="-122"/>
              </a:rPr>
              <a:t>出</a:t>
            </a:r>
            <a:r>
              <a:rPr lang="zh-CN" altLang="en-US" sz="2400" dirty="0">
                <a:ea typeface="宋体" pitchFamily="2" charset="-122"/>
              </a:rPr>
              <a:t>源</a:t>
            </a:r>
            <a:r>
              <a:rPr lang="zh-Hans" altLang="en-US" sz="2400" dirty="0">
                <a:ea typeface="宋体" pitchFamily="2" charset="-122"/>
              </a:rPr>
              <a:t>相连</a:t>
            </a:r>
            <a:r>
              <a:rPr lang="zh-CN" altLang="en-US" sz="2400" dirty="0">
                <a:ea typeface="宋体" pitchFamily="2" charset="-122"/>
              </a:rPr>
              <a:t>，例如</a:t>
            </a:r>
            <a:r>
              <a:rPr lang="zh-Hans" altLang="en-US" sz="2400" dirty="0">
                <a:ea typeface="宋体" pitchFamily="2" charset="-122"/>
              </a:rPr>
              <a:t>显示器</a:t>
            </a:r>
            <a:r>
              <a:rPr lang="zh-CN" altLang="en-US" sz="2400" dirty="0">
                <a:ea typeface="宋体" pitchFamily="2" charset="-122"/>
              </a:rPr>
              <a:t>或套接字。</a:t>
            </a:r>
            <a:endParaRPr lang="en-US" altLang="zh-CN" dirty="0">
              <a:ea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5" name="灯片编号占位符 5"/>
          <p:cNvSpPr>
            <a:spLocks noGrp="1"/>
          </p:cNvSpPr>
          <p:nvPr>
            <p:ph type="sldNum" sz="quarter" idx="12"/>
          </p:nvPr>
        </p:nvSpPr>
        <p:spPr/>
        <p:txBody>
          <a:bodyPr/>
          <a:lstStyle/>
          <a:p>
            <a:fld id="{35DC609E-4C10-4D0F-A8A9-F000135F65AE}" type="slidenum">
              <a:rPr lang="en-US" altLang="zh-CN"/>
              <a:t>9</a:t>
            </a:fld>
            <a:endParaRPr lang="en-US" altLang="zh-CN" dirty="0"/>
          </a:p>
        </p:txBody>
      </p:sp>
      <p:sp>
        <p:nvSpPr>
          <p:cNvPr id="188418" name="Rectangle 2"/>
          <p:cNvSpPr>
            <a:spLocks noGrp="1" noChangeArrowheads="1"/>
          </p:cNvSpPr>
          <p:nvPr>
            <p:ph type="title"/>
          </p:nvPr>
        </p:nvSpPr>
        <p:spPr/>
        <p:txBody>
          <a:bodyPr/>
          <a:lstStyle/>
          <a:p>
            <a:pPr algn="ctr"/>
            <a:r>
              <a:rPr lang="en-US" altLang="zh-CN" dirty="0">
                <a:ea typeface="宋体" pitchFamily="2" charset="-122"/>
              </a:rPr>
              <a:t>Client-server and P2P</a:t>
            </a:r>
            <a:r>
              <a:rPr lang="zh-CN" altLang="en-US" dirty="0">
                <a:ea typeface="宋体" pitchFamily="2" charset="-122"/>
              </a:rPr>
              <a:t>的混合</a:t>
            </a:r>
          </a:p>
        </p:txBody>
      </p:sp>
      <p:sp>
        <p:nvSpPr>
          <p:cNvPr id="188419" name="Rectangle 3"/>
          <p:cNvSpPr>
            <a:spLocks noGrp="1" noChangeArrowheads="1"/>
          </p:cNvSpPr>
          <p:nvPr>
            <p:ph type="body" idx="1"/>
          </p:nvPr>
        </p:nvSpPr>
        <p:spPr>
          <a:xfrm>
            <a:off x="533400" y="1247361"/>
            <a:ext cx="7772400" cy="2047461"/>
          </a:xfrm>
        </p:spPr>
        <p:txBody>
          <a:bodyPr/>
          <a:lstStyle/>
          <a:p>
            <a:pPr>
              <a:lnSpc>
                <a:spcPct val="90000"/>
              </a:lnSpc>
              <a:buFont typeface="ZapfDingbats" pitchFamily="82" charset="2"/>
              <a:buNone/>
            </a:pPr>
            <a:r>
              <a:rPr lang="en-US" altLang="zh-CN" dirty="0">
                <a:solidFill>
                  <a:srgbClr val="FF0000"/>
                </a:solidFill>
                <a:ea typeface="宋体" pitchFamily="2" charset="-122"/>
              </a:rPr>
              <a:t>Napster</a:t>
            </a:r>
          </a:p>
          <a:p>
            <a:pPr lvl="1">
              <a:lnSpc>
                <a:spcPct val="90000"/>
              </a:lnSpc>
            </a:pPr>
            <a:r>
              <a:rPr lang="zh-Hans" altLang="en-US" dirty="0">
                <a:ea typeface="宋体" pitchFamily="2" charset="-122"/>
              </a:rPr>
              <a:t>文件传输使用</a:t>
            </a:r>
            <a:r>
              <a:rPr lang="en-US" altLang="zh-Hans" dirty="0">
                <a:ea typeface="宋体" pitchFamily="2" charset="-122"/>
              </a:rPr>
              <a:t>P2P</a:t>
            </a:r>
            <a:r>
              <a:rPr lang="zh-Hans" altLang="en-US" dirty="0">
                <a:ea typeface="宋体" pitchFamily="2" charset="-122"/>
              </a:rPr>
              <a:t>结构</a:t>
            </a:r>
            <a:endParaRPr lang="en-US" altLang="zh-Hans" dirty="0">
              <a:ea typeface="宋体" pitchFamily="2" charset="-122"/>
            </a:endParaRPr>
          </a:p>
          <a:p>
            <a:pPr lvl="1">
              <a:lnSpc>
                <a:spcPct val="90000"/>
              </a:lnSpc>
            </a:pPr>
            <a:r>
              <a:rPr lang="zh-Hans" altLang="en-US" dirty="0">
                <a:ea typeface="宋体" pitchFamily="2" charset="-122"/>
              </a:rPr>
              <a:t>文件搜索采用</a:t>
            </a:r>
            <a:r>
              <a:rPr lang="en-US" altLang="zh-Hans" dirty="0">
                <a:ea typeface="宋体" pitchFamily="2" charset="-122"/>
              </a:rPr>
              <a:t>C/S</a:t>
            </a:r>
            <a:r>
              <a:rPr lang="zh-Hans" altLang="en-US" dirty="0">
                <a:ea typeface="宋体" pitchFamily="2" charset="-122"/>
              </a:rPr>
              <a:t>结构</a:t>
            </a:r>
            <a:r>
              <a:rPr lang="en-US" altLang="zh-Hans" dirty="0">
                <a:ea typeface="宋体" pitchFamily="2" charset="-122"/>
              </a:rPr>
              <a:t>—</a:t>
            </a:r>
            <a:r>
              <a:rPr lang="zh-Hans" altLang="en-US" dirty="0">
                <a:ea typeface="宋体" pitchFamily="2" charset="-122"/>
              </a:rPr>
              <a:t>集中式</a:t>
            </a:r>
            <a:r>
              <a:rPr lang="en-US" altLang="zh-CN" dirty="0">
                <a:ea typeface="宋体" pitchFamily="2" charset="-122"/>
              </a:rPr>
              <a:t>: </a:t>
            </a:r>
          </a:p>
          <a:p>
            <a:pPr lvl="2">
              <a:lnSpc>
                <a:spcPct val="90000"/>
              </a:lnSpc>
            </a:pPr>
            <a:r>
              <a:rPr lang="zh-Hans" altLang="en-US" dirty="0">
                <a:ea typeface="宋体" pitchFamily="2" charset="-122"/>
              </a:rPr>
              <a:t>每个节点向中央服务器登记自己的内容</a:t>
            </a:r>
            <a:endParaRPr lang="en-US" altLang="zh-CN" dirty="0">
              <a:ea typeface="宋体" pitchFamily="2" charset="-122"/>
            </a:endParaRPr>
          </a:p>
          <a:p>
            <a:pPr lvl="2">
              <a:lnSpc>
                <a:spcPct val="90000"/>
              </a:lnSpc>
            </a:pPr>
            <a:r>
              <a:rPr lang="zh-Hans" altLang="en-US" dirty="0">
                <a:ea typeface="宋体" pitchFamily="2" charset="-122"/>
              </a:rPr>
              <a:t>每个节点向中央服务器提交查询请求，查找感兴趣的内容</a:t>
            </a:r>
            <a:endParaRPr lang="en-US" altLang="zh-CN" dirty="0">
              <a:ea typeface="宋体" pitchFamily="2" charset="-122"/>
            </a:endParaRPr>
          </a:p>
        </p:txBody>
      </p:sp>
      <p:pic>
        <p:nvPicPr>
          <p:cNvPr id="2" name="图片 1">
            <a:extLst>
              <a:ext uri="{FF2B5EF4-FFF2-40B4-BE49-F238E27FC236}">
                <a16:creationId xmlns:a16="http://schemas.microsoft.com/office/drawing/2014/main" id="{3942E523-30C5-A44B-93D4-4EBC4F872A7B}"/>
              </a:ext>
            </a:extLst>
          </p:cNvPr>
          <p:cNvPicPr>
            <a:picLocks noChangeAspect="1"/>
          </p:cNvPicPr>
          <p:nvPr/>
        </p:nvPicPr>
        <p:blipFill>
          <a:blip r:embed="rId2"/>
          <a:stretch>
            <a:fillRect/>
          </a:stretch>
        </p:blipFill>
        <p:spPr>
          <a:xfrm>
            <a:off x="1886579" y="3294822"/>
            <a:ext cx="4151642" cy="3210339"/>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6"/>
          <p:cNvSpPr>
            <a:spLocks noGrp="1"/>
          </p:cNvSpPr>
          <p:nvPr>
            <p:ph type="sldNum" sz="quarter" idx="12"/>
          </p:nvPr>
        </p:nvSpPr>
        <p:spPr/>
        <p:txBody>
          <a:bodyPr/>
          <a:lstStyle/>
          <a:p>
            <a:fld id="{9DECCDE3-92FF-49E5-BDB5-505DE110A23F}" type="slidenum">
              <a:rPr lang="en-US" altLang="zh-CN"/>
              <a:t>90</a:t>
            </a:fld>
            <a:endParaRPr lang="en-US" altLang="zh-CN" dirty="0"/>
          </a:p>
        </p:txBody>
      </p:sp>
      <p:sp>
        <p:nvSpPr>
          <p:cNvPr id="90114" name="Rectangle 2"/>
          <p:cNvSpPr>
            <a:spLocks noGrp="1" noChangeArrowheads="1"/>
          </p:cNvSpPr>
          <p:nvPr>
            <p:ph type="title"/>
          </p:nvPr>
        </p:nvSpPr>
        <p:spPr/>
        <p:txBody>
          <a:bodyPr/>
          <a:lstStyle/>
          <a:p>
            <a:r>
              <a:rPr lang="en-US" altLang="zh-CN" sz="3600" dirty="0">
                <a:ea typeface="宋体" pitchFamily="2" charset="-122"/>
              </a:rPr>
              <a:t>Socket programming with TCP</a:t>
            </a:r>
            <a:endParaRPr lang="en-US" altLang="zh-CN" dirty="0">
              <a:ea typeface="宋体" pitchFamily="2" charset="-122"/>
            </a:endParaRPr>
          </a:p>
        </p:txBody>
      </p:sp>
      <p:sp>
        <p:nvSpPr>
          <p:cNvPr id="90115" name="Rectangle 3"/>
          <p:cNvSpPr>
            <a:spLocks noGrp="1" noChangeArrowheads="1"/>
          </p:cNvSpPr>
          <p:nvPr>
            <p:ph type="body" sz="half" idx="1"/>
          </p:nvPr>
        </p:nvSpPr>
        <p:spPr>
          <a:xfrm>
            <a:off x="492125" y="1474788"/>
            <a:ext cx="4114800" cy="4648200"/>
          </a:xfrm>
        </p:spPr>
        <p:txBody>
          <a:bodyPr/>
          <a:lstStyle/>
          <a:p>
            <a:pPr>
              <a:buFont typeface="ZapfDingbats" pitchFamily="82" charset="2"/>
              <a:buNone/>
            </a:pPr>
            <a:r>
              <a:rPr lang="en-US" altLang="zh-CN" sz="2400" dirty="0">
                <a:solidFill>
                  <a:srgbClr val="FF0000"/>
                </a:solidFill>
                <a:ea typeface="宋体" pitchFamily="2" charset="-122"/>
              </a:rPr>
              <a:t>client-server app</a:t>
            </a:r>
            <a:r>
              <a:rPr lang="zh-CN" altLang="en-US" sz="2400" dirty="0">
                <a:solidFill>
                  <a:srgbClr val="FF0000"/>
                </a:solidFill>
                <a:ea typeface="宋体" pitchFamily="2" charset="-122"/>
              </a:rPr>
              <a:t>示例</a:t>
            </a:r>
            <a:r>
              <a:rPr lang="en-US" altLang="zh-CN" sz="2400" dirty="0">
                <a:solidFill>
                  <a:srgbClr val="FF0000"/>
                </a:solidFill>
                <a:ea typeface="宋体" pitchFamily="2" charset="-122"/>
              </a:rPr>
              <a:t>:</a:t>
            </a:r>
            <a:endParaRPr lang="en-US" altLang="zh-CN" sz="2400" dirty="0">
              <a:ea typeface="宋体" pitchFamily="2" charset="-122"/>
            </a:endParaRPr>
          </a:p>
          <a:p>
            <a:pPr>
              <a:buFont typeface="ZapfDingbats" pitchFamily="82" charset="2"/>
              <a:buNone/>
            </a:pPr>
            <a:r>
              <a:rPr lang="en-US" altLang="zh-CN" sz="2000" dirty="0">
                <a:ea typeface="宋体" pitchFamily="2" charset="-122"/>
              </a:rPr>
              <a:t>1) </a:t>
            </a:r>
            <a:r>
              <a:rPr lang="zh-CN" altLang="en-US" sz="2000" dirty="0">
                <a:ea typeface="宋体" pitchFamily="2" charset="-122"/>
              </a:rPr>
              <a:t>一台客户机读取一行字符</a:t>
            </a:r>
            <a:r>
              <a:rPr lang="en-US" altLang="zh-CN" sz="2000" dirty="0">
                <a:ea typeface="宋体" pitchFamily="2" charset="-122"/>
              </a:rPr>
              <a:t>(</a:t>
            </a:r>
            <a:r>
              <a:rPr lang="en-US" altLang="zh-CN" sz="2000" dirty="0" err="1">
                <a:latin typeface="Courier New" pitchFamily="49" charset="0"/>
                <a:ea typeface="宋体" pitchFamily="2" charset="-122"/>
              </a:rPr>
              <a:t>inFromUser</a:t>
            </a:r>
            <a:r>
              <a:rPr lang="en-US" altLang="zh-CN" sz="2000" dirty="0">
                <a:ea typeface="宋体" pitchFamily="2" charset="-122"/>
              </a:rPr>
              <a:t> stream) , </a:t>
            </a:r>
            <a:r>
              <a:rPr lang="zh-CN" altLang="en-US" sz="2000" dirty="0">
                <a:ea typeface="宋体" pitchFamily="2" charset="-122"/>
              </a:rPr>
              <a:t>并通过其套接字将该行发送给服务器</a:t>
            </a:r>
            <a:r>
              <a:rPr lang="en-US" altLang="zh-CN" sz="2000" dirty="0">
                <a:ea typeface="宋体" pitchFamily="2" charset="-122"/>
              </a:rPr>
              <a:t> (</a:t>
            </a:r>
            <a:r>
              <a:rPr lang="en-US" altLang="zh-CN" sz="2000" dirty="0" err="1">
                <a:latin typeface="Courier New" pitchFamily="49" charset="0"/>
                <a:ea typeface="宋体" pitchFamily="2" charset="-122"/>
              </a:rPr>
              <a:t>outToServer</a:t>
            </a:r>
            <a:r>
              <a:rPr lang="en-US" altLang="zh-CN" sz="2000" dirty="0">
                <a:ea typeface="宋体" pitchFamily="2" charset="-122"/>
              </a:rPr>
              <a:t> stream)</a:t>
            </a:r>
          </a:p>
          <a:p>
            <a:pPr>
              <a:buFont typeface="ZapfDingbats" pitchFamily="82" charset="2"/>
              <a:buNone/>
            </a:pPr>
            <a:r>
              <a:rPr lang="en-US" altLang="zh-CN" sz="2000" dirty="0">
                <a:ea typeface="宋体" pitchFamily="2" charset="-122"/>
              </a:rPr>
              <a:t>2) </a:t>
            </a:r>
            <a:r>
              <a:rPr lang="zh-CN" altLang="en-US" sz="2000" dirty="0">
                <a:ea typeface="宋体" pitchFamily="2" charset="-122"/>
              </a:rPr>
              <a:t>服务器从其连接套接字读取一行字符</a:t>
            </a:r>
            <a:endParaRPr lang="en-US" altLang="zh-CN" sz="2000" dirty="0">
              <a:ea typeface="宋体" pitchFamily="2" charset="-122"/>
            </a:endParaRPr>
          </a:p>
          <a:p>
            <a:pPr>
              <a:buFont typeface="ZapfDingbats" pitchFamily="82" charset="2"/>
              <a:buNone/>
            </a:pPr>
            <a:r>
              <a:rPr lang="en-US" altLang="zh-CN" sz="2000" dirty="0">
                <a:ea typeface="宋体" pitchFamily="2" charset="-122"/>
              </a:rPr>
              <a:t>3) </a:t>
            </a:r>
            <a:r>
              <a:rPr lang="zh-CN" altLang="en-US" sz="2000" dirty="0">
                <a:ea typeface="宋体" pitchFamily="2" charset="-122"/>
              </a:rPr>
              <a:t>服务器将该行字符转换成大写，并将其发回客户机</a:t>
            </a:r>
            <a:endParaRPr lang="en-US" altLang="zh-CN" sz="2000" dirty="0">
              <a:ea typeface="宋体" pitchFamily="2" charset="-122"/>
            </a:endParaRPr>
          </a:p>
          <a:p>
            <a:pPr>
              <a:buFont typeface="ZapfDingbats" pitchFamily="82" charset="2"/>
              <a:buNone/>
            </a:pPr>
            <a:r>
              <a:rPr lang="en-US" altLang="zh-CN" sz="2000" dirty="0">
                <a:ea typeface="宋体" pitchFamily="2" charset="-122"/>
              </a:rPr>
              <a:t>4) </a:t>
            </a:r>
            <a:r>
              <a:rPr lang="zh-CN" altLang="en-US" sz="2000" dirty="0">
                <a:ea typeface="宋体" pitchFamily="2" charset="-122"/>
              </a:rPr>
              <a:t>客户机从其套接字读取修改后的行</a:t>
            </a:r>
            <a:r>
              <a:rPr lang="en-US" altLang="zh-CN" sz="2000" dirty="0">
                <a:ea typeface="宋体" pitchFamily="2" charset="-122"/>
              </a:rPr>
              <a:t>, </a:t>
            </a:r>
            <a:r>
              <a:rPr lang="zh-CN" altLang="en-US" sz="2000" dirty="0">
                <a:ea typeface="宋体" pitchFamily="2" charset="-122"/>
              </a:rPr>
              <a:t>并打印出来</a:t>
            </a:r>
            <a:r>
              <a:rPr lang="en-US" altLang="zh-CN" sz="2000" dirty="0">
                <a:ea typeface="宋体" pitchFamily="2" charset="-122"/>
              </a:rPr>
              <a:t>(</a:t>
            </a:r>
            <a:r>
              <a:rPr lang="en-US" altLang="zh-CN" sz="2000" dirty="0" err="1">
                <a:latin typeface="Courier New" pitchFamily="49" charset="0"/>
                <a:ea typeface="宋体" pitchFamily="2" charset="-122"/>
              </a:rPr>
              <a:t>inFromServer</a:t>
            </a:r>
            <a:r>
              <a:rPr lang="en-US" altLang="zh-CN" sz="2000" dirty="0">
                <a:ea typeface="宋体" pitchFamily="2" charset="-122"/>
              </a:rPr>
              <a:t> stream)</a:t>
            </a:r>
          </a:p>
        </p:txBody>
      </p:sp>
      <p:sp>
        <p:nvSpPr>
          <p:cNvPr id="90128" name="Rectangle 16"/>
          <p:cNvSpPr>
            <a:spLocks noChangeArrowheads="1"/>
          </p:cNvSpPr>
          <p:nvPr/>
        </p:nvSpPr>
        <p:spPr bwMode="auto">
          <a:xfrm>
            <a:off x="0" y="1395413"/>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90127" name="Object 15"/>
          <p:cNvGraphicFramePr>
            <a:graphicFrameLocks noChangeAspect="1"/>
          </p:cNvGraphicFramePr>
          <p:nvPr/>
        </p:nvGraphicFramePr>
        <p:xfrm>
          <a:off x="5022533" y="1371600"/>
          <a:ext cx="3670300" cy="4791075"/>
        </p:xfrm>
        <a:graphic>
          <a:graphicData uri="http://schemas.openxmlformats.org/presentationml/2006/ole">
            <mc:AlternateContent xmlns:mc="http://schemas.openxmlformats.org/markup-compatibility/2006">
              <mc:Choice xmlns:v="urn:schemas-microsoft-com:vml" Requires="v">
                <p:oleObj spid="_x0000_s23634" name="VISIO" r:id="rId3" imgW="15601950" imgH="17735550" progId="">
                  <p:embed/>
                </p:oleObj>
              </mc:Choice>
              <mc:Fallback>
                <p:oleObj name="VISIO" r:id="rId3" imgW="15601950" imgH="17735550" progId="">
                  <p:embed/>
                  <p:pic>
                    <p:nvPicPr>
                      <p:cNvPr id="0" name="图片 23552"/>
                      <p:cNvPicPr>
                        <a:picLocks noChangeAspect="1"/>
                      </p:cNvPicPr>
                      <p:nvPr/>
                    </p:nvPicPr>
                    <p:blipFill>
                      <a:blip r:embed="rId4"/>
                      <a:stretch>
                        <a:fillRect/>
                      </a:stretch>
                    </p:blipFill>
                    <p:spPr>
                      <a:xfrm>
                        <a:off x="5022533" y="1371600"/>
                        <a:ext cx="3670300" cy="4791075"/>
                      </a:xfrm>
                      <a:prstGeom prst="rect">
                        <a:avLst/>
                      </a:prstGeom>
                      <a:noFill/>
                      <a:ln w="9525">
                        <a:noFill/>
                      </a:ln>
                    </p:spPr>
                  </p:pic>
                </p:oleObj>
              </mc:Fallback>
            </mc:AlternateContent>
          </a:graphicData>
        </a:graphic>
      </p:graphicFrame>
      <p:sp>
        <p:nvSpPr>
          <p:cNvPr id="90136" name="Text Box 24"/>
          <p:cNvSpPr txBox="1">
            <a:spLocks noChangeArrowheads="1"/>
          </p:cNvSpPr>
          <p:nvPr/>
        </p:nvSpPr>
        <p:spPr bwMode="auto">
          <a:xfrm>
            <a:off x="5305425" y="2608263"/>
            <a:ext cx="1206500" cy="762000"/>
          </a:xfrm>
          <a:prstGeom prst="rect">
            <a:avLst/>
          </a:prstGeom>
          <a:solidFill>
            <a:schemeClr val="bg1"/>
          </a:solidFill>
          <a:ln w="9525">
            <a:noFill/>
            <a:miter lim="800000"/>
          </a:ln>
          <a:effectLst/>
        </p:spPr>
        <p:txBody>
          <a:bodyPr>
            <a:spAutoFit/>
          </a:bodyPr>
          <a:lstStyle/>
          <a:p>
            <a:r>
              <a:rPr lang="en-US" altLang="zh-CN" sz="2000" dirty="0">
                <a:solidFill>
                  <a:schemeClr val="accent2"/>
                </a:solidFill>
                <a:ea typeface="宋体" pitchFamily="2" charset="-122"/>
              </a:rPr>
              <a:t>Client</a:t>
            </a:r>
          </a:p>
          <a:p>
            <a:r>
              <a:rPr lang="en-US" altLang="zh-CN" sz="2000" dirty="0">
                <a:solidFill>
                  <a:schemeClr val="accent2"/>
                </a:solidFill>
                <a:ea typeface="宋体" pitchFamily="2" charset="-122"/>
              </a:rPr>
              <a:t>process</a:t>
            </a:r>
            <a:endParaRPr lang="en-US" altLang="zh-CN" sz="2000" dirty="0">
              <a:solidFill>
                <a:schemeClr val="accent2"/>
              </a:solidFill>
              <a:latin typeface="Comic Sans MS Regular" panose="030F0702030302020204" pitchFamily="66" charset="0"/>
              <a:ea typeface="宋体" pitchFamily="2" charset="-122"/>
            </a:endParaRPr>
          </a:p>
        </p:txBody>
      </p:sp>
      <p:sp>
        <p:nvSpPr>
          <p:cNvPr id="90145" name="Rectangle 33"/>
          <p:cNvSpPr>
            <a:spLocks noChangeArrowheads="1"/>
          </p:cNvSpPr>
          <p:nvPr/>
        </p:nvSpPr>
        <p:spPr bwMode="auto">
          <a:xfrm>
            <a:off x="6418263" y="5132388"/>
            <a:ext cx="1450975" cy="547687"/>
          </a:xfrm>
          <a:prstGeom prst="rect">
            <a:avLst/>
          </a:prstGeom>
          <a:solidFill>
            <a:srgbClr val="FF0000"/>
          </a:solidFill>
          <a:ln w="9525">
            <a:noFill/>
            <a:miter lim="800000"/>
          </a:ln>
          <a:effectLst/>
        </p:spPr>
        <p:txBody>
          <a:bodyPr wrap="none" anchor="ctr"/>
          <a:lstStyle/>
          <a:p>
            <a:endParaRPr lang="zh-CN" altLang="en-US"/>
          </a:p>
        </p:txBody>
      </p:sp>
      <p:sp>
        <p:nvSpPr>
          <p:cNvPr id="90146" name="Text Box 34"/>
          <p:cNvSpPr txBox="1">
            <a:spLocks noChangeArrowheads="1"/>
          </p:cNvSpPr>
          <p:nvPr/>
        </p:nvSpPr>
        <p:spPr bwMode="auto">
          <a:xfrm>
            <a:off x="6342063" y="5076825"/>
            <a:ext cx="1541462" cy="641350"/>
          </a:xfrm>
          <a:prstGeom prst="rect">
            <a:avLst/>
          </a:prstGeom>
          <a:noFill/>
          <a:ln w="9525">
            <a:noFill/>
            <a:miter lim="800000"/>
          </a:ln>
          <a:effectLst/>
        </p:spPr>
        <p:txBody>
          <a:bodyPr anchor="ctr">
            <a:spAutoFit/>
          </a:bodyPr>
          <a:lstStyle/>
          <a:p>
            <a:pPr algn="ctr">
              <a:spcBef>
                <a:spcPct val="0"/>
              </a:spcBef>
              <a:buClrTx/>
              <a:buSzTx/>
              <a:buFontTx/>
              <a:buNone/>
            </a:pPr>
            <a:r>
              <a:rPr lang="en-US" altLang="zh-CN" sz="1800" dirty="0">
                <a:solidFill>
                  <a:schemeClr val="bg1"/>
                </a:solidFill>
                <a:ea typeface="宋体" pitchFamily="2" charset="-122"/>
              </a:rPr>
              <a:t>client TCP socket</a:t>
            </a:r>
            <a:endParaRPr lang="en-US" altLang="zh-CN" sz="1800" dirty="0">
              <a:latin typeface="Comic Sans MS Regular" panose="030F0702030302020204" pitchFamily="66" charset="0"/>
              <a:ea typeface="宋体" pitchFamily="2" charset="-122"/>
            </a:endParaRPr>
          </a:p>
        </p:txBody>
      </p:sp>
      <p:sp>
        <p:nvSpPr>
          <p:cNvPr id="90148" name="Line 36"/>
          <p:cNvSpPr>
            <a:spLocks noChangeShapeType="1"/>
          </p:cNvSpPr>
          <p:nvPr/>
        </p:nvSpPr>
        <p:spPr bwMode="auto">
          <a:xfrm flipV="1">
            <a:off x="7427913" y="5624513"/>
            <a:ext cx="0" cy="438150"/>
          </a:xfrm>
          <a:prstGeom prst="line">
            <a:avLst/>
          </a:prstGeom>
          <a:noFill/>
          <a:ln w="9525">
            <a:solidFill>
              <a:schemeClr val="tx1"/>
            </a:solidFill>
            <a:round/>
            <a:tailEnd type="triangle" w="med" len="med"/>
          </a:ln>
          <a:effectLst/>
        </p:spPr>
        <p:txBody>
          <a:bodyPr wrap="none"/>
          <a:lstStyle/>
          <a:p>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40" name="灯片编号占位符 4"/>
          <p:cNvSpPr>
            <a:spLocks noGrp="1"/>
          </p:cNvSpPr>
          <p:nvPr>
            <p:ph type="sldNum" sz="quarter" idx="12"/>
          </p:nvPr>
        </p:nvSpPr>
        <p:spPr/>
        <p:txBody>
          <a:bodyPr/>
          <a:lstStyle/>
          <a:p>
            <a:fld id="{10CA842E-0267-452E-9D54-C32D94A7D4FD}" type="slidenum">
              <a:rPr lang="en-US" altLang="zh-CN"/>
              <a:t>91</a:t>
            </a:fld>
            <a:endParaRPr lang="en-US" altLang="zh-CN" dirty="0"/>
          </a:p>
        </p:txBody>
      </p:sp>
      <p:sp>
        <p:nvSpPr>
          <p:cNvPr id="91138" name="Rectangle 2"/>
          <p:cNvSpPr>
            <a:spLocks noGrp="1" noChangeArrowheads="1"/>
          </p:cNvSpPr>
          <p:nvPr>
            <p:ph type="title"/>
          </p:nvPr>
        </p:nvSpPr>
        <p:spPr/>
        <p:txBody>
          <a:bodyPr/>
          <a:lstStyle/>
          <a:p>
            <a:r>
              <a:rPr lang="zh-CN" altLang="en-US" sz="3200" dirty="0">
                <a:ea typeface="宋体" pitchFamily="2" charset="-122"/>
              </a:rPr>
              <a:t>客户端</a:t>
            </a:r>
            <a:r>
              <a:rPr lang="en-US" altLang="zh-CN" sz="3200" dirty="0">
                <a:ea typeface="宋体" pitchFamily="2" charset="-122"/>
              </a:rPr>
              <a:t>/</a:t>
            </a:r>
            <a:r>
              <a:rPr lang="zh-CN" altLang="en-US" sz="3200" dirty="0">
                <a:ea typeface="宋体" pitchFamily="2" charset="-122"/>
              </a:rPr>
              <a:t>服务器</a:t>
            </a:r>
            <a:r>
              <a:rPr lang="en-US" altLang="zh-CN" sz="3200" dirty="0">
                <a:ea typeface="宋体" pitchFamily="2" charset="-122"/>
              </a:rPr>
              <a:t> socket</a:t>
            </a:r>
            <a:r>
              <a:rPr lang="zh-CN" altLang="en-US" sz="3200" dirty="0">
                <a:ea typeface="宋体" pitchFamily="2" charset="-122"/>
              </a:rPr>
              <a:t>交互</a:t>
            </a:r>
            <a:r>
              <a:rPr lang="en-US" altLang="zh-CN" sz="3200" dirty="0">
                <a:ea typeface="宋体" pitchFamily="2" charset="-122"/>
              </a:rPr>
              <a:t>: TCP</a:t>
            </a:r>
            <a:endParaRPr lang="en-US" altLang="zh-CN" dirty="0">
              <a:ea typeface="宋体" pitchFamily="2" charset="-122"/>
            </a:endParaRPr>
          </a:p>
        </p:txBody>
      </p:sp>
      <p:grpSp>
        <p:nvGrpSpPr>
          <p:cNvPr id="91139" name="Group 3"/>
          <p:cNvGrpSpPr/>
          <p:nvPr/>
        </p:nvGrpSpPr>
        <p:grpSpPr bwMode="auto">
          <a:xfrm>
            <a:off x="1312863" y="3324226"/>
            <a:ext cx="2136775" cy="823913"/>
            <a:chOff x="827" y="2094"/>
            <a:chExt cx="1346" cy="519"/>
          </a:xfrm>
        </p:grpSpPr>
        <p:sp>
          <p:nvSpPr>
            <p:cNvPr id="91140" name="Text Box 4"/>
            <p:cNvSpPr txBox="1">
              <a:spLocks noChangeArrowheads="1"/>
            </p:cNvSpPr>
            <p:nvPr/>
          </p:nvSpPr>
          <p:spPr bwMode="auto">
            <a:xfrm>
              <a:off x="827" y="2094"/>
              <a:ext cx="908" cy="194"/>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等待入连接请求</a:t>
              </a:r>
              <a:endParaRPr lang="en-US" altLang="zh-CN" dirty="0">
                <a:latin typeface="Comic Sans MS Regular" panose="030F0702030302020204" pitchFamily="66" charset="0"/>
                <a:ea typeface="宋体" pitchFamily="2" charset="-122"/>
              </a:endParaRPr>
            </a:p>
          </p:txBody>
        </p:sp>
        <p:sp>
          <p:nvSpPr>
            <p:cNvPr id="91141" name="Text Box 5"/>
            <p:cNvSpPr txBox="1">
              <a:spLocks noChangeArrowheads="1"/>
            </p:cNvSpPr>
            <p:nvPr/>
          </p:nvSpPr>
          <p:spPr bwMode="auto">
            <a:xfrm>
              <a:off x="828" y="2283"/>
              <a:ext cx="1345" cy="33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connectionSocket</a:t>
              </a:r>
              <a:r>
                <a:rPr lang="en-US" altLang="zh-CN" sz="1400" dirty="0">
                  <a:solidFill>
                    <a:srgbClr val="FF0000"/>
                  </a:solidFill>
                  <a:latin typeface="Arial" panose="02080604020202020204" pitchFamily="34" charset="0"/>
                  <a:ea typeface="宋体" pitchFamily="2" charset="-122"/>
                </a:rPr>
                <a:t> =</a:t>
              </a: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welcomeSocket.accept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grpSp>
        <p:nvGrpSpPr>
          <p:cNvPr id="91142" name="Group 6"/>
          <p:cNvGrpSpPr/>
          <p:nvPr/>
        </p:nvGrpSpPr>
        <p:grpSpPr bwMode="auto">
          <a:xfrm>
            <a:off x="1303338" y="1985963"/>
            <a:ext cx="1839913" cy="1309687"/>
            <a:chOff x="821" y="1251"/>
            <a:chExt cx="1159" cy="825"/>
          </a:xfrm>
        </p:grpSpPr>
        <p:grpSp>
          <p:nvGrpSpPr>
            <p:cNvPr id="91143" name="Group 7"/>
            <p:cNvGrpSpPr/>
            <p:nvPr/>
          </p:nvGrpSpPr>
          <p:grpSpPr bwMode="auto">
            <a:xfrm>
              <a:off x="821" y="1251"/>
              <a:ext cx="1159" cy="657"/>
              <a:chOff x="329" y="1275"/>
              <a:chExt cx="1159" cy="657"/>
            </a:xfrm>
          </p:grpSpPr>
          <p:sp>
            <p:nvSpPr>
              <p:cNvPr id="91144" name="Text Box 8"/>
              <p:cNvSpPr txBox="1">
                <a:spLocks noChangeArrowheads="1"/>
              </p:cNvSpPr>
              <p:nvPr/>
            </p:nvSpPr>
            <p:spPr bwMode="auto">
              <a:xfrm>
                <a:off x="329" y="1275"/>
                <a:ext cx="1159" cy="329"/>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对如请求创建套接字</a:t>
                </a:r>
                <a:r>
                  <a:rPr lang="en-US" altLang="zh-CN" sz="1400" dirty="0">
                    <a:latin typeface="Arial" panose="02080604020202020204" pitchFamily="34" charset="0"/>
                    <a:ea typeface="宋体" pitchFamily="2" charset="-122"/>
                  </a:rPr>
                  <a:t>,</a:t>
                </a:r>
              </a:p>
              <a:p>
                <a:pPr>
                  <a:spcBef>
                    <a:spcPct val="0"/>
                  </a:spcBef>
                  <a:buClrTx/>
                  <a:buSzTx/>
                  <a:buFontTx/>
                  <a:buNone/>
                </a:pPr>
                <a:r>
                  <a:rPr lang="en-US" altLang="zh-CN" sz="1400" dirty="0">
                    <a:latin typeface="Arial" panose="02080604020202020204" pitchFamily="34" charset="0"/>
                    <a:ea typeface="宋体" pitchFamily="2" charset="-122"/>
                  </a:rPr>
                  <a:t>port=</a:t>
                </a:r>
                <a:r>
                  <a:rPr lang="en-US" altLang="zh-CN" sz="1400" dirty="0">
                    <a:latin typeface="Courier New" pitchFamily="49" charset="0"/>
                    <a:ea typeface="宋体" pitchFamily="2" charset="-122"/>
                  </a:rPr>
                  <a:t>x:</a:t>
                </a:r>
                <a:endParaRPr lang="en-US" altLang="zh-CN" dirty="0">
                  <a:latin typeface="Comic Sans MS Regular" panose="030F0702030302020204" pitchFamily="66" charset="0"/>
                  <a:ea typeface="宋体" pitchFamily="2" charset="-122"/>
                </a:endParaRPr>
              </a:p>
            </p:txBody>
          </p:sp>
          <p:sp>
            <p:nvSpPr>
              <p:cNvPr id="91145" name="Text Box 9"/>
              <p:cNvSpPr txBox="1">
                <a:spLocks noChangeArrowheads="1"/>
              </p:cNvSpPr>
              <p:nvPr/>
            </p:nvSpPr>
            <p:spPr bwMode="auto">
              <a:xfrm>
                <a:off x="350" y="1602"/>
                <a:ext cx="1035" cy="33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welcomeSocket</a:t>
                </a:r>
                <a:r>
                  <a:rPr lang="en-US" altLang="zh-CN" sz="1400" dirty="0">
                    <a:solidFill>
                      <a:srgbClr val="FF0000"/>
                    </a:solidFill>
                    <a:latin typeface="Arial" panose="02080604020202020204" pitchFamily="34" charset="0"/>
                    <a:ea typeface="宋体" pitchFamily="2" charset="-122"/>
                  </a:rPr>
                  <a:t> = </a:t>
                </a:r>
              </a:p>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ServerSocket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sp>
          <p:nvSpPr>
            <p:cNvPr id="91146" name="Line 10"/>
            <p:cNvSpPr>
              <a:spLocks noChangeShapeType="1"/>
            </p:cNvSpPr>
            <p:nvPr/>
          </p:nvSpPr>
          <p:spPr bwMode="auto">
            <a:xfrm>
              <a:off x="1284" y="1872"/>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grpSp>
        <p:nvGrpSpPr>
          <p:cNvPr id="91147" name="Group 11"/>
          <p:cNvGrpSpPr/>
          <p:nvPr/>
        </p:nvGrpSpPr>
        <p:grpSpPr bwMode="auto">
          <a:xfrm>
            <a:off x="5080001" y="3254375"/>
            <a:ext cx="3167063" cy="808038"/>
            <a:chOff x="3326" y="1222"/>
            <a:chExt cx="1995" cy="509"/>
          </a:xfrm>
        </p:grpSpPr>
        <p:sp>
          <p:nvSpPr>
            <p:cNvPr id="91148" name="Text Box 12"/>
            <p:cNvSpPr txBox="1">
              <a:spLocks noChangeArrowheads="1"/>
            </p:cNvSpPr>
            <p:nvPr/>
          </p:nvSpPr>
          <p:spPr bwMode="auto">
            <a:xfrm>
              <a:off x="3335" y="1222"/>
              <a:ext cx="1986" cy="193"/>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创建与</a:t>
              </a:r>
              <a:r>
                <a:rPr lang="en-US" altLang="zh-CN" sz="1400" dirty="0" err="1">
                  <a:latin typeface="Courier New" pitchFamily="49" charset="0"/>
                  <a:ea typeface="宋体" pitchFamily="2" charset="-122"/>
                </a:rPr>
                <a:t>hostid</a:t>
              </a:r>
              <a:r>
                <a:rPr lang="en-US" altLang="zh-CN" sz="1400" dirty="0">
                  <a:latin typeface="Arial" panose="02080604020202020204" pitchFamily="34" charset="0"/>
                  <a:ea typeface="宋体" pitchFamily="2" charset="-122"/>
                </a:rPr>
                <a:t>, port=</a:t>
              </a:r>
              <a:r>
                <a:rPr lang="en-US" altLang="zh-CN" sz="1400" dirty="0">
                  <a:latin typeface="Courier New" pitchFamily="49" charset="0"/>
                  <a:ea typeface="宋体" pitchFamily="2" charset="-122"/>
                </a:rPr>
                <a:t>x</a:t>
              </a:r>
              <a:r>
                <a:rPr lang="zh-CN" altLang="en-US" sz="1400" dirty="0">
                  <a:latin typeface="Courier New" pitchFamily="49" charset="0"/>
                  <a:ea typeface="宋体" pitchFamily="2" charset="-122"/>
                </a:rPr>
                <a:t>连接的套接字</a:t>
              </a:r>
            </a:p>
          </p:txBody>
        </p:sp>
        <p:sp>
          <p:nvSpPr>
            <p:cNvPr id="91149" name="Text Box 13"/>
            <p:cNvSpPr txBox="1">
              <a:spLocks noChangeArrowheads="1"/>
            </p:cNvSpPr>
            <p:nvPr/>
          </p:nvSpPr>
          <p:spPr bwMode="auto">
            <a:xfrm>
              <a:off x="3326" y="1401"/>
              <a:ext cx="853" cy="33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r>
                <a:rPr lang="en-US" altLang="zh-CN" sz="1400" dirty="0">
                  <a:solidFill>
                    <a:srgbClr val="FF0000"/>
                  </a:solidFill>
                  <a:latin typeface="Arial" panose="02080604020202020204" pitchFamily="34" charset="0"/>
                  <a:ea typeface="宋体" pitchFamily="2" charset="-122"/>
                </a:rPr>
                <a:t> = </a:t>
              </a:r>
            </a:p>
            <a:p>
              <a:pPr algn="r">
                <a:spcBef>
                  <a:spcPct val="0"/>
                </a:spcBef>
                <a:buClrTx/>
                <a:buSzTx/>
                <a:buFontTx/>
                <a:buNone/>
              </a:pPr>
              <a:r>
                <a:rPr lang="en-US" altLang="zh-CN" sz="1400" dirty="0">
                  <a:solidFill>
                    <a:srgbClr val="FF0000"/>
                  </a:solidFill>
                  <a:latin typeface="Arial" panose="02080604020202020204" pitchFamily="34" charset="0"/>
                  <a:ea typeface="宋体" pitchFamily="2" charset="-122"/>
                </a:rPr>
                <a:t>Socket()</a:t>
              </a:r>
              <a:endParaRPr lang="en-US" altLang="zh-CN" dirty="0">
                <a:latin typeface="Comic Sans MS Regular" panose="030F0702030302020204" pitchFamily="66" charset="0"/>
                <a:ea typeface="宋体" pitchFamily="2" charset="-122"/>
              </a:endParaRPr>
            </a:p>
          </p:txBody>
        </p:sp>
      </p:grpSp>
      <p:grpSp>
        <p:nvGrpSpPr>
          <p:cNvPr id="91150" name="Group 14"/>
          <p:cNvGrpSpPr/>
          <p:nvPr/>
        </p:nvGrpSpPr>
        <p:grpSpPr bwMode="auto">
          <a:xfrm>
            <a:off x="1276350" y="3124200"/>
            <a:ext cx="5935663" cy="3352800"/>
            <a:chOff x="804" y="1968"/>
            <a:chExt cx="3739" cy="2112"/>
          </a:xfrm>
        </p:grpSpPr>
        <p:sp>
          <p:nvSpPr>
            <p:cNvPr id="91151" name="Text Box 15"/>
            <p:cNvSpPr txBox="1">
              <a:spLocks noChangeArrowheads="1"/>
            </p:cNvSpPr>
            <p:nvPr/>
          </p:nvSpPr>
          <p:spPr bwMode="auto">
            <a:xfrm>
              <a:off x="839" y="3640"/>
              <a:ext cx="1007" cy="3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关闭</a:t>
              </a:r>
              <a:endParaRPr lang="en-US" altLang="zh-CN" sz="1400" dirty="0">
                <a:latin typeface="Arial" panose="02080604020202020204" pitchFamily="34" charset="0"/>
                <a:ea typeface="宋体" pitchFamily="2" charset="-122"/>
              </a:endParaRP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connectionSocket</a:t>
              </a:r>
              <a:endParaRPr lang="en-US" altLang="zh-CN" dirty="0">
                <a:latin typeface="Comic Sans MS Regular" panose="030F0702030302020204" pitchFamily="66" charset="0"/>
                <a:ea typeface="宋体" pitchFamily="2" charset="-122"/>
              </a:endParaRPr>
            </a:p>
          </p:txBody>
        </p:sp>
        <p:sp>
          <p:nvSpPr>
            <p:cNvPr id="91152" name="Line 16"/>
            <p:cNvSpPr>
              <a:spLocks noChangeShapeType="1"/>
            </p:cNvSpPr>
            <p:nvPr/>
          </p:nvSpPr>
          <p:spPr bwMode="auto">
            <a:xfrm>
              <a:off x="1290" y="3564"/>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53" name="Freeform 17"/>
            <p:cNvSpPr/>
            <p:nvPr/>
          </p:nvSpPr>
          <p:spPr bwMode="auto">
            <a:xfrm>
              <a:off x="804" y="1968"/>
              <a:ext cx="492" cy="2112"/>
            </a:xfrm>
            <a:custGeom>
              <a:avLst/>
              <a:gdLst/>
              <a:ahLst/>
              <a:cxnLst>
                <a:cxn ang="0">
                  <a:pos x="492" y="1968"/>
                </a:cxn>
                <a:cxn ang="0">
                  <a:pos x="492" y="2112"/>
                </a:cxn>
                <a:cxn ang="0">
                  <a:pos x="0" y="2112"/>
                </a:cxn>
                <a:cxn ang="0">
                  <a:pos x="0" y="0"/>
                </a:cxn>
                <a:cxn ang="0">
                  <a:pos x="402" y="0"/>
                </a:cxn>
              </a:cxnLst>
              <a:rect l="0" t="0" r="r" b="b"/>
              <a:pathLst>
                <a:path w="492" h="2112">
                  <a:moveTo>
                    <a:pt x="492" y="1968"/>
                  </a:moveTo>
                  <a:lnTo>
                    <a:pt x="492" y="2112"/>
                  </a:lnTo>
                  <a:lnTo>
                    <a:pt x="0" y="2112"/>
                  </a:lnTo>
                  <a:lnTo>
                    <a:pt x="0" y="0"/>
                  </a:lnTo>
                  <a:lnTo>
                    <a:pt x="402" y="0"/>
                  </a:lnTo>
                </a:path>
              </a:pathLst>
            </a:custGeom>
            <a:noFill/>
            <a:ln w="28575" cap="flat" cmpd="sng">
              <a:solidFill>
                <a:schemeClr val="accent2"/>
              </a:solidFill>
              <a:prstDash val="solid"/>
              <a:round/>
              <a:headEnd type="none" w="med" len="med"/>
              <a:tailEnd type="triangle" w="med" len="med"/>
            </a:ln>
            <a:effectLst/>
          </p:spPr>
          <p:txBody>
            <a:bodyPr anchor="ctr">
              <a:spAutoFit/>
            </a:bodyPr>
            <a:lstStyle/>
            <a:p>
              <a:endParaRPr lang="zh-CN" altLang="en-US"/>
            </a:p>
          </p:txBody>
        </p:sp>
        <p:grpSp>
          <p:nvGrpSpPr>
            <p:cNvPr id="91154" name="Group 18"/>
            <p:cNvGrpSpPr/>
            <p:nvPr/>
          </p:nvGrpSpPr>
          <p:grpSpPr bwMode="auto">
            <a:xfrm>
              <a:off x="3365" y="3443"/>
              <a:ext cx="1178" cy="629"/>
              <a:chOff x="3365" y="3443"/>
              <a:chExt cx="1178" cy="629"/>
            </a:xfrm>
          </p:grpSpPr>
          <p:sp>
            <p:nvSpPr>
              <p:cNvPr id="91155" name="Text Box 19"/>
              <p:cNvSpPr txBox="1">
                <a:spLocks noChangeArrowheads="1"/>
              </p:cNvSpPr>
              <p:nvPr/>
            </p:nvSpPr>
            <p:spPr bwMode="auto">
              <a:xfrm>
                <a:off x="3365" y="3443"/>
                <a:ext cx="1178" cy="194"/>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clientSocket</a:t>
                </a:r>
                <a:r>
                  <a:rPr lang="zh-CN" altLang="en-US" sz="1400" dirty="0">
                    <a:solidFill>
                      <a:schemeClr val="tx1"/>
                    </a:solidFill>
                    <a:latin typeface="Arial" panose="02080604020202020204" pitchFamily="34" charset="0"/>
                    <a:ea typeface="宋体" pitchFamily="2" charset="-122"/>
                  </a:rPr>
                  <a:t>读回答</a:t>
                </a:r>
              </a:p>
            </p:txBody>
          </p:sp>
          <p:sp>
            <p:nvSpPr>
              <p:cNvPr id="91156" name="Text Box 20"/>
              <p:cNvSpPr txBox="1">
                <a:spLocks noChangeArrowheads="1"/>
              </p:cNvSpPr>
              <p:nvPr/>
            </p:nvSpPr>
            <p:spPr bwMode="auto">
              <a:xfrm>
                <a:off x="3389" y="3742"/>
                <a:ext cx="725" cy="3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关闭</a:t>
                </a:r>
                <a:endParaRPr lang="en-US" altLang="zh-CN" sz="1400" dirty="0">
                  <a:latin typeface="Arial" panose="02080604020202020204" pitchFamily="34" charset="0"/>
                  <a:ea typeface="宋体" pitchFamily="2" charset="-122"/>
                </a:endParaRP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endParaRPr lang="en-US" altLang="zh-CN" dirty="0">
                  <a:latin typeface="Comic Sans MS Regular" panose="030F0702030302020204" pitchFamily="66" charset="0"/>
                  <a:ea typeface="宋体" pitchFamily="2" charset="-122"/>
                </a:endParaRPr>
              </a:p>
            </p:txBody>
          </p:sp>
          <p:sp>
            <p:nvSpPr>
              <p:cNvPr id="91157" name="Line 21"/>
              <p:cNvSpPr>
                <a:spLocks noChangeShapeType="1"/>
              </p:cNvSpPr>
              <p:nvPr/>
            </p:nvSpPr>
            <p:spPr bwMode="auto">
              <a:xfrm>
                <a:off x="3816" y="3690"/>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grpSp>
      <p:sp>
        <p:nvSpPr>
          <p:cNvPr id="91158" name="Text Box 22"/>
          <p:cNvSpPr txBox="1">
            <a:spLocks noChangeArrowheads="1"/>
          </p:cNvSpPr>
          <p:nvPr/>
        </p:nvSpPr>
        <p:spPr bwMode="auto">
          <a:xfrm>
            <a:off x="725329" y="1312863"/>
            <a:ext cx="3113405" cy="460375"/>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rPr>
              <a:t>服务器</a:t>
            </a:r>
            <a:r>
              <a:rPr lang="en-US" altLang="zh-CN" dirty="0">
                <a:ea typeface="宋体" pitchFamily="2" charset="-122"/>
              </a:rPr>
              <a:t> </a:t>
            </a:r>
            <a:r>
              <a:rPr lang="en-US" altLang="zh-CN" sz="1800" dirty="0">
                <a:ea typeface="宋体" pitchFamily="2" charset="-122"/>
              </a:rPr>
              <a:t>(</a:t>
            </a:r>
            <a:r>
              <a:rPr lang="zh-CN" altLang="en-US" sz="1800" dirty="0">
                <a:ea typeface="宋体" pitchFamily="2" charset="-122"/>
              </a:rPr>
              <a:t>在</a:t>
            </a:r>
            <a:r>
              <a:rPr lang="en-US" altLang="zh-CN" sz="1800" dirty="0" err="1">
                <a:latin typeface="Courier New" pitchFamily="49" charset="0"/>
                <a:ea typeface="宋体" pitchFamily="2" charset="-122"/>
              </a:rPr>
              <a:t>hostid</a:t>
            </a:r>
            <a:r>
              <a:rPr lang="zh-CN" altLang="en-US" sz="1800" dirty="0">
                <a:latin typeface="Courier New" pitchFamily="49" charset="0"/>
                <a:ea typeface="宋体" pitchFamily="2" charset="-122"/>
              </a:rPr>
              <a:t>上运行</a:t>
            </a:r>
            <a:r>
              <a:rPr lang="en-US" altLang="zh-CN" sz="1800" dirty="0">
                <a:ea typeface="宋体" pitchFamily="2" charset="-122"/>
              </a:rPr>
              <a:t>)</a:t>
            </a:r>
            <a:endParaRPr lang="en-US" altLang="zh-CN" dirty="0">
              <a:latin typeface="Comic Sans MS Regular" panose="030F0702030302020204" pitchFamily="66" charset="0"/>
              <a:ea typeface="宋体" pitchFamily="2" charset="-122"/>
            </a:endParaRPr>
          </a:p>
        </p:txBody>
      </p:sp>
      <p:sp>
        <p:nvSpPr>
          <p:cNvPr id="91159" name="Text Box 23"/>
          <p:cNvSpPr txBox="1">
            <a:spLocks noChangeArrowheads="1"/>
          </p:cNvSpPr>
          <p:nvPr/>
        </p:nvSpPr>
        <p:spPr bwMode="auto">
          <a:xfrm>
            <a:off x="5211604" y="1331913"/>
            <a:ext cx="1097280" cy="460375"/>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rPr>
              <a:t>客户机</a:t>
            </a:r>
            <a:endParaRPr lang="zh-CN" altLang="en-US" dirty="0">
              <a:latin typeface="Comic Sans MS Regular" panose="030F0702030302020204" pitchFamily="66" charset="0"/>
              <a:ea typeface="宋体" pitchFamily="2" charset="-122"/>
            </a:endParaRPr>
          </a:p>
        </p:txBody>
      </p:sp>
      <p:grpSp>
        <p:nvGrpSpPr>
          <p:cNvPr id="91160" name="Group 24"/>
          <p:cNvGrpSpPr/>
          <p:nvPr/>
        </p:nvGrpSpPr>
        <p:grpSpPr bwMode="auto">
          <a:xfrm>
            <a:off x="2933700" y="4010025"/>
            <a:ext cx="3870325" cy="1371600"/>
            <a:chOff x="1848" y="2526"/>
            <a:chExt cx="2438" cy="864"/>
          </a:xfrm>
        </p:grpSpPr>
        <p:sp>
          <p:nvSpPr>
            <p:cNvPr id="91161" name="Line 25"/>
            <p:cNvSpPr>
              <a:spLocks noChangeShapeType="1"/>
            </p:cNvSpPr>
            <p:nvPr/>
          </p:nvSpPr>
          <p:spPr bwMode="auto">
            <a:xfrm flipH="1">
              <a:off x="3792" y="2964"/>
              <a:ext cx="6" cy="426"/>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nvGrpSpPr>
            <p:cNvPr id="91162" name="Group 26"/>
            <p:cNvGrpSpPr/>
            <p:nvPr/>
          </p:nvGrpSpPr>
          <p:grpSpPr bwMode="auto">
            <a:xfrm>
              <a:off x="1848" y="2526"/>
              <a:ext cx="2438" cy="516"/>
              <a:chOff x="1848" y="2526"/>
              <a:chExt cx="2438" cy="516"/>
            </a:xfrm>
          </p:grpSpPr>
          <p:sp>
            <p:nvSpPr>
              <p:cNvPr id="91163" name="Text Box 27"/>
              <p:cNvSpPr txBox="1">
                <a:spLocks noChangeArrowheads="1"/>
              </p:cNvSpPr>
              <p:nvPr/>
            </p:nvSpPr>
            <p:spPr bwMode="auto">
              <a:xfrm>
                <a:off x="3335" y="2675"/>
                <a:ext cx="951"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使用</a:t>
                </a:r>
                <a:r>
                  <a:rPr lang="en-US" altLang="zh-CN" sz="1400" dirty="0" err="1">
                    <a:solidFill>
                      <a:srgbClr val="FF0000"/>
                    </a:solidFill>
                    <a:latin typeface="Arial" panose="02080604020202020204" pitchFamily="34" charset="0"/>
                    <a:ea typeface="宋体" pitchFamily="2" charset="-122"/>
                  </a:rPr>
                  <a:t>clientSocket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发请求</a:t>
                </a:r>
                <a:endParaRPr lang="en-US" altLang="zh-CN" sz="1400" dirty="0">
                  <a:latin typeface="Comic Sans MS Regular" panose="030F0702030302020204" pitchFamily="66" charset="0"/>
                  <a:ea typeface="宋体" pitchFamily="2" charset="-122"/>
                </a:endParaRPr>
              </a:p>
            </p:txBody>
          </p:sp>
          <p:sp>
            <p:nvSpPr>
              <p:cNvPr id="91164" name="Line 28"/>
              <p:cNvSpPr>
                <a:spLocks noChangeShapeType="1"/>
              </p:cNvSpPr>
              <p:nvPr/>
            </p:nvSpPr>
            <p:spPr bwMode="auto">
              <a:xfrm>
                <a:off x="3792" y="2526"/>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65" name="Line 29"/>
              <p:cNvSpPr>
                <a:spLocks noChangeShapeType="1"/>
              </p:cNvSpPr>
              <p:nvPr/>
            </p:nvSpPr>
            <p:spPr bwMode="auto">
              <a:xfrm flipH="1">
                <a:off x="1848" y="2790"/>
                <a:ext cx="1518" cy="252"/>
              </a:xfrm>
              <a:prstGeom prst="line">
                <a:avLst/>
              </a:prstGeom>
              <a:noFill/>
              <a:ln w="28575">
                <a:solidFill>
                  <a:srgbClr val="FF0000"/>
                </a:solidFill>
                <a:round/>
                <a:tailEnd type="triangle" w="med" len="med"/>
              </a:ln>
              <a:effectLst/>
            </p:spPr>
            <p:txBody>
              <a:bodyPr wrap="none" anchor="ctr">
                <a:spAutoFit/>
              </a:bodyPr>
              <a:lstStyle/>
              <a:p>
                <a:endParaRPr lang="zh-CN" altLang="en-US"/>
              </a:p>
            </p:txBody>
          </p:sp>
        </p:grpSp>
      </p:grpSp>
      <p:grpSp>
        <p:nvGrpSpPr>
          <p:cNvPr id="91166" name="Group 30"/>
          <p:cNvGrpSpPr/>
          <p:nvPr/>
        </p:nvGrpSpPr>
        <p:grpSpPr bwMode="auto">
          <a:xfrm>
            <a:off x="1350963" y="4105276"/>
            <a:ext cx="4049712" cy="1495426"/>
            <a:chOff x="851" y="2586"/>
            <a:chExt cx="2551" cy="942"/>
          </a:xfrm>
        </p:grpSpPr>
        <p:sp>
          <p:nvSpPr>
            <p:cNvPr id="91167" name="Text Box 31"/>
            <p:cNvSpPr txBox="1">
              <a:spLocks noChangeArrowheads="1"/>
            </p:cNvSpPr>
            <p:nvPr/>
          </p:nvSpPr>
          <p:spPr bwMode="auto">
            <a:xfrm>
              <a:off x="851" y="2826"/>
              <a:ext cx="1340" cy="329"/>
            </a:xfrm>
            <a:prstGeom prst="rect">
              <a:avLst/>
            </a:prstGeom>
            <a:noFill/>
            <a:ln w="9525">
              <a:noFill/>
              <a:miter lim="800000"/>
            </a:ln>
            <a:effectLst/>
          </p:spPr>
          <p:txBody>
            <a:bodyPr wrap="squar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connectionSocket</a:t>
              </a:r>
              <a:endParaRPr lang="en-US" altLang="zh-CN" sz="1400" dirty="0">
                <a:solidFill>
                  <a:srgbClr val="FF0000"/>
                </a:solidFill>
                <a:latin typeface="Arial" panose="02080604020202020204" pitchFamily="34" charset="0"/>
                <a:ea typeface="宋体" pitchFamily="2" charset="-122"/>
              </a:endParaRPr>
            </a:p>
            <a:p>
              <a:pPr>
                <a:spcBef>
                  <a:spcPct val="0"/>
                </a:spcBef>
                <a:buClrTx/>
                <a:buSzTx/>
                <a:buFontTx/>
                <a:buNone/>
              </a:pPr>
              <a:r>
                <a:rPr lang="zh-CN" altLang="en-US" sz="1400" dirty="0">
                  <a:solidFill>
                    <a:schemeClr val="tx1"/>
                  </a:solidFill>
                  <a:latin typeface="Arial" panose="02080604020202020204" pitchFamily="34" charset="0"/>
                  <a:ea typeface="宋体" pitchFamily="2" charset="-122"/>
                </a:rPr>
                <a:t>读请求</a:t>
              </a:r>
            </a:p>
          </p:txBody>
        </p:sp>
        <p:sp>
          <p:nvSpPr>
            <p:cNvPr id="91168" name="Text Box 32"/>
            <p:cNvSpPr txBox="1">
              <a:spLocks noChangeArrowheads="1"/>
            </p:cNvSpPr>
            <p:nvPr/>
          </p:nvSpPr>
          <p:spPr bwMode="auto">
            <a:xfrm>
              <a:off x="851" y="3198"/>
              <a:ext cx="1120"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向</a:t>
              </a:r>
              <a:r>
                <a:rPr lang="en-US" altLang="zh-CN" sz="1400" dirty="0" err="1">
                  <a:solidFill>
                    <a:srgbClr val="FF0000"/>
                  </a:solidFill>
                  <a:latin typeface="Arial" panose="02080604020202020204" pitchFamily="34" charset="0"/>
                  <a:ea typeface="宋体" pitchFamily="2" charset="-122"/>
                </a:rPr>
                <a:t>connectionSocket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写回答</a:t>
              </a:r>
            </a:p>
          </p:txBody>
        </p:sp>
        <p:sp>
          <p:nvSpPr>
            <p:cNvPr id="91169" name="Line 33"/>
            <p:cNvSpPr>
              <a:spLocks noChangeShapeType="1"/>
            </p:cNvSpPr>
            <p:nvPr/>
          </p:nvSpPr>
          <p:spPr bwMode="auto">
            <a:xfrm>
              <a:off x="1278" y="2586"/>
              <a:ext cx="0" cy="240"/>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70" name="Line 34"/>
            <p:cNvSpPr>
              <a:spLocks noChangeShapeType="1"/>
            </p:cNvSpPr>
            <p:nvPr/>
          </p:nvSpPr>
          <p:spPr bwMode="auto">
            <a:xfrm flipH="1">
              <a:off x="1284" y="3090"/>
              <a:ext cx="6" cy="156"/>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71" name="Line 35"/>
            <p:cNvSpPr>
              <a:spLocks noChangeShapeType="1"/>
            </p:cNvSpPr>
            <p:nvPr/>
          </p:nvSpPr>
          <p:spPr bwMode="auto">
            <a:xfrm>
              <a:off x="1866" y="3306"/>
              <a:ext cx="1536" cy="180"/>
            </a:xfrm>
            <a:prstGeom prst="line">
              <a:avLst/>
            </a:prstGeom>
            <a:noFill/>
            <a:ln w="28575">
              <a:solidFill>
                <a:srgbClr val="FF0000"/>
              </a:solidFill>
              <a:round/>
              <a:tailEnd type="triangle" w="med" len="med"/>
            </a:ln>
            <a:effectLst/>
          </p:spPr>
          <p:txBody>
            <a:bodyPr anchor="ctr">
              <a:spAutoFit/>
            </a:bodyPr>
            <a:lstStyle/>
            <a:p>
              <a:endParaRPr lang="zh-CN" altLang="en-US"/>
            </a:p>
          </p:txBody>
        </p:sp>
      </p:grpSp>
      <p:grpSp>
        <p:nvGrpSpPr>
          <p:cNvPr id="91172" name="Group 36"/>
          <p:cNvGrpSpPr/>
          <p:nvPr/>
        </p:nvGrpSpPr>
        <p:grpSpPr bwMode="auto">
          <a:xfrm>
            <a:off x="2924175" y="3038478"/>
            <a:ext cx="2200275" cy="646113"/>
            <a:chOff x="1842" y="1914"/>
            <a:chExt cx="1386" cy="407"/>
          </a:xfrm>
        </p:grpSpPr>
        <p:sp>
          <p:nvSpPr>
            <p:cNvPr id="91173" name="Line 37"/>
            <p:cNvSpPr>
              <a:spLocks noChangeShapeType="1"/>
            </p:cNvSpPr>
            <p:nvPr/>
          </p:nvSpPr>
          <p:spPr bwMode="auto">
            <a:xfrm>
              <a:off x="1842" y="2130"/>
              <a:ext cx="1386" cy="0"/>
            </a:xfrm>
            <a:prstGeom prst="line">
              <a:avLst/>
            </a:prstGeom>
            <a:noFill/>
            <a:ln w="38100">
              <a:solidFill>
                <a:srgbClr val="FF0000"/>
              </a:solidFill>
              <a:prstDash val="dash"/>
              <a:round/>
              <a:headEnd type="triangle" w="med" len="med"/>
              <a:tailEnd type="triangle" w="med" len="med"/>
            </a:ln>
            <a:effectLst/>
          </p:spPr>
          <p:txBody>
            <a:bodyPr wrap="none" anchor="ctr">
              <a:spAutoFit/>
            </a:bodyPr>
            <a:lstStyle/>
            <a:p>
              <a:endParaRPr lang="zh-CN" altLang="en-US"/>
            </a:p>
          </p:txBody>
        </p:sp>
        <p:sp>
          <p:nvSpPr>
            <p:cNvPr id="91174" name="Text Box 38"/>
            <p:cNvSpPr txBox="1">
              <a:spLocks noChangeArrowheads="1"/>
            </p:cNvSpPr>
            <p:nvPr/>
          </p:nvSpPr>
          <p:spPr bwMode="auto">
            <a:xfrm>
              <a:off x="2159" y="1914"/>
              <a:ext cx="698" cy="407"/>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solidFill>
                    <a:srgbClr val="FF0000"/>
                  </a:solidFill>
                  <a:ea typeface="宋体" pitchFamily="2" charset="-122"/>
                </a:rPr>
                <a:t>TCP </a:t>
              </a:r>
            </a:p>
            <a:p>
              <a:pPr algn="ctr">
                <a:spcBef>
                  <a:spcPct val="0"/>
                </a:spcBef>
                <a:buClrTx/>
                <a:buSzTx/>
                <a:buFontTx/>
                <a:buNone/>
              </a:pPr>
              <a:r>
                <a:rPr lang="zh-CN" altLang="en-US" sz="1800" dirty="0">
                  <a:solidFill>
                    <a:srgbClr val="FF0000"/>
                  </a:solidFill>
                  <a:ea typeface="宋体" pitchFamily="2" charset="-122"/>
                </a:rPr>
                <a:t>连接建立</a:t>
              </a:r>
              <a:endParaRPr lang="zh-CN" altLang="en-US" sz="1800" dirty="0">
                <a:solidFill>
                  <a:srgbClr val="FF0000"/>
                </a:solidFill>
                <a:latin typeface="Comic Sans MS Regular" panose="030F0702030302020204" pitchFamily="66"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142"/>
                                        </p:tgtEl>
                                        <p:attrNameLst>
                                          <p:attrName>style.visibility</p:attrName>
                                        </p:attrNameLst>
                                      </p:cBhvr>
                                      <p:to>
                                        <p:strVal val="visible"/>
                                      </p:to>
                                    </p:set>
                                    <p:animEffect transition="in" filter="dissolve">
                                      <p:cBhvr>
                                        <p:cTn id="7" dur="500"/>
                                        <p:tgtEl>
                                          <p:spTgt spid="911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dissolve">
                                      <p:cBhvr>
                                        <p:cTn id="12" dur="500"/>
                                        <p:tgtEl>
                                          <p:spTgt spid="911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1147"/>
                                        </p:tgtEl>
                                        <p:attrNameLst>
                                          <p:attrName>style.visibility</p:attrName>
                                        </p:attrNameLst>
                                      </p:cBhvr>
                                      <p:to>
                                        <p:strVal val="visible"/>
                                      </p:to>
                                    </p:set>
                                    <p:animEffect transition="in" filter="dissolve">
                                      <p:cBhvr>
                                        <p:cTn id="17" dur="500"/>
                                        <p:tgtEl>
                                          <p:spTgt spid="911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172"/>
                                        </p:tgtEl>
                                        <p:attrNameLst>
                                          <p:attrName>style.visibility</p:attrName>
                                        </p:attrNameLst>
                                      </p:cBhvr>
                                      <p:to>
                                        <p:strVal val="visible"/>
                                      </p:to>
                                    </p:set>
                                    <p:animEffect transition="in" filter="dissolve">
                                      <p:cBhvr>
                                        <p:cTn id="22" dur="500"/>
                                        <p:tgtEl>
                                          <p:spTgt spid="9117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1160"/>
                                        </p:tgtEl>
                                        <p:attrNameLst>
                                          <p:attrName>style.visibility</p:attrName>
                                        </p:attrNameLst>
                                      </p:cBhvr>
                                      <p:to>
                                        <p:strVal val="visible"/>
                                      </p:to>
                                    </p:set>
                                    <p:animEffect transition="in" filter="dissolve">
                                      <p:cBhvr>
                                        <p:cTn id="27" dur="500"/>
                                        <p:tgtEl>
                                          <p:spTgt spid="9116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1166"/>
                                        </p:tgtEl>
                                        <p:attrNameLst>
                                          <p:attrName>style.visibility</p:attrName>
                                        </p:attrNameLst>
                                      </p:cBhvr>
                                      <p:to>
                                        <p:strVal val="visible"/>
                                      </p:to>
                                    </p:set>
                                    <p:animEffect transition="in" filter="dissolve">
                                      <p:cBhvr>
                                        <p:cTn id="32" dur="500"/>
                                        <p:tgtEl>
                                          <p:spTgt spid="9116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1150"/>
                                        </p:tgtEl>
                                        <p:attrNameLst>
                                          <p:attrName>style.visibility</p:attrName>
                                        </p:attrNameLst>
                                      </p:cBhvr>
                                      <p:to>
                                        <p:strVal val="visible"/>
                                      </p:to>
                                    </p:set>
                                    <p:animEffect transition="in" filter="dissolve">
                                      <p:cBhvr>
                                        <p:cTn id="37" dur="500"/>
                                        <p:tgtEl>
                                          <p:spTgt spid="9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F80E1E98-5296-4F86-8190-284624BE6FAD}" type="slidenum">
              <a:rPr lang="en-US" altLang="zh-CN"/>
              <a:t>92</a:t>
            </a:fld>
            <a:endParaRPr lang="en-US" altLang="zh-CN" dirty="0"/>
          </a:p>
        </p:txBody>
      </p:sp>
      <p:sp>
        <p:nvSpPr>
          <p:cNvPr id="92162" name="Rectangle 2"/>
          <p:cNvSpPr>
            <a:spLocks noGrp="1" noChangeArrowheads="1"/>
          </p:cNvSpPr>
          <p:nvPr>
            <p:ph type="title"/>
          </p:nvPr>
        </p:nvSpPr>
        <p:spPr/>
        <p:txBody>
          <a:bodyPr/>
          <a:lstStyle/>
          <a:p>
            <a:r>
              <a:rPr lang="en-US" altLang="zh-CN" sz="3600" dirty="0">
                <a:ea typeface="宋体" pitchFamily="2" charset="-122"/>
              </a:rPr>
              <a:t>Example: Java client (TCP)</a:t>
            </a:r>
            <a:endParaRPr lang="en-US" altLang="zh-CN" dirty="0">
              <a:ea typeface="宋体" pitchFamily="2" charset="-122"/>
            </a:endParaRPr>
          </a:p>
        </p:txBody>
      </p:sp>
      <p:sp>
        <p:nvSpPr>
          <p:cNvPr id="92163" name="Rectangle 3"/>
          <p:cNvSpPr>
            <a:spLocks noChangeArrowheads="1"/>
          </p:cNvSpPr>
          <p:nvPr/>
        </p:nvSpPr>
        <p:spPr bwMode="auto">
          <a:xfrm>
            <a:off x="2185988" y="1508125"/>
            <a:ext cx="6826250" cy="5005388"/>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800" dirty="0">
                <a:latin typeface="Arial" panose="02080604020202020204" pitchFamily="34" charset="0"/>
                <a:ea typeface="宋体" pitchFamily="2" charset="-122"/>
              </a:rPr>
              <a:t>import </a:t>
            </a:r>
            <a:r>
              <a:rPr lang="en-US" altLang="zh-CN" sz="1800" dirty="0" err="1">
                <a:latin typeface="Arial" panose="02080604020202020204" pitchFamily="34" charset="0"/>
                <a:ea typeface="宋体" pitchFamily="2" charset="-122"/>
              </a:rPr>
              <a:t>java.io</a:t>
            </a:r>
            <a:r>
              <a:rPr lang="en-US" altLang="zh-CN" sz="1800" dirty="0">
                <a:latin typeface="Arial" panose="02080604020202020204" pitchFamily="34" charset="0"/>
                <a:ea typeface="宋体" pitchFamily="2" charset="-122"/>
              </a:rPr>
              <a:t>.*; </a:t>
            </a:r>
          </a:p>
          <a:p>
            <a:pPr>
              <a:spcBef>
                <a:spcPct val="0"/>
              </a:spcBef>
              <a:buClrTx/>
              <a:buSzTx/>
              <a:buFontTx/>
              <a:buNone/>
            </a:pPr>
            <a:r>
              <a:rPr lang="en-US" altLang="zh-CN" sz="1800" dirty="0">
                <a:latin typeface="Arial" panose="02080604020202020204" pitchFamily="34" charset="0"/>
                <a:ea typeface="宋体" pitchFamily="2" charset="-122"/>
              </a:rPr>
              <a:t>import </a:t>
            </a:r>
            <a:r>
              <a:rPr lang="en-US" altLang="zh-CN" sz="1800" dirty="0" err="1">
                <a:latin typeface="Arial" panose="02080604020202020204" pitchFamily="34" charset="0"/>
                <a:ea typeface="宋体" pitchFamily="2" charset="-122"/>
              </a:rPr>
              <a:t>java.net</a:t>
            </a:r>
            <a:r>
              <a:rPr lang="en-US" altLang="zh-CN" sz="1800" dirty="0">
                <a:latin typeface="Arial" panose="02080604020202020204" pitchFamily="34" charset="0"/>
                <a:ea typeface="宋体" pitchFamily="2" charset="-122"/>
              </a:rPr>
              <a:t>.*; </a:t>
            </a:r>
          </a:p>
          <a:p>
            <a:pPr>
              <a:spcBef>
                <a:spcPct val="0"/>
              </a:spcBef>
              <a:buClrTx/>
              <a:buSzTx/>
              <a:buFontTx/>
              <a:buNone/>
            </a:pPr>
            <a:r>
              <a:rPr lang="en-US" altLang="zh-CN" sz="1800" dirty="0">
                <a:latin typeface="Arial" panose="02080604020202020204" pitchFamily="34" charset="0"/>
                <a:ea typeface="宋体" pitchFamily="2" charset="-122"/>
              </a:rPr>
              <a:t>class </a:t>
            </a:r>
            <a:r>
              <a:rPr lang="en-US" altLang="zh-CN" sz="1800" dirty="0" err="1">
                <a:latin typeface="Arial" panose="02080604020202020204" pitchFamily="34" charset="0"/>
                <a:ea typeface="宋体" pitchFamily="2" charset="-122"/>
              </a:rPr>
              <a:t>TCPClient</a:t>
            </a:r>
            <a:r>
              <a:rPr lang="en-US" altLang="zh-CN" sz="1800" dirty="0">
                <a:latin typeface="Arial" panose="02080604020202020204" pitchFamily="34" charset="0"/>
                <a:ea typeface="宋体" pitchFamily="2" charset="-122"/>
              </a:rPr>
              <a:t> {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public static void main(String </a:t>
            </a:r>
            <a:r>
              <a:rPr lang="en-US" altLang="zh-CN" sz="1800" dirty="0" err="1">
                <a:latin typeface="Arial" panose="02080604020202020204" pitchFamily="34" charset="0"/>
                <a:ea typeface="宋体" pitchFamily="2" charset="-122"/>
              </a:rPr>
              <a:t>argv</a:t>
            </a:r>
            <a:r>
              <a:rPr lang="en-US" altLang="zh-CN" sz="1800" dirty="0">
                <a:latin typeface="Arial" panose="02080604020202020204" pitchFamily="34" charset="0"/>
                <a:ea typeface="宋体" pitchFamily="2" charset="-122"/>
              </a:rPr>
              <a:t>[]) throws Exception </a:t>
            </a:r>
          </a:p>
          <a:p>
            <a:pPr>
              <a:spcBef>
                <a:spcPct val="0"/>
              </a:spcBef>
              <a:buClrTx/>
              <a:buSzTx/>
              <a:buFontTx/>
              <a:buNone/>
            </a:pP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String sentence; </a:t>
            </a:r>
          </a:p>
          <a:p>
            <a:pPr>
              <a:spcBef>
                <a:spcPct val="0"/>
              </a:spcBef>
              <a:buClrTx/>
              <a:buSzTx/>
              <a:buFontTx/>
              <a:buNone/>
            </a:pPr>
            <a:r>
              <a:rPr lang="en-US" altLang="zh-CN" sz="1800" dirty="0">
                <a:latin typeface="Arial" panose="02080604020202020204" pitchFamily="34" charset="0"/>
                <a:ea typeface="宋体" pitchFamily="2" charset="-122"/>
              </a:rPr>
              <a:t>        String </a:t>
            </a:r>
            <a:r>
              <a:rPr lang="en-US" altLang="zh-CN" sz="1800" dirty="0" err="1">
                <a:latin typeface="Arial" panose="02080604020202020204" pitchFamily="34" charset="0"/>
                <a:ea typeface="宋体" pitchFamily="2" charset="-122"/>
              </a:rPr>
              <a:t>modifiedSentence</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BufferedReader</a:t>
            </a: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inFromUser</a:t>
            </a: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new </a:t>
            </a:r>
            <a:r>
              <a:rPr lang="en-US" altLang="zh-CN" sz="1800" dirty="0" err="1">
                <a:latin typeface="Arial" panose="02080604020202020204" pitchFamily="34" charset="0"/>
                <a:ea typeface="宋体" pitchFamily="2" charset="-122"/>
              </a:rPr>
              <a:t>BufferedReader</a:t>
            </a:r>
            <a:r>
              <a:rPr lang="en-US" altLang="zh-CN" sz="1800" dirty="0">
                <a:latin typeface="Arial" panose="02080604020202020204" pitchFamily="34" charset="0"/>
                <a:ea typeface="宋体" pitchFamily="2" charset="-122"/>
              </a:rPr>
              <a:t>(new </a:t>
            </a:r>
            <a:r>
              <a:rPr lang="en-US" altLang="zh-CN" sz="1800" dirty="0" err="1">
                <a:latin typeface="Arial" panose="02080604020202020204" pitchFamily="34" charset="0"/>
                <a:ea typeface="宋体" pitchFamily="2" charset="-122"/>
              </a:rPr>
              <a:t>InputStreamReader</a:t>
            </a:r>
            <a:r>
              <a:rPr lang="en-US" altLang="zh-CN" sz="1800" dirty="0">
                <a:latin typeface="Arial" panose="02080604020202020204" pitchFamily="34" charset="0"/>
                <a:ea typeface="宋体" pitchFamily="2" charset="-122"/>
              </a:rPr>
              <a:t>(</a:t>
            </a:r>
            <a:r>
              <a:rPr lang="en-US" altLang="zh-CN" sz="1800" dirty="0" err="1">
                <a:latin typeface="Arial" panose="02080604020202020204" pitchFamily="34" charset="0"/>
                <a:ea typeface="宋体" pitchFamily="2" charset="-122"/>
              </a:rPr>
              <a:t>System.in</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Socket </a:t>
            </a:r>
            <a:r>
              <a:rPr lang="en-US" altLang="zh-CN" sz="1800" dirty="0" err="1">
                <a:latin typeface="Arial" panose="02080604020202020204" pitchFamily="34" charset="0"/>
                <a:ea typeface="宋体" pitchFamily="2" charset="-122"/>
              </a:rPr>
              <a:t>clientSocket</a:t>
            </a:r>
            <a:r>
              <a:rPr lang="en-US" altLang="zh-CN" sz="1800" dirty="0">
                <a:latin typeface="Arial" panose="02080604020202020204" pitchFamily="34" charset="0"/>
                <a:ea typeface="宋体" pitchFamily="2" charset="-122"/>
              </a:rPr>
              <a:t> = new Socket("hostname", 6789);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DataOutputStream</a:t>
            </a: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outToServer</a:t>
            </a: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new </a:t>
            </a:r>
            <a:r>
              <a:rPr lang="en-US" altLang="zh-CN" sz="1800" dirty="0" err="1">
                <a:latin typeface="Arial" panose="02080604020202020204" pitchFamily="34" charset="0"/>
                <a:ea typeface="宋体" pitchFamily="2" charset="-122"/>
              </a:rPr>
              <a:t>DataOutputStream</a:t>
            </a:r>
            <a:r>
              <a:rPr lang="en-US" altLang="zh-CN" sz="1800" dirty="0">
                <a:latin typeface="Arial" panose="02080604020202020204" pitchFamily="34" charset="0"/>
                <a:ea typeface="宋体" pitchFamily="2" charset="-122"/>
              </a:rPr>
              <a:t>(</a:t>
            </a:r>
            <a:r>
              <a:rPr lang="en-US" altLang="zh-CN" sz="1800" dirty="0" err="1">
                <a:latin typeface="Arial" panose="02080604020202020204" pitchFamily="34" charset="0"/>
                <a:ea typeface="宋体" pitchFamily="2" charset="-122"/>
              </a:rPr>
              <a:t>clientSocket.getOutputStream</a:t>
            </a:r>
            <a:r>
              <a:rPr lang="en-US" altLang="zh-CN" sz="1800" dirty="0">
                <a:latin typeface="Arial" panose="02080604020202020204" pitchFamily="34" charset="0"/>
                <a:ea typeface="宋体" pitchFamily="2" charset="-122"/>
              </a:rPr>
              <a:t>());</a:t>
            </a:r>
            <a:r>
              <a:rPr lang="en-US" altLang="zh-CN" sz="1800" dirty="0">
                <a:latin typeface="Comic Sans MS Regular" panose="030F0702030302020204" pitchFamily="66" charset="0"/>
                <a:ea typeface="宋体" pitchFamily="2" charset="-122"/>
              </a:rPr>
              <a:t> </a:t>
            </a:r>
          </a:p>
          <a:p>
            <a:pPr>
              <a:spcBef>
                <a:spcPct val="0"/>
              </a:spcBef>
              <a:buClrTx/>
              <a:buSzTx/>
              <a:buFontTx/>
              <a:buNone/>
            </a:pPr>
            <a:endParaRPr lang="en-US" altLang="zh-CN" sz="1800" dirty="0">
              <a:latin typeface="Comic Sans MS Regular" panose="030F0702030302020204" pitchFamily="66" charset="0"/>
              <a:ea typeface="宋体" pitchFamily="2" charset="-122"/>
            </a:endParaRPr>
          </a:p>
          <a:p>
            <a:pPr>
              <a:spcBef>
                <a:spcPct val="0"/>
              </a:spcBef>
              <a:buClrTx/>
              <a:buSzTx/>
              <a:buFontTx/>
              <a:buNone/>
            </a:pPr>
            <a:r>
              <a:rPr lang="en-US" altLang="zh-CN" sz="1600" dirty="0">
                <a:latin typeface="Comic Sans MS Regular" panose="030F0702030302020204" pitchFamily="66" charset="0"/>
                <a:ea typeface="宋体" pitchFamily="2" charset="-122"/>
              </a:rPr>
              <a:t>        </a:t>
            </a:r>
          </a:p>
        </p:txBody>
      </p:sp>
      <p:sp>
        <p:nvSpPr>
          <p:cNvPr id="92164" name="Text Box 4"/>
          <p:cNvSpPr txBox="1">
            <a:spLocks noChangeArrowheads="1"/>
          </p:cNvSpPr>
          <p:nvPr/>
        </p:nvSpPr>
        <p:spPr bwMode="auto">
          <a:xfrm>
            <a:off x="907733" y="3946525"/>
            <a:ext cx="13258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创建输入流</a:t>
            </a:r>
            <a:endParaRPr lang="zh-CN" altLang="en-US" sz="1800" dirty="0">
              <a:ea typeface="宋体" pitchFamily="2" charset="-122"/>
            </a:endParaRPr>
          </a:p>
        </p:txBody>
      </p:sp>
      <p:sp>
        <p:nvSpPr>
          <p:cNvPr id="92165" name="Text Box 5"/>
          <p:cNvSpPr txBox="1">
            <a:spLocks noChangeArrowheads="1"/>
          </p:cNvSpPr>
          <p:nvPr/>
        </p:nvSpPr>
        <p:spPr bwMode="auto">
          <a:xfrm>
            <a:off x="49986" y="4640154"/>
            <a:ext cx="2185214"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创建客户端</a:t>
            </a:r>
            <a:r>
              <a:rPr lang="en-US" altLang="zh-CN" sz="1800" dirty="0">
                <a:solidFill>
                  <a:schemeClr val="accent2"/>
                </a:solidFill>
                <a:ea typeface="宋体" pitchFamily="2" charset="-122"/>
              </a:rPr>
              <a:t>socket, </a:t>
            </a:r>
          </a:p>
          <a:p>
            <a:pPr algn="r">
              <a:spcBef>
                <a:spcPct val="0"/>
              </a:spcBef>
              <a:buClrTx/>
              <a:buSzTx/>
              <a:buFontTx/>
              <a:buNone/>
            </a:pPr>
            <a:r>
              <a:rPr lang="zh-CN" altLang="en-US" sz="1800" dirty="0">
                <a:solidFill>
                  <a:schemeClr val="accent2"/>
                </a:solidFill>
                <a:ea typeface="宋体" pitchFamily="2" charset="-122"/>
              </a:rPr>
              <a:t>与</a:t>
            </a:r>
            <a:r>
              <a:rPr lang="en-US" altLang="zh-CN" sz="1800" dirty="0">
                <a:solidFill>
                  <a:schemeClr val="accent2"/>
                </a:solidFill>
                <a:ea typeface="宋体" pitchFamily="2" charset="-122"/>
              </a:rPr>
              <a:t>server</a:t>
            </a:r>
            <a:r>
              <a:rPr lang="zh-CN" altLang="en-US" sz="1800" dirty="0">
                <a:solidFill>
                  <a:schemeClr val="accent2"/>
                </a:solidFill>
                <a:ea typeface="宋体" pitchFamily="2" charset="-122"/>
              </a:rPr>
              <a:t>连接</a:t>
            </a:r>
          </a:p>
        </p:txBody>
      </p:sp>
      <p:sp>
        <p:nvSpPr>
          <p:cNvPr id="92166" name="Text Box 6"/>
          <p:cNvSpPr txBox="1">
            <a:spLocks noChangeArrowheads="1"/>
          </p:cNvSpPr>
          <p:nvPr/>
        </p:nvSpPr>
        <p:spPr bwMode="auto">
          <a:xfrm>
            <a:off x="204470" y="5556727"/>
            <a:ext cx="2011680" cy="64516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800" dirty="0" err="1">
                <a:solidFill>
                  <a:schemeClr val="accent2"/>
                </a:solidFill>
                <a:ea typeface="宋体" pitchFamily="2" charset="-122"/>
              </a:rPr>
              <a:t>创建</a:t>
            </a:r>
            <a:r>
              <a:rPr lang="zh-CN" altLang="en-US" sz="1800" dirty="0">
                <a:solidFill>
                  <a:schemeClr val="accent2"/>
                </a:solidFill>
                <a:ea typeface="宋体" pitchFamily="2" charset="-122"/>
              </a:rPr>
              <a:t>连接</a:t>
            </a:r>
            <a:r>
              <a:rPr lang="en-US" altLang="zh-CN" sz="1800" dirty="0" err="1">
                <a:solidFill>
                  <a:schemeClr val="accent2"/>
                </a:solidFill>
                <a:ea typeface="宋体" pitchFamily="2" charset="-122"/>
              </a:rPr>
              <a:t>到套接字</a:t>
            </a:r>
            <a:endParaRPr lang="en-US" altLang="zh-CN" sz="1800" dirty="0">
              <a:solidFill>
                <a:schemeClr val="accent2"/>
              </a:solidFill>
              <a:ea typeface="宋体" pitchFamily="2" charset="-122"/>
            </a:endParaRPr>
          </a:p>
          <a:p>
            <a:pPr algn="r">
              <a:spcBef>
                <a:spcPct val="0"/>
              </a:spcBef>
              <a:buClrTx/>
              <a:buSzTx/>
              <a:buFontTx/>
              <a:buNone/>
            </a:pPr>
            <a:r>
              <a:rPr lang="en-US" altLang="zh-CN" sz="1800" dirty="0" err="1">
                <a:solidFill>
                  <a:schemeClr val="accent2"/>
                </a:solidFill>
                <a:ea typeface="宋体" pitchFamily="2" charset="-122"/>
              </a:rPr>
              <a:t>的输出流</a:t>
            </a:r>
            <a:endParaRPr lang="en-US" altLang="zh-CN" sz="1800" dirty="0">
              <a:solidFill>
                <a:schemeClr val="accent2"/>
              </a:solidFill>
              <a:ea typeface="宋体" pitchFamily="2" charset="-122"/>
            </a:endParaRPr>
          </a:p>
        </p:txBody>
      </p:sp>
      <p:sp>
        <p:nvSpPr>
          <p:cNvPr id="92167" name="Freeform 7"/>
          <p:cNvSpPr/>
          <p:nvPr/>
        </p:nvSpPr>
        <p:spPr bwMode="auto">
          <a:xfrm>
            <a:off x="2081213" y="3890963"/>
            <a:ext cx="123825" cy="542925"/>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wrap="none" anchor="ctr">
            <a:spAutoFit/>
          </a:bodyPr>
          <a:lstStyle/>
          <a:p>
            <a:endParaRPr lang="zh-CN" altLang="en-US"/>
          </a:p>
        </p:txBody>
      </p:sp>
      <p:sp>
        <p:nvSpPr>
          <p:cNvPr id="92168" name="Line 8"/>
          <p:cNvSpPr>
            <a:spLocks noChangeShapeType="1"/>
          </p:cNvSpPr>
          <p:nvPr/>
        </p:nvSpPr>
        <p:spPr bwMode="auto">
          <a:xfrm flipV="1">
            <a:off x="2214563" y="4152900"/>
            <a:ext cx="361950"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2169" name="Freeform 9"/>
          <p:cNvSpPr/>
          <p:nvPr/>
        </p:nvSpPr>
        <p:spPr bwMode="auto">
          <a:xfrm>
            <a:off x="2081213" y="4605338"/>
            <a:ext cx="123825" cy="766762"/>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2170" name="Line 10"/>
          <p:cNvSpPr>
            <a:spLocks noChangeShapeType="1"/>
          </p:cNvSpPr>
          <p:nvPr/>
        </p:nvSpPr>
        <p:spPr bwMode="auto">
          <a:xfrm>
            <a:off x="2209800" y="4987925"/>
            <a:ext cx="423863" cy="3175"/>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2171" name="Freeform 11"/>
          <p:cNvSpPr/>
          <p:nvPr/>
        </p:nvSpPr>
        <p:spPr bwMode="auto">
          <a:xfrm>
            <a:off x="2109788" y="5519738"/>
            <a:ext cx="123825" cy="804862"/>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2172" name="Line 12"/>
          <p:cNvSpPr>
            <a:spLocks noChangeShapeType="1"/>
          </p:cNvSpPr>
          <p:nvPr/>
        </p:nvSpPr>
        <p:spPr bwMode="auto">
          <a:xfrm flipV="1">
            <a:off x="2238375" y="5619750"/>
            <a:ext cx="36195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C5F22BE8-A83D-4074-B309-5D1F491E88D7}" type="slidenum">
              <a:rPr lang="en-US" altLang="zh-CN"/>
              <a:t>93</a:t>
            </a:fld>
            <a:endParaRPr lang="en-US" altLang="zh-CN" dirty="0"/>
          </a:p>
        </p:txBody>
      </p:sp>
      <p:sp>
        <p:nvSpPr>
          <p:cNvPr id="93186" name="Rectangle 2"/>
          <p:cNvSpPr>
            <a:spLocks noGrp="1" noChangeArrowheads="1"/>
          </p:cNvSpPr>
          <p:nvPr>
            <p:ph type="title"/>
          </p:nvPr>
        </p:nvSpPr>
        <p:spPr/>
        <p:txBody>
          <a:bodyPr/>
          <a:lstStyle/>
          <a:p>
            <a:r>
              <a:rPr lang="en-US" altLang="zh-CN" sz="3600" dirty="0">
                <a:ea typeface="宋体" pitchFamily="2" charset="-122"/>
              </a:rPr>
              <a:t>Example: Java client (TCP), cont.</a:t>
            </a:r>
          </a:p>
        </p:txBody>
      </p:sp>
      <p:sp>
        <p:nvSpPr>
          <p:cNvPr id="93187" name="Rectangle 3"/>
          <p:cNvSpPr>
            <a:spLocks noChangeArrowheads="1"/>
          </p:cNvSpPr>
          <p:nvPr/>
        </p:nvSpPr>
        <p:spPr bwMode="auto">
          <a:xfrm>
            <a:off x="2490788" y="1865313"/>
            <a:ext cx="6394450" cy="4486275"/>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800" dirty="0">
                <a:latin typeface="Comic Sans MS Regular" panose="030F0702030302020204" pitchFamily="66" charset="0"/>
                <a:ea typeface="宋体" pitchFamily="2" charset="-122"/>
              </a:rPr>
              <a:t>        </a:t>
            </a:r>
            <a:r>
              <a:rPr lang="en-US" altLang="zh-CN" sz="1800" dirty="0" err="1">
                <a:latin typeface="Arial" panose="02080604020202020204" pitchFamily="34" charset="0"/>
                <a:ea typeface="宋体" pitchFamily="2" charset="-122"/>
              </a:rPr>
              <a:t>BufferedReader</a:t>
            </a: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inFromServer</a:t>
            </a: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new </a:t>
            </a:r>
            <a:r>
              <a:rPr lang="en-US" altLang="zh-CN" sz="1800" dirty="0" err="1">
                <a:latin typeface="Arial" panose="02080604020202020204" pitchFamily="34" charset="0"/>
                <a:ea typeface="宋体" pitchFamily="2" charset="-122"/>
              </a:rPr>
              <a:t>BufferedReader</a:t>
            </a:r>
            <a:r>
              <a:rPr lang="en-US" altLang="zh-CN" sz="1800" dirty="0">
                <a:latin typeface="Arial" panose="02080604020202020204" pitchFamily="34" charset="0"/>
                <a:ea typeface="宋体" pitchFamily="2" charset="-122"/>
              </a:rPr>
              <a:t>(new</a:t>
            </a: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InputStreamReader</a:t>
            </a:r>
            <a:r>
              <a:rPr lang="en-US" altLang="zh-CN" sz="1800" dirty="0">
                <a:latin typeface="Arial" panose="02080604020202020204" pitchFamily="34" charset="0"/>
                <a:ea typeface="宋体" pitchFamily="2" charset="-122"/>
              </a:rPr>
              <a:t>(</a:t>
            </a:r>
            <a:r>
              <a:rPr lang="en-US" altLang="zh-CN" sz="1800" dirty="0" err="1">
                <a:latin typeface="Arial" panose="02080604020202020204" pitchFamily="34" charset="0"/>
                <a:ea typeface="宋体" pitchFamily="2" charset="-122"/>
              </a:rPr>
              <a:t>clientSocket.getInputStream</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sentence = </a:t>
            </a:r>
            <a:r>
              <a:rPr lang="en-US" altLang="zh-CN" sz="1800" dirty="0" err="1">
                <a:latin typeface="Arial" panose="02080604020202020204" pitchFamily="34" charset="0"/>
                <a:ea typeface="宋体" pitchFamily="2" charset="-122"/>
              </a:rPr>
              <a:t>inFromUser.readLine</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outToServer.writeBytes</a:t>
            </a:r>
            <a:r>
              <a:rPr lang="en-US" altLang="zh-CN" sz="1800" dirty="0">
                <a:latin typeface="Arial" panose="02080604020202020204" pitchFamily="34" charset="0"/>
                <a:ea typeface="宋体" pitchFamily="2" charset="-122"/>
              </a:rPr>
              <a:t>(sentence + '\n');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modifiedSentence</a:t>
            </a:r>
            <a:r>
              <a:rPr lang="en-US" altLang="zh-CN" sz="1800" dirty="0">
                <a:latin typeface="Arial" panose="02080604020202020204" pitchFamily="34" charset="0"/>
                <a:ea typeface="宋体" pitchFamily="2" charset="-122"/>
              </a:rPr>
              <a:t> = </a:t>
            </a:r>
            <a:r>
              <a:rPr lang="en-US" altLang="zh-CN" sz="1800" dirty="0" err="1">
                <a:latin typeface="Arial" panose="02080604020202020204" pitchFamily="34" charset="0"/>
                <a:ea typeface="宋体" pitchFamily="2" charset="-122"/>
              </a:rPr>
              <a:t>inFromServer.readLine</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System.out.println</a:t>
            </a:r>
            <a:r>
              <a:rPr lang="en-US" altLang="zh-CN" sz="1600" dirty="0">
                <a:latin typeface="Arial" panose="02080604020202020204" pitchFamily="34" charset="0"/>
                <a:ea typeface="宋体" pitchFamily="2" charset="-122"/>
              </a:rPr>
              <a:t>("FROM SERVER: " + </a:t>
            </a:r>
            <a:r>
              <a:rPr lang="en-US" altLang="zh-CN" sz="1600" dirty="0" err="1">
                <a:latin typeface="Arial" panose="02080604020202020204" pitchFamily="34" charset="0"/>
                <a:ea typeface="宋体" pitchFamily="2" charset="-122"/>
              </a:rPr>
              <a:t>modifiedSentence</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clientSocket.close</a:t>
            </a:r>
            <a:r>
              <a:rPr lang="en-US" altLang="zh-CN" sz="1800" dirty="0">
                <a:latin typeface="Arial" panose="02080604020202020204" pitchFamily="34" charset="0"/>
                <a:ea typeface="宋体" pitchFamily="2" charset="-122"/>
              </a:rPr>
              <a:t>(); </a:t>
            </a:r>
          </a:p>
          <a:p>
            <a:pPr>
              <a:spcBef>
                <a:spcPct val="0"/>
              </a:spcBef>
              <a:buClrTx/>
              <a:buSzTx/>
              <a:buFontTx/>
              <a:buNone/>
            </a:pPr>
            <a:r>
              <a:rPr lang="en-US" altLang="zh-CN" sz="1800" dirty="0">
                <a:latin typeface="Arial" panose="02080604020202020204" pitchFamily="34" charset="0"/>
                <a:ea typeface="宋体" pitchFamily="2" charset="-122"/>
              </a:rPr>
              <a:t>                   </a:t>
            </a:r>
          </a:p>
          <a:p>
            <a:pPr>
              <a:spcBef>
                <a:spcPct val="0"/>
              </a:spcBef>
              <a:buClrTx/>
              <a:buSzTx/>
              <a:buFontTx/>
              <a:buNone/>
            </a:pP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a:t>
            </a:r>
            <a:r>
              <a:rPr lang="en-US" altLang="zh-CN" sz="1600" dirty="0">
                <a:latin typeface="Arial" panose="02080604020202020204" pitchFamily="34" charset="0"/>
                <a:ea typeface="宋体" pitchFamily="2" charset="-122"/>
              </a:rPr>
              <a:t> </a:t>
            </a:r>
          </a:p>
        </p:txBody>
      </p:sp>
      <p:sp>
        <p:nvSpPr>
          <p:cNvPr id="93188" name="Text Box 4"/>
          <p:cNvSpPr txBox="1">
            <a:spLocks noChangeArrowheads="1"/>
          </p:cNvSpPr>
          <p:nvPr/>
        </p:nvSpPr>
        <p:spPr bwMode="auto">
          <a:xfrm>
            <a:off x="114300" y="1984852"/>
            <a:ext cx="2392363" cy="645160"/>
          </a:xfrm>
          <a:prstGeom prst="rect">
            <a:avLst/>
          </a:prstGeom>
          <a:noFill/>
          <a:ln w="9525">
            <a:noFill/>
            <a:miter lim="800000"/>
          </a:ln>
          <a:effectLst/>
        </p:spPr>
        <p:txBody>
          <a:bodyPr anchor="ctr">
            <a:spAutoFit/>
          </a:bodyPr>
          <a:lstStyle/>
          <a:p>
            <a:pPr algn="r">
              <a:spcBef>
                <a:spcPct val="0"/>
              </a:spcBef>
              <a:buClrTx/>
              <a:buSzTx/>
              <a:buFontTx/>
              <a:buNone/>
            </a:pPr>
            <a:r>
              <a:rPr lang="zh-CN" altLang="en-US" sz="1800" dirty="0">
                <a:solidFill>
                  <a:schemeClr val="accent2"/>
                </a:solidFill>
                <a:ea typeface="宋体" pitchFamily="2" charset="-122"/>
              </a:rPr>
              <a:t>创建另一个连接到套接字的输入流</a:t>
            </a:r>
            <a:endParaRPr lang="zh-CN" altLang="en-US" sz="1800" dirty="0">
              <a:ea typeface="宋体" pitchFamily="2" charset="-122"/>
            </a:endParaRPr>
          </a:p>
        </p:txBody>
      </p:sp>
      <p:sp>
        <p:nvSpPr>
          <p:cNvPr id="93189" name="Text Box 5"/>
          <p:cNvSpPr txBox="1">
            <a:spLocks noChangeArrowheads="1"/>
          </p:cNvSpPr>
          <p:nvPr/>
        </p:nvSpPr>
        <p:spPr bwMode="auto">
          <a:xfrm>
            <a:off x="877570" y="3457575"/>
            <a:ext cx="17830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发送行到服务器</a:t>
            </a:r>
            <a:endParaRPr lang="zh-CN" altLang="en-US" sz="1800" dirty="0">
              <a:ea typeface="宋体" pitchFamily="2" charset="-122"/>
            </a:endParaRPr>
          </a:p>
        </p:txBody>
      </p:sp>
      <p:sp>
        <p:nvSpPr>
          <p:cNvPr id="93190" name="Text Box 6"/>
          <p:cNvSpPr txBox="1">
            <a:spLocks noChangeArrowheads="1"/>
          </p:cNvSpPr>
          <p:nvPr/>
        </p:nvSpPr>
        <p:spPr bwMode="auto">
          <a:xfrm>
            <a:off x="866458" y="4246563"/>
            <a:ext cx="1783080" cy="368300"/>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从服务器读取行</a:t>
            </a:r>
            <a:endParaRPr lang="zh-CN" altLang="en-US" sz="1800" dirty="0">
              <a:ea typeface="宋体" pitchFamily="2" charset="-122"/>
            </a:endParaRPr>
          </a:p>
        </p:txBody>
      </p:sp>
      <p:sp>
        <p:nvSpPr>
          <p:cNvPr id="93191" name="Freeform 7"/>
          <p:cNvSpPr/>
          <p:nvPr/>
        </p:nvSpPr>
        <p:spPr bwMode="auto">
          <a:xfrm>
            <a:off x="2466975" y="1919288"/>
            <a:ext cx="114300" cy="790575"/>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3192" name="Line 8"/>
          <p:cNvSpPr>
            <a:spLocks noChangeShapeType="1"/>
          </p:cNvSpPr>
          <p:nvPr/>
        </p:nvSpPr>
        <p:spPr bwMode="auto">
          <a:xfrm flipV="1">
            <a:off x="2581275" y="2324100"/>
            <a:ext cx="34290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3193" name="Freeform 9"/>
          <p:cNvSpPr/>
          <p:nvPr/>
        </p:nvSpPr>
        <p:spPr bwMode="auto">
          <a:xfrm>
            <a:off x="2505075" y="3357563"/>
            <a:ext cx="123825" cy="5857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3194" name="Line 10"/>
          <p:cNvSpPr>
            <a:spLocks noChangeShapeType="1"/>
          </p:cNvSpPr>
          <p:nvPr/>
        </p:nvSpPr>
        <p:spPr bwMode="auto">
          <a:xfrm flipV="1">
            <a:off x="2633663" y="3667125"/>
            <a:ext cx="309562" cy="15875"/>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3195" name="Freeform 11"/>
          <p:cNvSpPr/>
          <p:nvPr/>
        </p:nvSpPr>
        <p:spPr bwMode="auto">
          <a:xfrm>
            <a:off x="2524125" y="4186238"/>
            <a:ext cx="123825" cy="5095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3196" name="Line 12"/>
          <p:cNvSpPr>
            <a:spLocks noChangeShapeType="1"/>
          </p:cNvSpPr>
          <p:nvPr/>
        </p:nvSpPr>
        <p:spPr bwMode="auto">
          <a:xfrm flipV="1">
            <a:off x="2662238" y="4295775"/>
            <a:ext cx="2952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4" name="灯片编号占位符 4"/>
          <p:cNvSpPr>
            <a:spLocks noGrp="1"/>
          </p:cNvSpPr>
          <p:nvPr>
            <p:ph type="sldNum" sz="quarter" idx="12"/>
          </p:nvPr>
        </p:nvSpPr>
        <p:spPr/>
        <p:txBody>
          <a:bodyPr/>
          <a:lstStyle/>
          <a:p>
            <a:fld id="{619A8172-348A-4121-86DA-8FB07355E0E6}" type="slidenum">
              <a:rPr lang="en-US" altLang="zh-CN"/>
              <a:t>94</a:t>
            </a:fld>
            <a:endParaRPr lang="en-US" altLang="zh-CN" dirty="0"/>
          </a:p>
        </p:txBody>
      </p:sp>
      <p:sp>
        <p:nvSpPr>
          <p:cNvPr id="94210" name="Rectangle 2"/>
          <p:cNvSpPr>
            <a:spLocks noGrp="1" noChangeArrowheads="1"/>
          </p:cNvSpPr>
          <p:nvPr>
            <p:ph type="title"/>
          </p:nvPr>
        </p:nvSpPr>
        <p:spPr/>
        <p:txBody>
          <a:bodyPr/>
          <a:lstStyle/>
          <a:p>
            <a:r>
              <a:rPr lang="en-US" altLang="zh-CN" sz="3600" dirty="0">
                <a:ea typeface="宋体" pitchFamily="2" charset="-122"/>
              </a:rPr>
              <a:t>Example: Java server (TCP)</a:t>
            </a:r>
          </a:p>
        </p:txBody>
      </p:sp>
      <p:sp>
        <p:nvSpPr>
          <p:cNvPr id="94211" name="Rectangle 3"/>
          <p:cNvSpPr>
            <a:spLocks noChangeArrowheads="1"/>
          </p:cNvSpPr>
          <p:nvPr/>
        </p:nvSpPr>
        <p:spPr bwMode="auto">
          <a:xfrm>
            <a:off x="2565400" y="1235075"/>
            <a:ext cx="6262688" cy="522605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java.io</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import </a:t>
            </a:r>
            <a:r>
              <a:rPr lang="en-US" altLang="zh-CN" sz="1600" dirty="0" err="1">
                <a:latin typeface="Arial" panose="02080604020202020204" pitchFamily="34" charset="0"/>
                <a:ea typeface="宋体" pitchFamily="2" charset="-122"/>
              </a:rPr>
              <a:t>java.net</a:t>
            </a:r>
            <a:r>
              <a:rPr lang="en-US" altLang="zh-CN" sz="1600" dirty="0">
                <a:latin typeface="Arial" panose="02080604020202020204" pitchFamily="34" charset="0"/>
                <a:ea typeface="宋体" pitchFamily="2" charset="-122"/>
              </a:rPr>
              <a:t>.*;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class </a:t>
            </a:r>
            <a:r>
              <a:rPr lang="en-US" altLang="zh-CN" sz="1600" dirty="0" err="1">
                <a:latin typeface="Arial" panose="02080604020202020204" pitchFamily="34" charset="0"/>
                <a:ea typeface="宋体" pitchFamily="2" charset="-122"/>
              </a:rPr>
              <a:t>TCPServer</a:t>
            </a:r>
            <a:r>
              <a:rPr lang="en-US" altLang="zh-CN" sz="1600" dirty="0">
                <a:latin typeface="Arial" panose="02080604020202020204" pitchFamily="34" charset="0"/>
                <a:ea typeface="宋体" pitchFamily="2" charset="-122"/>
              </a:rPr>
              <a:t> {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public static void main(String </a:t>
            </a:r>
            <a:r>
              <a:rPr lang="en-US" altLang="zh-CN" sz="1600" dirty="0" err="1">
                <a:latin typeface="Arial" panose="02080604020202020204" pitchFamily="34" charset="0"/>
                <a:ea typeface="宋体" pitchFamily="2" charset="-122"/>
              </a:rPr>
              <a:t>argv</a:t>
            </a:r>
            <a:r>
              <a:rPr lang="en-US" altLang="zh-CN" sz="1600" dirty="0">
                <a:latin typeface="Arial" panose="02080604020202020204" pitchFamily="34" charset="0"/>
                <a:ea typeface="宋体" pitchFamily="2" charset="-122"/>
              </a:rPr>
              <a:t>[]) throws Exception </a:t>
            </a:r>
          </a:p>
          <a:p>
            <a:pPr>
              <a:spcBef>
                <a:spcPct val="0"/>
              </a:spcBef>
              <a:buClrTx/>
              <a:buSzTx/>
              <a:buFontTx/>
              <a:buNone/>
            </a:pP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String </a:t>
            </a:r>
            <a:r>
              <a:rPr lang="en-US" altLang="zh-CN" sz="1600" dirty="0" err="1">
                <a:latin typeface="Arial" panose="02080604020202020204" pitchFamily="34" charset="0"/>
                <a:ea typeface="宋体" pitchFamily="2" charset="-122"/>
              </a:rPr>
              <a:t>clientSentence</a:t>
            </a: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String </a:t>
            </a:r>
            <a:r>
              <a:rPr lang="en-US" altLang="zh-CN" sz="1600" dirty="0" err="1">
                <a:latin typeface="Arial" panose="02080604020202020204" pitchFamily="34" charset="0"/>
                <a:ea typeface="宋体" pitchFamily="2" charset="-122"/>
              </a:rPr>
              <a:t>capitalizedSentence</a:t>
            </a:r>
            <a:r>
              <a:rPr lang="en-US" altLang="zh-CN" sz="1600" dirty="0">
                <a:latin typeface="Arial" panose="02080604020202020204" pitchFamily="34" charset="0"/>
                <a:ea typeface="宋体" pitchFamily="2" charset="-122"/>
              </a:rPr>
              <a:t>;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ServerSocket</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welcomeSocket</a:t>
            </a:r>
            <a:r>
              <a:rPr lang="en-US" altLang="zh-CN" sz="1600" dirty="0">
                <a:latin typeface="Arial" panose="02080604020202020204" pitchFamily="34" charset="0"/>
                <a:ea typeface="宋体" pitchFamily="2" charset="-122"/>
              </a:rPr>
              <a:t> = new </a:t>
            </a:r>
            <a:r>
              <a:rPr lang="en-US" altLang="zh-CN" sz="1600" dirty="0" err="1">
                <a:latin typeface="Arial" panose="02080604020202020204" pitchFamily="34" charset="0"/>
                <a:ea typeface="宋体" pitchFamily="2" charset="-122"/>
              </a:rPr>
              <a:t>ServerSocket</a:t>
            </a:r>
            <a:r>
              <a:rPr lang="en-US" altLang="zh-CN" sz="1600" dirty="0">
                <a:latin typeface="Arial" panose="02080604020202020204" pitchFamily="34" charset="0"/>
                <a:ea typeface="宋体" pitchFamily="2" charset="-122"/>
              </a:rPr>
              <a:t>(6789);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while(true) { </a:t>
            </a:r>
          </a:p>
          <a:p>
            <a:pPr>
              <a:spcBef>
                <a:spcPct val="0"/>
              </a:spcBef>
              <a:buClrTx/>
              <a:buSzTx/>
              <a:buFontTx/>
              <a:buNone/>
            </a:pPr>
            <a:r>
              <a:rPr lang="en-US" altLang="zh-CN" sz="1600" dirty="0">
                <a:latin typeface="Arial" panose="02080604020202020204" pitchFamily="34" charset="0"/>
                <a:ea typeface="宋体" pitchFamily="2" charset="-122"/>
              </a:rPr>
              <a:t>  </a:t>
            </a:r>
          </a:p>
          <a:p>
            <a:pPr>
              <a:spcBef>
                <a:spcPct val="0"/>
              </a:spcBef>
              <a:buClrTx/>
              <a:buSzTx/>
              <a:buFontTx/>
              <a:buNone/>
            </a:pPr>
            <a:r>
              <a:rPr lang="en-US" altLang="zh-CN" sz="1600" dirty="0">
                <a:latin typeface="Arial" panose="02080604020202020204" pitchFamily="34" charset="0"/>
                <a:ea typeface="宋体" pitchFamily="2" charset="-122"/>
              </a:rPr>
              <a:t>            Socket </a:t>
            </a:r>
            <a:r>
              <a:rPr lang="en-US" altLang="zh-CN" sz="1600" dirty="0" err="1">
                <a:latin typeface="Arial" panose="02080604020202020204" pitchFamily="34" charset="0"/>
                <a:ea typeface="宋体" pitchFamily="2" charset="-122"/>
              </a:rPr>
              <a:t>connectionSocket</a:t>
            </a:r>
            <a:r>
              <a:rPr lang="en-US" altLang="zh-CN" sz="1600" dirty="0">
                <a:latin typeface="Arial" panose="02080604020202020204" pitchFamily="34" charset="0"/>
                <a:ea typeface="宋体" pitchFamily="2" charset="-122"/>
              </a:rPr>
              <a:t> = </a:t>
            </a:r>
            <a:r>
              <a:rPr lang="en-US" altLang="zh-CN" sz="1600" dirty="0" err="1">
                <a:latin typeface="Arial" panose="02080604020202020204" pitchFamily="34" charset="0"/>
                <a:ea typeface="宋体" pitchFamily="2" charset="-122"/>
              </a:rPr>
              <a:t>welcomeSocket.accept</a:t>
            </a:r>
            <a:r>
              <a:rPr lang="en-US" altLang="zh-CN" sz="1600" dirty="0">
                <a:latin typeface="Arial" panose="02080604020202020204" pitchFamily="34" charset="0"/>
                <a:ea typeface="宋体" pitchFamily="2" charset="-122"/>
              </a:rPr>
              <a:t>();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BufferedReader</a:t>
            </a: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inFromClient</a:t>
            </a:r>
            <a:r>
              <a:rPr lang="en-US" altLang="zh-CN" sz="1600" dirty="0">
                <a:latin typeface="Arial" panose="02080604020202020204" pitchFamily="34" charset="0"/>
                <a:ea typeface="宋体" pitchFamily="2" charset="-122"/>
              </a:rPr>
              <a:t> = </a:t>
            </a:r>
          </a:p>
          <a:p>
            <a:pPr>
              <a:spcBef>
                <a:spcPct val="0"/>
              </a:spcBef>
              <a:buClrTx/>
              <a:buSzTx/>
              <a:buFontTx/>
              <a:buNone/>
            </a:pPr>
            <a:r>
              <a:rPr lang="en-US" altLang="zh-CN" sz="1600" dirty="0">
                <a:latin typeface="Arial" panose="02080604020202020204" pitchFamily="34" charset="0"/>
                <a:ea typeface="宋体" pitchFamily="2" charset="-122"/>
              </a:rPr>
              <a:t>              new </a:t>
            </a:r>
            <a:r>
              <a:rPr lang="en-US" altLang="zh-CN" sz="1600" dirty="0" err="1">
                <a:latin typeface="Arial" panose="02080604020202020204" pitchFamily="34" charset="0"/>
                <a:ea typeface="宋体" pitchFamily="2" charset="-122"/>
              </a:rPr>
              <a:t>BufferedReader</a:t>
            </a:r>
            <a:r>
              <a:rPr lang="en-US" altLang="zh-CN" sz="1600" dirty="0">
                <a:latin typeface="Arial" panose="02080604020202020204" pitchFamily="34" charset="0"/>
                <a:ea typeface="宋体" pitchFamily="2" charset="-122"/>
              </a:rPr>
              <a:t>(new</a:t>
            </a:r>
          </a:p>
          <a:p>
            <a:pPr>
              <a:spcBef>
                <a:spcPct val="0"/>
              </a:spcBef>
              <a:buClrTx/>
              <a:buSzTx/>
              <a:buFontTx/>
              <a:buNone/>
            </a:pPr>
            <a:r>
              <a:rPr lang="en-US" altLang="zh-CN" sz="1600" dirty="0">
                <a:latin typeface="Arial" panose="02080604020202020204" pitchFamily="34" charset="0"/>
                <a:ea typeface="宋体" pitchFamily="2" charset="-122"/>
              </a:rPr>
              <a:t>              </a:t>
            </a:r>
            <a:r>
              <a:rPr lang="en-US" altLang="zh-CN" sz="1600" dirty="0" err="1">
                <a:latin typeface="Arial" panose="02080604020202020204" pitchFamily="34" charset="0"/>
                <a:ea typeface="宋体" pitchFamily="2" charset="-122"/>
              </a:rPr>
              <a:t>InputStreamReader</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connectionSocket.getInputStream</a:t>
            </a:r>
            <a:r>
              <a:rPr lang="en-US" altLang="zh-CN" sz="1600" dirty="0">
                <a:latin typeface="Arial" panose="02080604020202020204" pitchFamily="34" charset="0"/>
                <a:ea typeface="宋体" pitchFamily="2" charset="-122"/>
              </a:rPr>
              <a:t>())); </a:t>
            </a: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600" dirty="0">
                <a:latin typeface="Arial" panose="02080604020202020204" pitchFamily="34" charset="0"/>
                <a:ea typeface="宋体" pitchFamily="2" charset="-122"/>
              </a:rPr>
              <a:t>           </a:t>
            </a:r>
            <a:endParaRPr lang="en-US" altLang="zh-CN" dirty="0">
              <a:latin typeface="Comic Sans MS Regular" panose="030F0702030302020204" pitchFamily="66" charset="0"/>
              <a:ea typeface="宋体" pitchFamily="2" charset="-122"/>
            </a:endParaRPr>
          </a:p>
        </p:txBody>
      </p:sp>
      <p:sp>
        <p:nvSpPr>
          <p:cNvPr id="94212" name="Text Box 4"/>
          <p:cNvSpPr txBox="1">
            <a:spLocks noChangeArrowheads="1"/>
          </p:cNvSpPr>
          <p:nvPr/>
        </p:nvSpPr>
        <p:spPr bwMode="auto">
          <a:xfrm>
            <a:off x="431483" y="2784158"/>
            <a:ext cx="1922321" cy="1477328"/>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800" dirty="0">
                <a:solidFill>
                  <a:schemeClr val="accent2"/>
                </a:solidFill>
                <a:ea typeface="宋体" pitchFamily="2" charset="-122"/>
              </a:rPr>
              <a:t>创建一个类型为</a:t>
            </a:r>
          </a:p>
          <a:p>
            <a:pPr algn="l">
              <a:spcBef>
                <a:spcPct val="0"/>
              </a:spcBef>
              <a:buClrTx/>
              <a:buSzTx/>
              <a:buFontTx/>
              <a:buNone/>
            </a:pPr>
            <a:r>
              <a:rPr lang="en-US" altLang="zh-CN" sz="1800" dirty="0" err="1">
                <a:solidFill>
                  <a:schemeClr val="accent2"/>
                </a:solidFill>
                <a:ea typeface="宋体" pitchFamily="2" charset="-122"/>
              </a:rPr>
              <a:t>Serversocket</a:t>
            </a:r>
            <a:r>
              <a:rPr lang="zh-CN" altLang="en-US" sz="1800" dirty="0">
                <a:solidFill>
                  <a:schemeClr val="accent2"/>
                </a:solidFill>
                <a:ea typeface="宋体" pitchFamily="2" charset="-122"/>
              </a:rPr>
              <a:t>的</a:t>
            </a:r>
          </a:p>
          <a:p>
            <a:pPr algn="l">
              <a:spcBef>
                <a:spcPct val="0"/>
              </a:spcBef>
              <a:buClrTx/>
              <a:buSzTx/>
              <a:buFontTx/>
              <a:buNone/>
            </a:pPr>
            <a:r>
              <a:rPr lang="en-US" altLang="zh-CN" sz="1800" dirty="0" err="1">
                <a:solidFill>
                  <a:schemeClr val="accent2"/>
                </a:solidFill>
                <a:ea typeface="宋体" pitchFamily="2" charset="-122"/>
              </a:rPr>
              <a:t>WelcomeSocket</a:t>
            </a:r>
            <a:endParaRPr lang="en-US" altLang="zh-CN" sz="1800" dirty="0">
              <a:solidFill>
                <a:schemeClr val="accent2"/>
              </a:solidFill>
              <a:ea typeface="宋体" pitchFamily="2" charset="-122"/>
            </a:endParaRPr>
          </a:p>
          <a:p>
            <a:pPr algn="l">
              <a:spcBef>
                <a:spcPct val="0"/>
              </a:spcBef>
              <a:buClrTx/>
              <a:buSzTx/>
              <a:buFontTx/>
              <a:buNone/>
            </a:pPr>
            <a:r>
              <a:rPr lang="zh-CN" altLang="en-US" sz="1800" dirty="0">
                <a:solidFill>
                  <a:schemeClr val="accent2"/>
                </a:solidFill>
                <a:ea typeface="宋体" pitchFamily="2" charset="-122"/>
              </a:rPr>
              <a:t>对象监听端口号</a:t>
            </a:r>
          </a:p>
          <a:p>
            <a:pPr algn="l">
              <a:spcBef>
                <a:spcPct val="0"/>
              </a:spcBef>
              <a:buClrTx/>
              <a:buSzTx/>
              <a:buFontTx/>
              <a:buNone/>
            </a:pPr>
            <a:r>
              <a:rPr lang="zh-CN" altLang="en-US" sz="1800" dirty="0">
                <a:solidFill>
                  <a:schemeClr val="accent2"/>
                </a:solidFill>
                <a:ea typeface="宋体" pitchFamily="2" charset="-122"/>
              </a:rPr>
              <a:t>为</a:t>
            </a:r>
            <a:r>
              <a:rPr lang="en-US" altLang="zh-CN" sz="1800" dirty="0">
                <a:solidFill>
                  <a:schemeClr val="accent2"/>
                </a:solidFill>
                <a:ea typeface="宋体" pitchFamily="2" charset="-122"/>
              </a:rPr>
              <a:t>6789</a:t>
            </a:r>
            <a:endParaRPr lang="en-US" altLang="zh-CN" sz="1800" dirty="0">
              <a:ea typeface="宋体" pitchFamily="2" charset="-122"/>
            </a:endParaRPr>
          </a:p>
        </p:txBody>
      </p:sp>
      <p:sp>
        <p:nvSpPr>
          <p:cNvPr id="94213" name="Text Box 5"/>
          <p:cNvSpPr txBox="1">
            <a:spLocks noChangeArrowheads="1"/>
          </p:cNvSpPr>
          <p:nvPr/>
        </p:nvSpPr>
        <p:spPr bwMode="auto">
          <a:xfrm>
            <a:off x="-91305" y="4395679"/>
            <a:ext cx="2513830"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在</a:t>
            </a:r>
            <a:r>
              <a:rPr lang="en-US" altLang="zh-CN" sz="1800" dirty="0">
                <a:solidFill>
                  <a:schemeClr val="accent2"/>
                </a:solidFill>
                <a:ea typeface="宋体" pitchFamily="2" charset="-122"/>
              </a:rPr>
              <a:t>welcoming</a:t>
            </a:r>
          </a:p>
          <a:p>
            <a:pPr algn="r">
              <a:spcBef>
                <a:spcPct val="0"/>
              </a:spcBef>
              <a:buClrTx/>
              <a:buSzTx/>
              <a:buFontTx/>
              <a:buNone/>
            </a:pPr>
            <a:r>
              <a:rPr lang="en-US" altLang="zh-CN" sz="1800" dirty="0">
                <a:solidFill>
                  <a:schemeClr val="accent2"/>
                </a:solidFill>
                <a:ea typeface="宋体" pitchFamily="2" charset="-122"/>
              </a:rPr>
              <a:t>socket</a:t>
            </a:r>
            <a:r>
              <a:rPr lang="zh-CN" altLang="en-US" sz="1800" dirty="0">
                <a:solidFill>
                  <a:schemeClr val="accent2"/>
                </a:solidFill>
                <a:ea typeface="宋体" pitchFamily="2" charset="-122"/>
              </a:rPr>
              <a:t>等待客户端连接</a:t>
            </a:r>
            <a:endParaRPr lang="zh-CN" altLang="en-US" sz="1800" dirty="0">
              <a:ea typeface="宋体" pitchFamily="2" charset="-122"/>
            </a:endParaRPr>
          </a:p>
        </p:txBody>
      </p:sp>
      <p:sp>
        <p:nvSpPr>
          <p:cNvPr id="94214" name="Text Box 6"/>
          <p:cNvSpPr txBox="1">
            <a:spLocks noChangeArrowheads="1"/>
          </p:cNvSpPr>
          <p:nvPr/>
        </p:nvSpPr>
        <p:spPr bwMode="auto">
          <a:xfrm>
            <a:off x="532465" y="5413267"/>
            <a:ext cx="1869423" cy="646331"/>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创建连接到</a:t>
            </a:r>
          </a:p>
          <a:p>
            <a:pPr algn="r">
              <a:spcBef>
                <a:spcPct val="0"/>
              </a:spcBef>
              <a:buClrTx/>
              <a:buSzTx/>
              <a:buFontTx/>
              <a:buNone/>
            </a:pPr>
            <a:r>
              <a:rPr lang="en-US" altLang="zh-CN" sz="1800" dirty="0">
                <a:solidFill>
                  <a:schemeClr val="accent2"/>
                </a:solidFill>
                <a:ea typeface="宋体" pitchFamily="2" charset="-122"/>
              </a:rPr>
              <a:t>Socket</a:t>
            </a:r>
            <a:r>
              <a:rPr lang="zh-CN" altLang="en-US" sz="1800" dirty="0">
                <a:solidFill>
                  <a:schemeClr val="accent2"/>
                </a:solidFill>
                <a:ea typeface="宋体" pitchFamily="2" charset="-122"/>
              </a:rPr>
              <a:t>的输入流</a:t>
            </a:r>
          </a:p>
        </p:txBody>
      </p:sp>
      <p:sp>
        <p:nvSpPr>
          <p:cNvPr id="94215" name="Freeform 7"/>
          <p:cNvSpPr/>
          <p:nvPr/>
        </p:nvSpPr>
        <p:spPr bwMode="auto">
          <a:xfrm>
            <a:off x="2247900" y="3309938"/>
            <a:ext cx="152400" cy="80010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4216" name="Line 8"/>
          <p:cNvSpPr>
            <a:spLocks noChangeShapeType="1"/>
          </p:cNvSpPr>
          <p:nvPr/>
        </p:nvSpPr>
        <p:spPr bwMode="auto">
          <a:xfrm>
            <a:off x="2419350" y="3843338"/>
            <a:ext cx="419100" cy="4762"/>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4217" name="Freeform 9"/>
          <p:cNvSpPr/>
          <p:nvPr/>
        </p:nvSpPr>
        <p:spPr bwMode="auto">
          <a:xfrm>
            <a:off x="2314575" y="4348163"/>
            <a:ext cx="123825" cy="766762"/>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4218" name="Line 10"/>
          <p:cNvSpPr>
            <a:spLocks noChangeShapeType="1"/>
          </p:cNvSpPr>
          <p:nvPr/>
        </p:nvSpPr>
        <p:spPr bwMode="auto">
          <a:xfrm>
            <a:off x="2452688" y="4787900"/>
            <a:ext cx="604837" cy="12700"/>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4219" name="Freeform 11"/>
          <p:cNvSpPr/>
          <p:nvPr/>
        </p:nvSpPr>
        <p:spPr bwMode="auto">
          <a:xfrm>
            <a:off x="2286000" y="5386388"/>
            <a:ext cx="152400" cy="7381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4220" name="Line 12"/>
          <p:cNvSpPr>
            <a:spLocks noChangeShapeType="1"/>
          </p:cNvSpPr>
          <p:nvPr/>
        </p:nvSpPr>
        <p:spPr bwMode="auto">
          <a:xfrm flipV="1">
            <a:off x="2443163" y="5581650"/>
            <a:ext cx="64770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7" name="灯片编号占位符 4"/>
          <p:cNvSpPr>
            <a:spLocks noGrp="1"/>
          </p:cNvSpPr>
          <p:nvPr>
            <p:ph type="sldNum" sz="quarter" idx="12"/>
          </p:nvPr>
        </p:nvSpPr>
        <p:spPr/>
        <p:txBody>
          <a:bodyPr/>
          <a:lstStyle/>
          <a:p>
            <a:fld id="{E7C6CAE3-6570-4F35-BEA0-6F47AADA1A7F}" type="slidenum">
              <a:rPr lang="en-US" altLang="zh-CN"/>
              <a:t>95</a:t>
            </a:fld>
            <a:endParaRPr lang="en-US" altLang="zh-CN" dirty="0"/>
          </a:p>
        </p:txBody>
      </p:sp>
      <p:sp>
        <p:nvSpPr>
          <p:cNvPr id="95234" name="Rectangle 2"/>
          <p:cNvSpPr>
            <a:spLocks noGrp="1" noChangeArrowheads="1"/>
          </p:cNvSpPr>
          <p:nvPr>
            <p:ph type="title"/>
          </p:nvPr>
        </p:nvSpPr>
        <p:spPr/>
        <p:txBody>
          <a:bodyPr/>
          <a:lstStyle/>
          <a:p>
            <a:r>
              <a:rPr lang="en-US" altLang="zh-CN" sz="3600" dirty="0">
                <a:ea typeface="宋体" pitchFamily="2" charset="-122"/>
              </a:rPr>
              <a:t>Example: Java server (TCP), </a:t>
            </a:r>
            <a:r>
              <a:rPr lang="en-US" altLang="zh-CN" sz="3600" dirty="0" err="1">
                <a:ea typeface="宋体" pitchFamily="2" charset="-122"/>
              </a:rPr>
              <a:t>cont</a:t>
            </a:r>
            <a:endParaRPr lang="en-US" altLang="zh-CN" sz="3600" dirty="0">
              <a:ea typeface="宋体" pitchFamily="2" charset="-122"/>
            </a:endParaRPr>
          </a:p>
        </p:txBody>
      </p:sp>
      <p:sp>
        <p:nvSpPr>
          <p:cNvPr id="95235" name="Rectangle 3"/>
          <p:cNvSpPr>
            <a:spLocks noChangeArrowheads="1"/>
          </p:cNvSpPr>
          <p:nvPr/>
        </p:nvSpPr>
        <p:spPr bwMode="auto">
          <a:xfrm>
            <a:off x="1851025" y="1617663"/>
            <a:ext cx="6999288" cy="3967162"/>
          </a:xfrm>
          <a:prstGeom prst="rect">
            <a:avLst/>
          </a:prstGeom>
          <a:noFill/>
          <a:ln w="9525">
            <a:noFill/>
            <a:miter lim="800000"/>
          </a:ln>
          <a:effectLst/>
        </p:spPr>
        <p:txBody>
          <a:bodyPr wrap="none" anchor="ctr">
            <a:spAutoFit/>
          </a:bodyPr>
          <a:lstStyle/>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endParaRPr lang="en-US" altLang="zh-CN" sz="16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DataOutputStream</a:t>
            </a: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outToClient</a:t>
            </a: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new </a:t>
            </a:r>
            <a:r>
              <a:rPr lang="en-US" altLang="zh-CN" sz="1800" dirty="0" err="1">
                <a:latin typeface="Arial" panose="02080604020202020204" pitchFamily="34" charset="0"/>
                <a:ea typeface="宋体" pitchFamily="2" charset="-122"/>
              </a:rPr>
              <a:t>DataOutputStream</a:t>
            </a:r>
            <a:r>
              <a:rPr lang="en-US" altLang="zh-CN" sz="1600" dirty="0">
                <a:latin typeface="Arial" panose="02080604020202020204" pitchFamily="34" charset="0"/>
                <a:ea typeface="宋体" pitchFamily="2" charset="-122"/>
              </a:rPr>
              <a:t>(</a:t>
            </a:r>
            <a:r>
              <a:rPr lang="en-US" altLang="zh-CN" sz="1600" dirty="0" err="1">
                <a:latin typeface="Arial" panose="02080604020202020204" pitchFamily="34" charset="0"/>
                <a:ea typeface="宋体" pitchFamily="2" charset="-122"/>
              </a:rPr>
              <a:t>connectionSocket.getOutputStream</a:t>
            </a:r>
            <a:r>
              <a:rPr lang="en-US" altLang="zh-CN" sz="1600" dirty="0">
                <a:latin typeface="Arial" panose="02080604020202020204" pitchFamily="34" charset="0"/>
                <a:ea typeface="宋体" pitchFamily="2" charset="-122"/>
              </a:rPr>
              <a:t>());</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clientSentence</a:t>
            </a:r>
            <a:r>
              <a:rPr lang="en-US" altLang="zh-CN" sz="1800" dirty="0">
                <a:latin typeface="Arial" panose="02080604020202020204" pitchFamily="34" charset="0"/>
                <a:ea typeface="宋体" pitchFamily="2" charset="-122"/>
              </a:rPr>
              <a:t> = </a:t>
            </a:r>
            <a:r>
              <a:rPr lang="en-US" altLang="zh-CN" sz="1800" dirty="0" err="1">
                <a:latin typeface="Arial" panose="02080604020202020204" pitchFamily="34" charset="0"/>
                <a:ea typeface="宋体" pitchFamily="2" charset="-122"/>
              </a:rPr>
              <a:t>inFromClient.readLine</a:t>
            </a:r>
            <a:r>
              <a:rPr lang="en-US" altLang="zh-CN" sz="1800" dirty="0">
                <a:latin typeface="Arial" panose="02080604020202020204" pitchFamily="34" charset="0"/>
                <a:ea typeface="宋体" pitchFamily="2" charset="-122"/>
              </a:rPr>
              <a:t>();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capitalizedSentence</a:t>
            </a:r>
            <a:r>
              <a:rPr lang="en-US" altLang="zh-CN" sz="1800" dirty="0">
                <a:latin typeface="Arial" panose="02080604020202020204" pitchFamily="34" charset="0"/>
                <a:ea typeface="宋体" pitchFamily="2" charset="-122"/>
              </a:rPr>
              <a:t> = </a:t>
            </a:r>
            <a:r>
              <a:rPr lang="en-US" altLang="zh-CN" sz="1800" dirty="0" err="1">
                <a:latin typeface="Arial" panose="02080604020202020204" pitchFamily="34" charset="0"/>
                <a:ea typeface="宋体" pitchFamily="2" charset="-122"/>
              </a:rPr>
              <a:t>clientSentence.toUpperCase</a:t>
            </a:r>
            <a:r>
              <a:rPr lang="en-US" altLang="zh-CN" sz="1800" dirty="0">
                <a:latin typeface="Arial" panose="02080604020202020204" pitchFamily="34" charset="0"/>
                <a:ea typeface="宋体" pitchFamily="2" charset="-122"/>
              </a:rPr>
              <a:t>() + '\n'; </a:t>
            </a:r>
          </a:p>
          <a:p>
            <a:pPr>
              <a:spcBef>
                <a:spcPct val="0"/>
              </a:spcBef>
              <a:buClrTx/>
              <a:buSzTx/>
              <a:buFontTx/>
              <a:buNone/>
            </a:pPr>
            <a:endParaRPr lang="en-US" altLang="zh-CN" sz="1800" dirty="0">
              <a:latin typeface="Arial" panose="02080604020202020204" pitchFamily="34" charset="0"/>
              <a:ea typeface="宋体" pitchFamily="2" charset="-122"/>
            </a:endParaRPr>
          </a:p>
          <a:p>
            <a:pPr>
              <a:spcBef>
                <a:spcPct val="0"/>
              </a:spcBef>
              <a:buClrTx/>
              <a:buSzTx/>
              <a:buFontTx/>
              <a:buNone/>
            </a:pPr>
            <a:r>
              <a:rPr lang="en-US" altLang="zh-CN" sz="1800" dirty="0">
                <a:latin typeface="Arial" panose="02080604020202020204" pitchFamily="34" charset="0"/>
                <a:ea typeface="宋体" pitchFamily="2" charset="-122"/>
              </a:rPr>
              <a:t>           </a:t>
            </a:r>
            <a:r>
              <a:rPr lang="en-US" altLang="zh-CN" sz="1800" dirty="0" err="1">
                <a:latin typeface="Arial" panose="02080604020202020204" pitchFamily="34" charset="0"/>
                <a:ea typeface="宋体" pitchFamily="2" charset="-122"/>
              </a:rPr>
              <a:t>outToClient.writeBytes</a:t>
            </a:r>
            <a:r>
              <a:rPr lang="en-US" altLang="zh-CN" sz="1800" dirty="0">
                <a:latin typeface="Arial" panose="02080604020202020204" pitchFamily="34" charset="0"/>
                <a:ea typeface="宋体" pitchFamily="2" charset="-122"/>
              </a:rPr>
              <a:t>(</a:t>
            </a:r>
            <a:r>
              <a:rPr lang="en-US" altLang="zh-CN" sz="1800" dirty="0" err="1">
                <a:latin typeface="Arial" panose="02080604020202020204" pitchFamily="34" charset="0"/>
                <a:ea typeface="宋体" pitchFamily="2" charset="-122"/>
              </a:rPr>
              <a:t>capitalizedSentence</a:t>
            </a:r>
            <a:r>
              <a:rPr lang="en-US" altLang="zh-CN" sz="1800" dirty="0">
                <a:latin typeface="Arial" panose="02080604020202020204" pitchFamily="34" charset="0"/>
                <a:ea typeface="宋体" pitchFamily="2" charset="-122"/>
              </a:rPr>
              <a:t>); </a:t>
            </a:r>
          </a:p>
          <a:p>
            <a:pPr>
              <a:spcBef>
                <a:spcPct val="0"/>
              </a:spcBef>
              <a:buClrTx/>
              <a:buSzTx/>
              <a:buFontTx/>
              <a:buNone/>
            </a:pP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    } </a:t>
            </a:r>
          </a:p>
          <a:p>
            <a:pPr>
              <a:spcBef>
                <a:spcPct val="0"/>
              </a:spcBef>
              <a:buClrTx/>
              <a:buSzTx/>
              <a:buFontTx/>
              <a:buNone/>
            </a:pPr>
            <a:r>
              <a:rPr lang="en-US" altLang="zh-CN" sz="1800" dirty="0">
                <a:latin typeface="Arial" panose="02080604020202020204" pitchFamily="34" charset="0"/>
                <a:ea typeface="宋体" pitchFamily="2" charset="-122"/>
              </a:rPr>
              <a:t>}</a:t>
            </a:r>
            <a:r>
              <a:rPr lang="en-US" altLang="zh-CN" sz="1800" dirty="0">
                <a:latin typeface="Comic Sans MS Regular" panose="030F0702030302020204" pitchFamily="66" charset="0"/>
                <a:ea typeface="宋体" pitchFamily="2" charset="-122"/>
              </a:rPr>
              <a:t> </a:t>
            </a:r>
          </a:p>
          <a:p>
            <a:pPr>
              <a:spcBef>
                <a:spcPct val="0"/>
              </a:spcBef>
              <a:buClrTx/>
              <a:buSzTx/>
              <a:buFontTx/>
              <a:buNone/>
            </a:pPr>
            <a:r>
              <a:rPr lang="en-US" altLang="zh-CN" dirty="0">
                <a:latin typeface="Comic Sans MS Regular" panose="030F0702030302020204" pitchFamily="66" charset="0"/>
                <a:ea typeface="宋体" pitchFamily="2" charset="-122"/>
              </a:rPr>
              <a:t> </a:t>
            </a:r>
          </a:p>
        </p:txBody>
      </p:sp>
      <p:sp>
        <p:nvSpPr>
          <p:cNvPr id="95236" name="Text Box 4"/>
          <p:cNvSpPr txBox="1">
            <a:spLocks noChangeArrowheads="1"/>
          </p:cNvSpPr>
          <p:nvPr/>
        </p:nvSpPr>
        <p:spPr bwMode="auto">
          <a:xfrm>
            <a:off x="351490" y="2895084"/>
            <a:ext cx="1869423" cy="369332"/>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从</a:t>
            </a:r>
            <a:r>
              <a:rPr lang="en-US" altLang="zh-CN" sz="1800" dirty="0">
                <a:solidFill>
                  <a:schemeClr val="accent2"/>
                </a:solidFill>
                <a:ea typeface="宋体" pitchFamily="2" charset="-122"/>
              </a:rPr>
              <a:t>Socket</a:t>
            </a:r>
            <a:r>
              <a:rPr lang="zh-CN" altLang="en-US" sz="1800" dirty="0">
                <a:solidFill>
                  <a:schemeClr val="accent2"/>
                </a:solidFill>
                <a:ea typeface="宋体" pitchFamily="2" charset="-122"/>
              </a:rPr>
              <a:t>读取行</a:t>
            </a:r>
          </a:p>
        </p:txBody>
      </p:sp>
      <p:sp>
        <p:nvSpPr>
          <p:cNvPr id="95237" name="Text Box 5"/>
          <p:cNvSpPr txBox="1">
            <a:spLocks noChangeArrowheads="1"/>
          </p:cNvSpPr>
          <p:nvPr/>
        </p:nvSpPr>
        <p:spPr bwMode="auto">
          <a:xfrm>
            <a:off x="127000" y="1870552"/>
            <a:ext cx="2093913" cy="645160"/>
          </a:xfrm>
          <a:prstGeom prst="rect">
            <a:avLst/>
          </a:prstGeom>
          <a:noFill/>
          <a:ln w="9525">
            <a:noFill/>
            <a:miter lim="800000"/>
          </a:ln>
          <a:effectLst/>
        </p:spPr>
        <p:txBody>
          <a:bodyPr anchor="ctr">
            <a:spAutoFit/>
          </a:bodyPr>
          <a:lstStyle/>
          <a:p>
            <a:pPr algn="r">
              <a:spcBef>
                <a:spcPct val="0"/>
              </a:spcBef>
              <a:buClrTx/>
              <a:buSzTx/>
              <a:buFontTx/>
              <a:buNone/>
            </a:pPr>
            <a:r>
              <a:rPr lang="zh-CN" altLang="en-US" sz="1800" dirty="0">
                <a:solidFill>
                  <a:schemeClr val="accent2"/>
                </a:solidFill>
                <a:ea typeface="宋体" pitchFamily="2" charset="-122"/>
              </a:rPr>
              <a:t>创建连接到</a:t>
            </a:r>
            <a:r>
              <a:rPr lang="en-US" altLang="zh-CN" sz="1800" dirty="0">
                <a:solidFill>
                  <a:schemeClr val="accent2"/>
                </a:solidFill>
                <a:ea typeface="宋体" pitchFamily="2" charset="-122"/>
              </a:rPr>
              <a:t>Socket</a:t>
            </a:r>
            <a:r>
              <a:rPr lang="zh-CN" altLang="en-US" sz="1800" dirty="0">
                <a:solidFill>
                  <a:schemeClr val="accent2"/>
                </a:solidFill>
                <a:ea typeface="宋体" pitchFamily="2" charset="-122"/>
              </a:rPr>
              <a:t>的输出流</a:t>
            </a:r>
          </a:p>
        </p:txBody>
      </p:sp>
      <p:sp>
        <p:nvSpPr>
          <p:cNvPr id="95238" name="Freeform 6"/>
          <p:cNvSpPr/>
          <p:nvPr/>
        </p:nvSpPr>
        <p:spPr bwMode="auto">
          <a:xfrm>
            <a:off x="2028825" y="2814638"/>
            <a:ext cx="161925" cy="53340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5239" name="Line 7"/>
          <p:cNvSpPr>
            <a:spLocks noChangeShapeType="1"/>
          </p:cNvSpPr>
          <p:nvPr/>
        </p:nvSpPr>
        <p:spPr bwMode="auto">
          <a:xfrm flipV="1">
            <a:off x="2209800" y="3114675"/>
            <a:ext cx="3333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5240" name="Freeform 8"/>
          <p:cNvSpPr/>
          <p:nvPr/>
        </p:nvSpPr>
        <p:spPr bwMode="auto">
          <a:xfrm>
            <a:off x="2057400" y="1795463"/>
            <a:ext cx="133350" cy="814387"/>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5241" name="Line 9"/>
          <p:cNvSpPr>
            <a:spLocks noChangeShapeType="1"/>
          </p:cNvSpPr>
          <p:nvPr/>
        </p:nvSpPr>
        <p:spPr bwMode="auto">
          <a:xfrm flipV="1">
            <a:off x="2214563" y="2486025"/>
            <a:ext cx="285750" cy="1428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5242" name="Text Box 10"/>
          <p:cNvSpPr txBox="1">
            <a:spLocks noChangeArrowheads="1"/>
          </p:cNvSpPr>
          <p:nvPr/>
        </p:nvSpPr>
        <p:spPr bwMode="auto">
          <a:xfrm>
            <a:off x="303865" y="4038084"/>
            <a:ext cx="1869423" cy="369332"/>
          </a:xfrm>
          <a:prstGeom prst="rect">
            <a:avLst/>
          </a:prstGeom>
          <a:noFill/>
          <a:ln w="9525">
            <a:noFill/>
            <a:miter lim="800000"/>
          </a:ln>
          <a:effectLst/>
        </p:spPr>
        <p:txBody>
          <a:bodyPr wrap="none" anchor="ctr">
            <a:spAutoFit/>
          </a:bodyPr>
          <a:lstStyle/>
          <a:p>
            <a:pPr algn="r">
              <a:spcBef>
                <a:spcPct val="0"/>
              </a:spcBef>
              <a:buClrTx/>
              <a:buSzTx/>
              <a:buFontTx/>
              <a:buNone/>
            </a:pPr>
            <a:r>
              <a:rPr lang="zh-CN" altLang="en-US" sz="1800" dirty="0">
                <a:solidFill>
                  <a:schemeClr val="accent2"/>
                </a:solidFill>
                <a:ea typeface="宋体" pitchFamily="2" charset="-122"/>
              </a:rPr>
              <a:t>将行写入</a:t>
            </a:r>
            <a:r>
              <a:rPr lang="en-US" altLang="zh-CN" sz="1800" dirty="0">
                <a:solidFill>
                  <a:schemeClr val="accent2"/>
                </a:solidFill>
                <a:ea typeface="宋体" pitchFamily="2" charset="-122"/>
              </a:rPr>
              <a:t>Socket</a:t>
            </a:r>
          </a:p>
        </p:txBody>
      </p:sp>
      <p:sp>
        <p:nvSpPr>
          <p:cNvPr id="95243" name="Freeform 11"/>
          <p:cNvSpPr/>
          <p:nvPr/>
        </p:nvSpPr>
        <p:spPr bwMode="auto">
          <a:xfrm>
            <a:off x="2009775" y="3957638"/>
            <a:ext cx="161925" cy="571500"/>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5244" name="Line 12"/>
          <p:cNvSpPr>
            <a:spLocks noChangeShapeType="1"/>
          </p:cNvSpPr>
          <p:nvPr/>
        </p:nvSpPr>
        <p:spPr bwMode="auto">
          <a:xfrm flipV="1">
            <a:off x="2190750" y="4219575"/>
            <a:ext cx="333375" cy="4763"/>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5245" name="Text Box 13"/>
          <p:cNvSpPr txBox="1">
            <a:spLocks noChangeArrowheads="1"/>
          </p:cNvSpPr>
          <p:nvPr/>
        </p:nvSpPr>
        <p:spPr bwMode="auto">
          <a:xfrm>
            <a:off x="3209925" y="5163344"/>
            <a:ext cx="3840480" cy="36830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800" dirty="0">
                <a:solidFill>
                  <a:schemeClr val="accent2"/>
                </a:solidFill>
                <a:ea typeface="宋体" pitchFamily="2" charset="-122"/>
              </a:rPr>
              <a:t>结束整个循环，等待其他客户机连接</a:t>
            </a:r>
            <a:endParaRPr lang="zh-CN" altLang="en-US" sz="1800" dirty="0">
              <a:ea typeface="宋体" pitchFamily="2" charset="-122"/>
            </a:endParaRPr>
          </a:p>
        </p:txBody>
      </p:sp>
      <p:sp>
        <p:nvSpPr>
          <p:cNvPr id="95246" name="Freeform 14"/>
          <p:cNvSpPr/>
          <p:nvPr/>
        </p:nvSpPr>
        <p:spPr bwMode="auto">
          <a:xfrm rot="-10815861">
            <a:off x="3190875" y="4879975"/>
            <a:ext cx="160338" cy="912813"/>
          </a:xfrm>
          <a:custGeom>
            <a:avLst/>
            <a:gdLst/>
            <a:ahLst/>
            <a:cxnLst>
              <a:cxn ang="0">
                <a:pos x="0" y="0"/>
              </a:cxn>
              <a:cxn ang="0">
                <a:pos x="78" y="0"/>
              </a:cxn>
              <a:cxn ang="0">
                <a:pos x="78" y="342"/>
              </a:cxn>
              <a:cxn ang="0">
                <a:pos x="6" y="342"/>
              </a:cxn>
            </a:cxnLst>
            <a:rect l="0" t="0" r="r" b="b"/>
            <a:pathLst>
              <a:path w="78" h="342">
                <a:moveTo>
                  <a:pt x="0" y="0"/>
                </a:moveTo>
                <a:lnTo>
                  <a:pt x="78" y="0"/>
                </a:lnTo>
                <a:lnTo>
                  <a:pt x="78" y="342"/>
                </a:lnTo>
                <a:lnTo>
                  <a:pt x="6" y="342"/>
                </a:lnTo>
              </a:path>
            </a:pathLst>
          </a:custGeom>
          <a:noFill/>
          <a:ln w="28575" cap="flat" cmpd="sng">
            <a:solidFill>
              <a:schemeClr val="accent2"/>
            </a:solidFill>
            <a:prstDash val="solid"/>
            <a:round/>
          </a:ln>
          <a:effectLst/>
        </p:spPr>
        <p:txBody>
          <a:bodyPr anchor="ctr">
            <a:spAutoFit/>
          </a:bodyPr>
          <a:lstStyle/>
          <a:p>
            <a:endParaRPr lang="zh-CN" altLang="en-US"/>
          </a:p>
        </p:txBody>
      </p:sp>
      <p:sp>
        <p:nvSpPr>
          <p:cNvPr id="95247" name="Line 15"/>
          <p:cNvSpPr>
            <a:spLocks noChangeShapeType="1"/>
          </p:cNvSpPr>
          <p:nvPr/>
        </p:nvSpPr>
        <p:spPr bwMode="auto">
          <a:xfrm flipH="1" flipV="1">
            <a:off x="2543175" y="4552950"/>
            <a:ext cx="647700" cy="604838"/>
          </a:xfrm>
          <a:prstGeom prst="line">
            <a:avLst/>
          </a:prstGeom>
          <a:noFill/>
          <a:ln w="28575">
            <a:solidFill>
              <a:schemeClr val="accent2"/>
            </a:solidFill>
            <a:round/>
            <a:tailEnd type="triangle" w="med" len="med"/>
          </a:ln>
          <a:effectLst/>
        </p:spPr>
        <p:txBody>
          <a:bodyPr anchor="ctr">
            <a:spAutoFit/>
          </a:bodyPr>
          <a:lstStyle/>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6" name="灯片编号占位符 6"/>
          <p:cNvSpPr>
            <a:spLocks noGrp="1"/>
          </p:cNvSpPr>
          <p:nvPr>
            <p:ph type="sldNum" sz="quarter" idx="12"/>
          </p:nvPr>
        </p:nvSpPr>
        <p:spPr/>
        <p:txBody>
          <a:bodyPr/>
          <a:lstStyle/>
          <a:p>
            <a:fld id="{5EABAC44-5CA9-40F4-8C6A-7EC5CA3D3324}" type="slidenum">
              <a:rPr lang="en-US" altLang="zh-CN"/>
              <a:t>96</a:t>
            </a:fld>
            <a:endParaRPr lang="en-US" altLang="zh-CN" dirty="0"/>
          </a:p>
        </p:txBody>
      </p:sp>
      <p:sp>
        <p:nvSpPr>
          <p:cNvPr id="230402" name="Rectangle 2"/>
          <p:cNvSpPr>
            <a:spLocks noGrp="1" noChangeArrowheads="1"/>
          </p:cNvSpPr>
          <p:nvPr>
            <p:ph type="title"/>
          </p:nvPr>
        </p:nvSpPr>
        <p:spPr/>
        <p:txBody>
          <a:bodyPr/>
          <a:lstStyle/>
          <a:p>
            <a:r>
              <a:rPr lang="zh-Hans" altLang="en-US" dirty="0">
                <a:ea typeface="宋体" pitchFamily="2" charset="-122"/>
              </a:rPr>
              <a:t>应用层</a:t>
            </a:r>
            <a:endParaRPr lang="en-US" altLang="zh-CN" dirty="0">
              <a:ea typeface="宋体" pitchFamily="2" charset="-122"/>
            </a:endParaRPr>
          </a:p>
        </p:txBody>
      </p:sp>
      <p:sp>
        <p:nvSpPr>
          <p:cNvPr id="230403" name="Rectangle 3"/>
          <p:cNvSpPr>
            <a:spLocks noGrp="1" noChangeArrowheads="1"/>
          </p:cNvSpPr>
          <p:nvPr>
            <p:ph type="body" sz="half" idx="1"/>
          </p:nvPr>
        </p:nvSpPr>
        <p:spPr/>
        <p:txBody>
          <a:bodyPr/>
          <a:lstStyle/>
          <a:p>
            <a:r>
              <a:rPr lang="en-US" altLang="zh-CN" sz="2400" dirty="0">
                <a:ea typeface="宋体" pitchFamily="2" charset="-122"/>
              </a:rPr>
              <a:t>Principles of network applications</a:t>
            </a:r>
          </a:p>
          <a:p>
            <a:r>
              <a:rPr lang="en-US" altLang="zh-CN" sz="2400" dirty="0">
                <a:ea typeface="宋体" pitchFamily="2" charset="-122"/>
              </a:rPr>
              <a:t>Web and HTTP</a:t>
            </a:r>
          </a:p>
          <a:p>
            <a:r>
              <a:rPr lang="en-US" altLang="zh-CN" sz="2400" dirty="0">
                <a:ea typeface="宋体" pitchFamily="2" charset="-122"/>
              </a:rPr>
              <a:t>FTP </a:t>
            </a:r>
            <a:endParaRPr lang="en-US" altLang="zh-CN" sz="2400" dirty="0">
              <a:solidFill>
                <a:srgbClr val="FF0000"/>
              </a:solidFill>
              <a:ea typeface="宋体" pitchFamily="2" charset="-122"/>
            </a:endParaRPr>
          </a:p>
          <a:p>
            <a:r>
              <a:rPr lang="en-US" altLang="zh-CN" sz="2400" dirty="0">
                <a:ea typeface="宋体" pitchFamily="2" charset="-122"/>
              </a:rPr>
              <a:t>Electronic Mail</a:t>
            </a:r>
          </a:p>
          <a:p>
            <a:pPr lvl="1"/>
            <a:r>
              <a:rPr lang="en-US" altLang="zh-CN" sz="2000" dirty="0">
                <a:ea typeface="宋体" pitchFamily="2" charset="-122"/>
              </a:rPr>
              <a:t>SMTP, POP3, IMAP</a:t>
            </a:r>
          </a:p>
          <a:p>
            <a:r>
              <a:rPr lang="en-US" altLang="zh-CN" sz="2400" dirty="0">
                <a:ea typeface="宋体" pitchFamily="2" charset="-122"/>
              </a:rPr>
              <a:t>DNS</a:t>
            </a:r>
          </a:p>
          <a:p>
            <a:endParaRPr lang="en-US" altLang="zh-CN" sz="2400" dirty="0">
              <a:ea typeface="宋体" pitchFamily="2" charset="-122"/>
            </a:endParaRPr>
          </a:p>
        </p:txBody>
      </p:sp>
      <p:sp>
        <p:nvSpPr>
          <p:cNvPr id="230404" name="Rectangle 4"/>
          <p:cNvSpPr>
            <a:spLocks noGrp="1" noChangeArrowheads="1"/>
          </p:cNvSpPr>
          <p:nvPr>
            <p:ph type="body" sz="half" idx="2"/>
          </p:nvPr>
        </p:nvSpPr>
        <p:spPr>
          <a:xfrm>
            <a:off x="4495800" y="1600200"/>
            <a:ext cx="4054475" cy="4648200"/>
          </a:xfrm>
        </p:spPr>
        <p:txBody>
          <a:bodyPr/>
          <a:lstStyle/>
          <a:p>
            <a:r>
              <a:rPr lang="en-US" altLang="zh-CN" sz="2400" dirty="0">
                <a:ea typeface="宋体" pitchFamily="2" charset="-122"/>
              </a:rPr>
              <a:t>P2P file sharing</a:t>
            </a:r>
          </a:p>
          <a:p>
            <a:r>
              <a:rPr lang="en-US" altLang="zh-CN" sz="2400" dirty="0">
                <a:ea typeface="宋体" pitchFamily="2" charset="-122"/>
              </a:rPr>
              <a:t>Socket programming with TCP</a:t>
            </a:r>
          </a:p>
          <a:p>
            <a:r>
              <a:rPr lang="en-US" altLang="zh-Hans" sz="2400" dirty="0">
                <a:solidFill>
                  <a:srgbClr val="FF0000"/>
                </a:solidFill>
                <a:ea typeface="宋体" pitchFamily="2" charset="-122"/>
              </a:rPr>
              <a:t>S</a:t>
            </a:r>
            <a:r>
              <a:rPr lang="en-US" altLang="zh-CN" sz="2400" dirty="0">
                <a:solidFill>
                  <a:srgbClr val="FF0000"/>
                </a:solidFill>
                <a:ea typeface="宋体" pitchFamily="2" charset="-122"/>
              </a:rPr>
              <a:t>ocket programming with UDP</a:t>
            </a:r>
          </a:p>
          <a:p>
            <a:r>
              <a:rPr lang="en-US" altLang="zh-CN" sz="2400" dirty="0">
                <a:ea typeface="宋体" pitchFamily="2" charset="-122"/>
              </a:rPr>
              <a:t>Building a Web server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5"/>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11" name="灯片编号占位符 6"/>
          <p:cNvSpPr>
            <a:spLocks noGrp="1"/>
          </p:cNvSpPr>
          <p:nvPr>
            <p:ph type="sldNum" sz="quarter" idx="12"/>
          </p:nvPr>
        </p:nvSpPr>
        <p:spPr/>
        <p:txBody>
          <a:bodyPr/>
          <a:lstStyle/>
          <a:p>
            <a:fld id="{37735059-16D5-4B2A-BE81-1E0AD8FD78B8}" type="slidenum">
              <a:rPr lang="en-US" altLang="zh-CN"/>
              <a:t>97</a:t>
            </a:fld>
            <a:endParaRPr lang="en-US" altLang="zh-CN" dirty="0"/>
          </a:p>
        </p:txBody>
      </p:sp>
      <p:sp>
        <p:nvSpPr>
          <p:cNvPr id="96258" name="Rectangle 2"/>
          <p:cNvSpPr>
            <a:spLocks noGrp="1" noChangeArrowheads="1"/>
          </p:cNvSpPr>
          <p:nvPr>
            <p:ph type="title"/>
          </p:nvPr>
        </p:nvSpPr>
        <p:spPr/>
        <p:txBody>
          <a:bodyPr/>
          <a:lstStyle/>
          <a:p>
            <a:r>
              <a:rPr lang="en-US" altLang="zh-CN" sz="3600" dirty="0">
                <a:ea typeface="宋体" pitchFamily="2" charset="-122"/>
              </a:rPr>
              <a:t>UDP Socket</a:t>
            </a:r>
            <a:r>
              <a:rPr lang="zh-CN" altLang="en-US" sz="3600" dirty="0">
                <a:ea typeface="宋体" pitchFamily="2" charset="-122"/>
              </a:rPr>
              <a:t>套接字编程</a:t>
            </a:r>
          </a:p>
        </p:txBody>
      </p:sp>
      <p:sp>
        <p:nvSpPr>
          <p:cNvPr id="96259" name="Rectangle 3"/>
          <p:cNvSpPr>
            <a:spLocks noGrp="1" noChangeArrowheads="1"/>
          </p:cNvSpPr>
          <p:nvPr>
            <p:ph type="body" sz="half" idx="1"/>
          </p:nvPr>
        </p:nvSpPr>
        <p:spPr/>
        <p:txBody>
          <a:bodyPr/>
          <a:lstStyle/>
          <a:p>
            <a:pPr>
              <a:buFont typeface="ZapfDingbats" pitchFamily="82" charset="2"/>
              <a:buNone/>
            </a:pPr>
            <a:r>
              <a:rPr lang="en-US" altLang="zh-CN" sz="2000" dirty="0">
                <a:solidFill>
                  <a:srgbClr val="FF0000"/>
                </a:solidFill>
                <a:ea typeface="宋体" pitchFamily="2" charset="-122"/>
              </a:rPr>
              <a:t>UDP: </a:t>
            </a:r>
            <a:r>
              <a:rPr lang="zh-CN" altLang="en-US" sz="2000" dirty="0">
                <a:solidFill>
                  <a:srgbClr val="FF0000"/>
                </a:solidFill>
                <a:ea typeface="宋体" pitchFamily="2" charset="-122"/>
              </a:rPr>
              <a:t>面向无连接</a:t>
            </a:r>
          </a:p>
          <a:p>
            <a:r>
              <a:rPr lang="zh-Hans" altLang="en-US" sz="2000" dirty="0">
                <a:ea typeface="宋体" pitchFamily="2" charset="-122"/>
              </a:rPr>
              <a:t>没有三次握手</a:t>
            </a:r>
            <a:endParaRPr lang="en-US" altLang="zh-Hans" sz="2000" dirty="0">
              <a:ea typeface="宋体" pitchFamily="2" charset="-122"/>
            </a:endParaRPr>
          </a:p>
          <a:p>
            <a:r>
              <a:rPr lang="zh-CN" altLang="en-US" sz="2000" dirty="0">
                <a:ea typeface="宋体" pitchFamily="2" charset="-122"/>
              </a:rPr>
              <a:t>发送方</a:t>
            </a:r>
            <a:r>
              <a:rPr lang="zh-Hans" altLang="en-US" sz="2000" dirty="0">
                <a:ea typeface="宋体" pitchFamily="2" charset="-122"/>
              </a:rPr>
              <a:t>需要</a:t>
            </a:r>
            <a:r>
              <a:rPr lang="zh-CN" altLang="en-US" sz="2000" dirty="0">
                <a:ea typeface="宋体" pitchFamily="2" charset="-122"/>
              </a:rPr>
              <a:t>将</a:t>
            </a:r>
            <a:r>
              <a:rPr lang="en-US" altLang="zh-CN" sz="2000" dirty="0">
                <a:ea typeface="宋体" pitchFamily="2" charset="-122"/>
              </a:rPr>
              <a:t>IP</a:t>
            </a:r>
            <a:r>
              <a:rPr lang="zh-CN" altLang="en-US" sz="2000" dirty="0">
                <a:ea typeface="宋体" pitchFamily="2" charset="-122"/>
              </a:rPr>
              <a:t>地址和目标端口附加到每个数据包</a:t>
            </a:r>
            <a:endParaRPr lang="en-US" altLang="zh-CN" sz="2000" dirty="0">
              <a:ea typeface="宋体" pitchFamily="2" charset="-122"/>
            </a:endParaRPr>
          </a:p>
          <a:p>
            <a:r>
              <a:rPr lang="zh-CN" altLang="en-US" sz="2000" dirty="0">
                <a:ea typeface="宋体" pitchFamily="2" charset="-122"/>
              </a:rPr>
              <a:t>服务器必须从接收到的数据包中提取</a:t>
            </a:r>
            <a:r>
              <a:rPr lang="en-US" altLang="zh-CN" sz="2000" dirty="0">
                <a:ea typeface="宋体" pitchFamily="2" charset="-122"/>
              </a:rPr>
              <a:t>IP</a:t>
            </a:r>
            <a:r>
              <a:rPr lang="zh-CN" altLang="en-US" sz="2000" dirty="0">
                <a:ea typeface="宋体" pitchFamily="2" charset="-122"/>
              </a:rPr>
              <a:t>地址，发送方端口</a:t>
            </a:r>
            <a:endParaRPr lang="en-US" altLang="zh-CN" sz="2000" dirty="0">
              <a:ea typeface="宋体" pitchFamily="2" charset="-122"/>
            </a:endParaRPr>
          </a:p>
          <a:p>
            <a:pPr>
              <a:spcBef>
                <a:spcPct val="50000"/>
              </a:spcBef>
              <a:buFont typeface="ZapfDingbats" pitchFamily="82" charset="2"/>
              <a:buNone/>
            </a:pPr>
            <a:r>
              <a:rPr lang="en-US" altLang="zh-CN" sz="2000" dirty="0">
                <a:solidFill>
                  <a:srgbClr val="FF0000"/>
                </a:solidFill>
                <a:ea typeface="宋体" pitchFamily="2" charset="-122"/>
              </a:rPr>
              <a:t>UDP: </a:t>
            </a:r>
            <a:r>
              <a:rPr lang="zh-Hans" altLang="en-US" sz="2000" dirty="0">
                <a:solidFill>
                  <a:srgbClr val="FF0000"/>
                </a:solidFill>
                <a:ea typeface="宋体" pitchFamily="2" charset="-122"/>
              </a:rPr>
              <a:t>传输的数据可能乱序接收或丢失</a:t>
            </a:r>
            <a:endParaRPr lang="en-US" altLang="zh-CN" sz="2000" dirty="0">
              <a:ea typeface="宋体" pitchFamily="2" charset="-122"/>
            </a:endParaRPr>
          </a:p>
        </p:txBody>
      </p:sp>
      <p:grpSp>
        <p:nvGrpSpPr>
          <p:cNvPr id="96260" name="Group 4"/>
          <p:cNvGrpSpPr/>
          <p:nvPr/>
        </p:nvGrpSpPr>
        <p:grpSpPr bwMode="auto">
          <a:xfrm>
            <a:off x="4657728" y="2679700"/>
            <a:ext cx="4133855" cy="1635125"/>
            <a:chOff x="2940" y="2888"/>
            <a:chExt cx="2604" cy="1030"/>
          </a:xfrm>
        </p:grpSpPr>
        <p:sp>
          <p:nvSpPr>
            <p:cNvPr id="96261" name="Rectangle 5"/>
            <p:cNvSpPr>
              <a:spLocks noChangeArrowheads="1"/>
            </p:cNvSpPr>
            <p:nvPr/>
          </p:nvSpPr>
          <p:spPr bwMode="auto">
            <a:xfrm>
              <a:off x="2940" y="3024"/>
              <a:ext cx="2604" cy="894"/>
            </a:xfrm>
            <a:prstGeom prst="rect">
              <a:avLst/>
            </a:prstGeom>
            <a:noFill/>
            <a:ln w="28575">
              <a:solidFill>
                <a:schemeClr val="accent2"/>
              </a:solidFill>
              <a:miter lim="800000"/>
            </a:ln>
            <a:effectLst/>
          </p:spPr>
          <p:txBody>
            <a:bodyPr wrap="none" anchor="ctr">
              <a:spAutoFit/>
            </a:bodyPr>
            <a:lstStyle/>
            <a:p>
              <a:endParaRPr lang="zh-CN" altLang="en-US"/>
            </a:p>
          </p:txBody>
        </p:sp>
        <p:grpSp>
          <p:nvGrpSpPr>
            <p:cNvPr id="96262" name="Group 6"/>
            <p:cNvGrpSpPr/>
            <p:nvPr/>
          </p:nvGrpSpPr>
          <p:grpSpPr bwMode="auto">
            <a:xfrm>
              <a:off x="2976" y="2888"/>
              <a:ext cx="1653" cy="250"/>
              <a:chOff x="66" y="3842"/>
              <a:chExt cx="1653" cy="250"/>
            </a:xfrm>
          </p:grpSpPr>
          <p:sp>
            <p:nvSpPr>
              <p:cNvPr id="96263" name="Rectangle 7"/>
              <p:cNvSpPr>
                <a:spLocks noChangeArrowheads="1"/>
              </p:cNvSpPr>
              <p:nvPr/>
            </p:nvSpPr>
            <p:spPr bwMode="auto">
              <a:xfrm>
                <a:off x="96" y="3888"/>
                <a:ext cx="1584" cy="162"/>
              </a:xfrm>
              <a:prstGeom prst="rect">
                <a:avLst/>
              </a:prstGeom>
              <a:solidFill>
                <a:schemeClr val="bg1"/>
              </a:solidFill>
              <a:ln w="9525">
                <a:noFill/>
                <a:miter lim="800000"/>
              </a:ln>
              <a:effectLst/>
            </p:spPr>
            <p:txBody>
              <a:bodyPr wrap="none" anchor="ctr">
                <a:spAutoFit/>
              </a:bodyPr>
              <a:lstStyle/>
              <a:p>
                <a:endParaRPr lang="zh-CN" altLang="en-US"/>
              </a:p>
            </p:txBody>
          </p:sp>
          <p:sp>
            <p:nvSpPr>
              <p:cNvPr id="96264" name="Text Box 8"/>
              <p:cNvSpPr txBox="1">
                <a:spLocks noChangeArrowheads="1"/>
              </p:cNvSpPr>
              <p:nvPr/>
            </p:nvSpPr>
            <p:spPr bwMode="auto">
              <a:xfrm>
                <a:off x="66" y="3842"/>
                <a:ext cx="1653" cy="250"/>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solidFill>
                      <a:srgbClr val="FF0000"/>
                    </a:solidFill>
                    <a:ea typeface="宋体" pitchFamily="2" charset="-122"/>
                  </a:rPr>
                  <a:t>application viewpoint</a:t>
                </a:r>
                <a:endParaRPr lang="en-US" altLang="zh-CN" sz="1800" dirty="0">
                  <a:ea typeface="宋体" pitchFamily="2" charset="-122"/>
                </a:endParaRPr>
              </a:p>
            </p:txBody>
          </p:sp>
        </p:grpSp>
        <p:sp>
          <p:nvSpPr>
            <p:cNvPr id="96265" name="Text Box 9"/>
            <p:cNvSpPr txBox="1">
              <a:spLocks noChangeArrowheads="1"/>
            </p:cNvSpPr>
            <p:nvPr/>
          </p:nvSpPr>
          <p:spPr bwMode="auto">
            <a:xfrm>
              <a:off x="2976" y="3274"/>
              <a:ext cx="2497" cy="446"/>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2000" dirty="0">
                  <a:solidFill>
                    <a:schemeClr val="accent2"/>
                  </a:solidFill>
                  <a:ea typeface="宋体" pitchFamily="2" charset="-122"/>
                </a:rPr>
                <a:t>UDP </a:t>
              </a:r>
              <a:r>
                <a:rPr lang="zh-Hans" altLang="en-US" sz="2000" dirty="0">
                  <a:solidFill>
                    <a:schemeClr val="accent2"/>
                  </a:solidFill>
                  <a:ea typeface="宋体" pitchFamily="2" charset="-122"/>
                </a:rPr>
                <a:t>在客户端和服务器之间</a:t>
              </a:r>
              <a:endParaRPr lang="en-US" altLang="zh-Hans" sz="2000" dirty="0">
                <a:solidFill>
                  <a:schemeClr val="accent2"/>
                </a:solidFill>
                <a:ea typeface="宋体" pitchFamily="2" charset="-122"/>
              </a:endParaRPr>
            </a:p>
            <a:p>
              <a:pPr algn="ctr">
                <a:spcBef>
                  <a:spcPct val="0"/>
                </a:spcBef>
                <a:buClrTx/>
                <a:buSzTx/>
                <a:buFontTx/>
                <a:buNone/>
              </a:pPr>
              <a:r>
                <a:rPr lang="zh-Hans" altLang="en-US" sz="2000" dirty="0">
                  <a:solidFill>
                    <a:schemeClr val="accent2"/>
                  </a:solidFill>
                  <a:ea typeface="宋体" pitchFamily="2" charset="-122"/>
                </a:rPr>
                <a:t>提供不可靠的字节组</a:t>
              </a:r>
              <a:r>
                <a:rPr lang="en-US" altLang="zh-Hans" sz="2000" dirty="0">
                  <a:solidFill>
                    <a:schemeClr val="accent2"/>
                  </a:solidFill>
                  <a:ea typeface="宋体" pitchFamily="2" charset="-122"/>
                </a:rPr>
                <a:t>(</a:t>
              </a:r>
              <a:r>
                <a:rPr lang="zh-Hans" altLang="en-US" sz="2000" dirty="0">
                  <a:solidFill>
                    <a:schemeClr val="accent2"/>
                  </a:solidFill>
                  <a:ea typeface="宋体" pitchFamily="2" charset="-122"/>
                </a:rPr>
                <a:t>数据报</a:t>
              </a:r>
              <a:r>
                <a:rPr lang="en-US" altLang="zh-Hans" sz="2000" dirty="0">
                  <a:solidFill>
                    <a:schemeClr val="accent2"/>
                  </a:solidFill>
                  <a:ea typeface="宋体" pitchFamily="2" charset="-122"/>
                </a:rPr>
                <a:t>)</a:t>
              </a:r>
              <a:r>
                <a:rPr lang="zh-Hans" altLang="en-US" sz="2000" dirty="0">
                  <a:solidFill>
                    <a:schemeClr val="accent2"/>
                  </a:solidFill>
                  <a:ea typeface="宋体" pitchFamily="2" charset="-122"/>
                </a:rPr>
                <a:t>传输</a:t>
              </a:r>
              <a:endParaRPr lang="en-US" altLang="zh-CN" sz="1800" dirty="0">
                <a:ea typeface="宋体" pitchFamily="2" charset="-122"/>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40" name="灯片编号占位符 4"/>
          <p:cNvSpPr>
            <a:spLocks noGrp="1"/>
          </p:cNvSpPr>
          <p:nvPr>
            <p:ph type="sldNum" sz="quarter" idx="12"/>
          </p:nvPr>
        </p:nvSpPr>
        <p:spPr/>
        <p:txBody>
          <a:bodyPr/>
          <a:lstStyle/>
          <a:p>
            <a:fld id="{10CA842E-0267-452E-9D54-C32D94A7D4FD}" type="slidenum">
              <a:rPr lang="en-US" altLang="zh-CN"/>
              <a:t>98</a:t>
            </a:fld>
            <a:endParaRPr lang="en-US" altLang="zh-CN" dirty="0"/>
          </a:p>
        </p:txBody>
      </p:sp>
      <p:sp>
        <p:nvSpPr>
          <p:cNvPr id="91138" name="Rectangle 2"/>
          <p:cNvSpPr>
            <a:spLocks noGrp="1" noChangeArrowheads="1"/>
          </p:cNvSpPr>
          <p:nvPr>
            <p:ph type="title"/>
          </p:nvPr>
        </p:nvSpPr>
        <p:spPr/>
        <p:txBody>
          <a:bodyPr/>
          <a:lstStyle/>
          <a:p>
            <a:r>
              <a:rPr lang="zh-CN" altLang="en-US" sz="3200" dirty="0">
                <a:ea typeface="宋体" pitchFamily="2" charset="-122"/>
              </a:rPr>
              <a:t>客户端</a:t>
            </a:r>
            <a:r>
              <a:rPr lang="en-US" altLang="zh-CN" sz="3200" dirty="0">
                <a:ea typeface="宋体" pitchFamily="2" charset="-122"/>
              </a:rPr>
              <a:t>/</a:t>
            </a:r>
            <a:r>
              <a:rPr lang="zh-CN" altLang="en-US" sz="3200" dirty="0">
                <a:ea typeface="宋体" pitchFamily="2" charset="-122"/>
              </a:rPr>
              <a:t>服务器</a:t>
            </a:r>
            <a:r>
              <a:rPr lang="en-US" altLang="zh-CN" sz="3200" dirty="0">
                <a:ea typeface="宋体" pitchFamily="2" charset="-122"/>
              </a:rPr>
              <a:t> socket</a:t>
            </a:r>
            <a:r>
              <a:rPr lang="zh-CN" altLang="en-US" sz="3200" dirty="0">
                <a:ea typeface="宋体" pitchFamily="2" charset="-122"/>
              </a:rPr>
              <a:t>交互</a:t>
            </a:r>
            <a:r>
              <a:rPr lang="en-US" altLang="zh-CN" sz="3200" dirty="0">
                <a:ea typeface="宋体" pitchFamily="2" charset="-122"/>
              </a:rPr>
              <a:t>: TCP</a:t>
            </a:r>
            <a:endParaRPr lang="en-US" altLang="zh-CN" dirty="0">
              <a:ea typeface="宋体" pitchFamily="2" charset="-122"/>
            </a:endParaRPr>
          </a:p>
        </p:txBody>
      </p:sp>
      <p:grpSp>
        <p:nvGrpSpPr>
          <p:cNvPr id="91139" name="Group 3"/>
          <p:cNvGrpSpPr/>
          <p:nvPr/>
        </p:nvGrpSpPr>
        <p:grpSpPr bwMode="auto">
          <a:xfrm>
            <a:off x="1312863" y="3324226"/>
            <a:ext cx="2136775" cy="823913"/>
            <a:chOff x="827" y="2094"/>
            <a:chExt cx="1346" cy="519"/>
          </a:xfrm>
        </p:grpSpPr>
        <p:sp>
          <p:nvSpPr>
            <p:cNvPr id="91140" name="Text Box 4"/>
            <p:cNvSpPr txBox="1">
              <a:spLocks noChangeArrowheads="1"/>
            </p:cNvSpPr>
            <p:nvPr/>
          </p:nvSpPr>
          <p:spPr bwMode="auto">
            <a:xfrm>
              <a:off x="827" y="2094"/>
              <a:ext cx="908" cy="194"/>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等待入连接请求</a:t>
              </a:r>
              <a:endParaRPr lang="en-US" altLang="zh-CN" dirty="0">
                <a:latin typeface="Comic Sans MS Regular" panose="030F0702030302020204" pitchFamily="66" charset="0"/>
                <a:ea typeface="宋体" pitchFamily="2" charset="-122"/>
              </a:endParaRPr>
            </a:p>
          </p:txBody>
        </p:sp>
        <p:sp>
          <p:nvSpPr>
            <p:cNvPr id="91141" name="Text Box 5"/>
            <p:cNvSpPr txBox="1">
              <a:spLocks noChangeArrowheads="1"/>
            </p:cNvSpPr>
            <p:nvPr/>
          </p:nvSpPr>
          <p:spPr bwMode="auto">
            <a:xfrm>
              <a:off x="828" y="2283"/>
              <a:ext cx="1345" cy="33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connectionSocket</a:t>
              </a:r>
              <a:r>
                <a:rPr lang="en-US" altLang="zh-CN" sz="1400" dirty="0">
                  <a:solidFill>
                    <a:srgbClr val="FF0000"/>
                  </a:solidFill>
                  <a:latin typeface="Arial" panose="02080604020202020204" pitchFamily="34" charset="0"/>
                  <a:ea typeface="宋体" pitchFamily="2" charset="-122"/>
                </a:rPr>
                <a:t> =</a:t>
              </a: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welcomeSocket.accept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grpSp>
        <p:nvGrpSpPr>
          <p:cNvPr id="91142" name="Group 6"/>
          <p:cNvGrpSpPr/>
          <p:nvPr/>
        </p:nvGrpSpPr>
        <p:grpSpPr bwMode="auto">
          <a:xfrm>
            <a:off x="1303338" y="1985963"/>
            <a:ext cx="1839913" cy="1309687"/>
            <a:chOff x="821" y="1251"/>
            <a:chExt cx="1159" cy="825"/>
          </a:xfrm>
        </p:grpSpPr>
        <p:grpSp>
          <p:nvGrpSpPr>
            <p:cNvPr id="91143" name="Group 7"/>
            <p:cNvGrpSpPr/>
            <p:nvPr/>
          </p:nvGrpSpPr>
          <p:grpSpPr bwMode="auto">
            <a:xfrm>
              <a:off x="821" y="1251"/>
              <a:ext cx="1159" cy="657"/>
              <a:chOff x="329" y="1275"/>
              <a:chExt cx="1159" cy="657"/>
            </a:xfrm>
          </p:grpSpPr>
          <p:sp>
            <p:nvSpPr>
              <p:cNvPr id="91144" name="Text Box 8"/>
              <p:cNvSpPr txBox="1">
                <a:spLocks noChangeArrowheads="1"/>
              </p:cNvSpPr>
              <p:nvPr/>
            </p:nvSpPr>
            <p:spPr bwMode="auto">
              <a:xfrm>
                <a:off x="329" y="1275"/>
                <a:ext cx="1159" cy="329"/>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对如请求创建套接字</a:t>
                </a:r>
                <a:r>
                  <a:rPr lang="en-US" altLang="zh-CN" sz="1400" dirty="0">
                    <a:latin typeface="Arial" panose="02080604020202020204" pitchFamily="34" charset="0"/>
                    <a:ea typeface="宋体" pitchFamily="2" charset="-122"/>
                  </a:rPr>
                  <a:t>,</a:t>
                </a:r>
              </a:p>
              <a:p>
                <a:pPr>
                  <a:spcBef>
                    <a:spcPct val="0"/>
                  </a:spcBef>
                  <a:buClrTx/>
                  <a:buSzTx/>
                  <a:buFontTx/>
                  <a:buNone/>
                </a:pPr>
                <a:r>
                  <a:rPr lang="en-US" altLang="zh-CN" sz="1400" dirty="0">
                    <a:latin typeface="Arial" panose="02080604020202020204" pitchFamily="34" charset="0"/>
                    <a:ea typeface="宋体" pitchFamily="2" charset="-122"/>
                  </a:rPr>
                  <a:t>port=</a:t>
                </a:r>
                <a:r>
                  <a:rPr lang="en-US" altLang="zh-CN" sz="1400" dirty="0">
                    <a:latin typeface="Courier New" pitchFamily="49" charset="0"/>
                    <a:ea typeface="宋体" pitchFamily="2" charset="-122"/>
                  </a:rPr>
                  <a:t>x:</a:t>
                </a:r>
                <a:endParaRPr lang="en-US" altLang="zh-CN" dirty="0">
                  <a:latin typeface="Comic Sans MS Regular" panose="030F0702030302020204" pitchFamily="66" charset="0"/>
                  <a:ea typeface="宋体" pitchFamily="2" charset="-122"/>
                </a:endParaRPr>
              </a:p>
            </p:txBody>
          </p:sp>
          <p:sp>
            <p:nvSpPr>
              <p:cNvPr id="91145" name="Text Box 9"/>
              <p:cNvSpPr txBox="1">
                <a:spLocks noChangeArrowheads="1"/>
              </p:cNvSpPr>
              <p:nvPr/>
            </p:nvSpPr>
            <p:spPr bwMode="auto">
              <a:xfrm>
                <a:off x="350" y="1602"/>
                <a:ext cx="1035" cy="33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welcomeSocket</a:t>
                </a:r>
                <a:r>
                  <a:rPr lang="en-US" altLang="zh-CN" sz="1400" dirty="0">
                    <a:solidFill>
                      <a:srgbClr val="FF0000"/>
                    </a:solidFill>
                    <a:latin typeface="Arial" panose="02080604020202020204" pitchFamily="34" charset="0"/>
                    <a:ea typeface="宋体" pitchFamily="2" charset="-122"/>
                  </a:rPr>
                  <a:t> = </a:t>
                </a:r>
              </a:p>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ServerSocket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sp>
          <p:nvSpPr>
            <p:cNvPr id="91146" name="Line 10"/>
            <p:cNvSpPr>
              <a:spLocks noChangeShapeType="1"/>
            </p:cNvSpPr>
            <p:nvPr/>
          </p:nvSpPr>
          <p:spPr bwMode="auto">
            <a:xfrm>
              <a:off x="1284" y="1872"/>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grpSp>
        <p:nvGrpSpPr>
          <p:cNvPr id="91147" name="Group 11"/>
          <p:cNvGrpSpPr/>
          <p:nvPr/>
        </p:nvGrpSpPr>
        <p:grpSpPr bwMode="auto">
          <a:xfrm>
            <a:off x="5080001" y="3254375"/>
            <a:ext cx="3167063" cy="808038"/>
            <a:chOff x="3326" y="1222"/>
            <a:chExt cx="1995" cy="509"/>
          </a:xfrm>
        </p:grpSpPr>
        <p:sp>
          <p:nvSpPr>
            <p:cNvPr id="91148" name="Text Box 12"/>
            <p:cNvSpPr txBox="1">
              <a:spLocks noChangeArrowheads="1"/>
            </p:cNvSpPr>
            <p:nvPr/>
          </p:nvSpPr>
          <p:spPr bwMode="auto">
            <a:xfrm>
              <a:off x="3335" y="1222"/>
              <a:ext cx="1986" cy="193"/>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创建与</a:t>
              </a:r>
              <a:r>
                <a:rPr lang="en-US" altLang="zh-CN" sz="1400" dirty="0" err="1">
                  <a:latin typeface="Courier New" pitchFamily="49" charset="0"/>
                  <a:ea typeface="宋体" pitchFamily="2" charset="-122"/>
                </a:rPr>
                <a:t>hostid</a:t>
              </a:r>
              <a:r>
                <a:rPr lang="en-US" altLang="zh-CN" sz="1400" dirty="0">
                  <a:latin typeface="Arial" panose="02080604020202020204" pitchFamily="34" charset="0"/>
                  <a:ea typeface="宋体" pitchFamily="2" charset="-122"/>
                </a:rPr>
                <a:t>, port=</a:t>
              </a:r>
              <a:r>
                <a:rPr lang="en-US" altLang="zh-CN" sz="1400" dirty="0">
                  <a:latin typeface="Courier New" pitchFamily="49" charset="0"/>
                  <a:ea typeface="宋体" pitchFamily="2" charset="-122"/>
                </a:rPr>
                <a:t>x</a:t>
              </a:r>
              <a:r>
                <a:rPr lang="zh-CN" altLang="en-US" sz="1400" dirty="0">
                  <a:latin typeface="Courier New" pitchFamily="49" charset="0"/>
                  <a:ea typeface="宋体" pitchFamily="2" charset="-122"/>
                </a:rPr>
                <a:t>连接的套接字</a:t>
              </a:r>
            </a:p>
          </p:txBody>
        </p:sp>
        <p:sp>
          <p:nvSpPr>
            <p:cNvPr id="91149" name="Text Box 13"/>
            <p:cNvSpPr txBox="1">
              <a:spLocks noChangeArrowheads="1"/>
            </p:cNvSpPr>
            <p:nvPr/>
          </p:nvSpPr>
          <p:spPr bwMode="auto">
            <a:xfrm>
              <a:off x="3326" y="1401"/>
              <a:ext cx="853" cy="330"/>
            </a:xfrm>
            <a:prstGeom prst="rect">
              <a:avLst/>
            </a:prstGeom>
            <a:noFill/>
            <a:ln w="9525">
              <a:noFill/>
              <a:miter lim="800000"/>
            </a:ln>
            <a:effectLst/>
          </p:spPr>
          <p:txBody>
            <a:bodyPr wrap="none" anchor="ctr">
              <a:spAutoFit/>
            </a:bodyPr>
            <a:lstStyle/>
            <a:p>
              <a:pPr algn="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r>
                <a:rPr lang="en-US" altLang="zh-CN" sz="1400" dirty="0">
                  <a:solidFill>
                    <a:srgbClr val="FF0000"/>
                  </a:solidFill>
                  <a:latin typeface="Arial" panose="02080604020202020204" pitchFamily="34" charset="0"/>
                  <a:ea typeface="宋体" pitchFamily="2" charset="-122"/>
                </a:rPr>
                <a:t> = </a:t>
              </a:r>
            </a:p>
            <a:p>
              <a:pPr algn="r">
                <a:spcBef>
                  <a:spcPct val="0"/>
                </a:spcBef>
                <a:buClrTx/>
                <a:buSzTx/>
                <a:buFontTx/>
                <a:buNone/>
              </a:pPr>
              <a:r>
                <a:rPr lang="en-US" altLang="zh-CN" sz="1400" dirty="0">
                  <a:solidFill>
                    <a:srgbClr val="FF0000"/>
                  </a:solidFill>
                  <a:latin typeface="Arial" panose="02080604020202020204" pitchFamily="34" charset="0"/>
                  <a:ea typeface="宋体" pitchFamily="2" charset="-122"/>
                </a:rPr>
                <a:t>Socket()</a:t>
              </a:r>
              <a:endParaRPr lang="en-US" altLang="zh-CN" dirty="0">
                <a:latin typeface="Comic Sans MS Regular" panose="030F0702030302020204" pitchFamily="66" charset="0"/>
                <a:ea typeface="宋体" pitchFamily="2" charset="-122"/>
              </a:endParaRPr>
            </a:p>
          </p:txBody>
        </p:sp>
      </p:grpSp>
      <p:grpSp>
        <p:nvGrpSpPr>
          <p:cNvPr id="91150" name="Group 14"/>
          <p:cNvGrpSpPr/>
          <p:nvPr/>
        </p:nvGrpSpPr>
        <p:grpSpPr bwMode="auto">
          <a:xfrm>
            <a:off x="1276350" y="3124200"/>
            <a:ext cx="5935663" cy="3352800"/>
            <a:chOff x="804" y="1968"/>
            <a:chExt cx="3739" cy="2112"/>
          </a:xfrm>
        </p:grpSpPr>
        <p:sp>
          <p:nvSpPr>
            <p:cNvPr id="91151" name="Text Box 15"/>
            <p:cNvSpPr txBox="1">
              <a:spLocks noChangeArrowheads="1"/>
            </p:cNvSpPr>
            <p:nvPr/>
          </p:nvSpPr>
          <p:spPr bwMode="auto">
            <a:xfrm>
              <a:off x="839" y="3640"/>
              <a:ext cx="1007" cy="3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关闭</a:t>
              </a:r>
              <a:endParaRPr lang="en-US" altLang="zh-CN" sz="1400" dirty="0">
                <a:latin typeface="Arial" panose="02080604020202020204" pitchFamily="34" charset="0"/>
                <a:ea typeface="宋体" pitchFamily="2" charset="-122"/>
              </a:endParaRP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connectionSocket</a:t>
              </a:r>
              <a:endParaRPr lang="en-US" altLang="zh-CN" dirty="0">
                <a:latin typeface="Comic Sans MS Regular" panose="030F0702030302020204" pitchFamily="66" charset="0"/>
                <a:ea typeface="宋体" pitchFamily="2" charset="-122"/>
              </a:endParaRPr>
            </a:p>
          </p:txBody>
        </p:sp>
        <p:sp>
          <p:nvSpPr>
            <p:cNvPr id="91152" name="Line 16"/>
            <p:cNvSpPr>
              <a:spLocks noChangeShapeType="1"/>
            </p:cNvSpPr>
            <p:nvPr/>
          </p:nvSpPr>
          <p:spPr bwMode="auto">
            <a:xfrm>
              <a:off x="1290" y="3564"/>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53" name="Freeform 17"/>
            <p:cNvSpPr/>
            <p:nvPr/>
          </p:nvSpPr>
          <p:spPr bwMode="auto">
            <a:xfrm>
              <a:off x="804" y="1968"/>
              <a:ext cx="492" cy="2112"/>
            </a:xfrm>
            <a:custGeom>
              <a:avLst/>
              <a:gdLst/>
              <a:ahLst/>
              <a:cxnLst>
                <a:cxn ang="0">
                  <a:pos x="492" y="1968"/>
                </a:cxn>
                <a:cxn ang="0">
                  <a:pos x="492" y="2112"/>
                </a:cxn>
                <a:cxn ang="0">
                  <a:pos x="0" y="2112"/>
                </a:cxn>
                <a:cxn ang="0">
                  <a:pos x="0" y="0"/>
                </a:cxn>
                <a:cxn ang="0">
                  <a:pos x="402" y="0"/>
                </a:cxn>
              </a:cxnLst>
              <a:rect l="0" t="0" r="r" b="b"/>
              <a:pathLst>
                <a:path w="492" h="2112">
                  <a:moveTo>
                    <a:pt x="492" y="1968"/>
                  </a:moveTo>
                  <a:lnTo>
                    <a:pt x="492" y="2112"/>
                  </a:lnTo>
                  <a:lnTo>
                    <a:pt x="0" y="2112"/>
                  </a:lnTo>
                  <a:lnTo>
                    <a:pt x="0" y="0"/>
                  </a:lnTo>
                  <a:lnTo>
                    <a:pt x="402" y="0"/>
                  </a:lnTo>
                </a:path>
              </a:pathLst>
            </a:custGeom>
            <a:noFill/>
            <a:ln w="28575" cap="flat" cmpd="sng">
              <a:solidFill>
                <a:schemeClr val="accent2"/>
              </a:solidFill>
              <a:prstDash val="solid"/>
              <a:round/>
              <a:headEnd type="none" w="med" len="med"/>
              <a:tailEnd type="triangle" w="med" len="med"/>
            </a:ln>
            <a:effectLst/>
          </p:spPr>
          <p:txBody>
            <a:bodyPr anchor="ctr">
              <a:spAutoFit/>
            </a:bodyPr>
            <a:lstStyle/>
            <a:p>
              <a:endParaRPr lang="zh-CN" altLang="en-US"/>
            </a:p>
          </p:txBody>
        </p:sp>
        <p:grpSp>
          <p:nvGrpSpPr>
            <p:cNvPr id="91154" name="Group 18"/>
            <p:cNvGrpSpPr/>
            <p:nvPr/>
          </p:nvGrpSpPr>
          <p:grpSpPr bwMode="auto">
            <a:xfrm>
              <a:off x="3365" y="3443"/>
              <a:ext cx="1178" cy="629"/>
              <a:chOff x="3365" y="3443"/>
              <a:chExt cx="1178" cy="629"/>
            </a:xfrm>
          </p:grpSpPr>
          <p:sp>
            <p:nvSpPr>
              <p:cNvPr id="91155" name="Text Box 19"/>
              <p:cNvSpPr txBox="1">
                <a:spLocks noChangeArrowheads="1"/>
              </p:cNvSpPr>
              <p:nvPr/>
            </p:nvSpPr>
            <p:spPr bwMode="auto">
              <a:xfrm>
                <a:off x="3365" y="3443"/>
                <a:ext cx="1178" cy="194"/>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clientSocket</a:t>
                </a:r>
                <a:r>
                  <a:rPr lang="zh-CN" altLang="en-US" sz="1400" dirty="0">
                    <a:solidFill>
                      <a:schemeClr val="tx1"/>
                    </a:solidFill>
                    <a:latin typeface="Arial" panose="02080604020202020204" pitchFamily="34" charset="0"/>
                    <a:ea typeface="宋体" pitchFamily="2" charset="-122"/>
                  </a:rPr>
                  <a:t>读回答</a:t>
                </a:r>
              </a:p>
            </p:txBody>
          </p:sp>
          <p:sp>
            <p:nvSpPr>
              <p:cNvPr id="91156" name="Text Box 20"/>
              <p:cNvSpPr txBox="1">
                <a:spLocks noChangeArrowheads="1"/>
              </p:cNvSpPr>
              <p:nvPr/>
            </p:nvSpPr>
            <p:spPr bwMode="auto">
              <a:xfrm>
                <a:off x="3389" y="3742"/>
                <a:ext cx="725" cy="3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关闭</a:t>
                </a:r>
                <a:endParaRPr lang="en-US" altLang="zh-CN" sz="1400" dirty="0">
                  <a:latin typeface="Arial" panose="02080604020202020204" pitchFamily="34" charset="0"/>
                  <a:ea typeface="宋体" pitchFamily="2" charset="-122"/>
                </a:endParaRP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endParaRPr lang="en-US" altLang="zh-CN" dirty="0">
                  <a:latin typeface="Comic Sans MS Regular" panose="030F0702030302020204" pitchFamily="66" charset="0"/>
                  <a:ea typeface="宋体" pitchFamily="2" charset="-122"/>
                </a:endParaRPr>
              </a:p>
            </p:txBody>
          </p:sp>
          <p:sp>
            <p:nvSpPr>
              <p:cNvPr id="91157" name="Line 21"/>
              <p:cNvSpPr>
                <a:spLocks noChangeShapeType="1"/>
              </p:cNvSpPr>
              <p:nvPr/>
            </p:nvSpPr>
            <p:spPr bwMode="auto">
              <a:xfrm>
                <a:off x="3816" y="3690"/>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grpSp>
      <p:sp>
        <p:nvSpPr>
          <p:cNvPr id="91158" name="Text Box 22"/>
          <p:cNvSpPr txBox="1">
            <a:spLocks noChangeArrowheads="1"/>
          </p:cNvSpPr>
          <p:nvPr/>
        </p:nvSpPr>
        <p:spPr bwMode="auto">
          <a:xfrm>
            <a:off x="726281" y="1312863"/>
            <a:ext cx="3111500" cy="460375"/>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rPr>
              <a:t>服务器</a:t>
            </a:r>
            <a:r>
              <a:rPr lang="en-US" altLang="zh-CN" dirty="0">
                <a:ea typeface="宋体" pitchFamily="2" charset="-122"/>
              </a:rPr>
              <a:t> </a:t>
            </a:r>
            <a:r>
              <a:rPr lang="en-US" altLang="zh-CN" sz="1800" dirty="0">
                <a:ea typeface="宋体" pitchFamily="2" charset="-122"/>
              </a:rPr>
              <a:t>(</a:t>
            </a:r>
            <a:r>
              <a:rPr lang="zh-CN" altLang="en-US" sz="1800" dirty="0">
                <a:ea typeface="宋体" pitchFamily="2" charset="-122"/>
              </a:rPr>
              <a:t>在</a:t>
            </a:r>
            <a:r>
              <a:rPr lang="en-US" altLang="zh-CN" sz="1800" dirty="0" err="1">
                <a:latin typeface="Courier New" pitchFamily="49" charset="0"/>
                <a:ea typeface="宋体" pitchFamily="2" charset="-122"/>
              </a:rPr>
              <a:t>hostid</a:t>
            </a:r>
            <a:r>
              <a:rPr lang="zh-CN" altLang="en-US" sz="1800" dirty="0">
                <a:latin typeface="Courier New" pitchFamily="49" charset="0"/>
                <a:ea typeface="宋体" pitchFamily="2" charset="-122"/>
              </a:rPr>
              <a:t>上运行</a:t>
            </a:r>
            <a:r>
              <a:rPr lang="en-US" altLang="zh-CN" sz="1800" dirty="0">
                <a:ea typeface="宋体" pitchFamily="2" charset="-122"/>
              </a:rPr>
              <a:t>)</a:t>
            </a:r>
            <a:endParaRPr lang="en-US" altLang="zh-CN" dirty="0">
              <a:latin typeface="Comic Sans MS Regular" panose="030F0702030302020204" pitchFamily="66" charset="0"/>
              <a:ea typeface="宋体" pitchFamily="2" charset="-122"/>
            </a:endParaRPr>
          </a:p>
        </p:txBody>
      </p:sp>
      <p:sp>
        <p:nvSpPr>
          <p:cNvPr id="91159" name="Text Box 23"/>
          <p:cNvSpPr txBox="1">
            <a:spLocks noChangeArrowheads="1"/>
          </p:cNvSpPr>
          <p:nvPr/>
        </p:nvSpPr>
        <p:spPr bwMode="auto">
          <a:xfrm>
            <a:off x="5211604" y="1331913"/>
            <a:ext cx="1097280" cy="460375"/>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rPr>
              <a:t>客户机</a:t>
            </a:r>
            <a:endParaRPr lang="zh-CN" altLang="en-US" dirty="0">
              <a:latin typeface="Comic Sans MS Regular" panose="030F0702030302020204" pitchFamily="66" charset="0"/>
              <a:ea typeface="宋体" pitchFamily="2" charset="-122"/>
            </a:endParaRPr>
          </a:p>
        </p:txBody>
      </p:sp>
      <p:grpSp>
        <p:nvGrpSpPr>
          <p:cNvPr id="91160" name="Group 24"/>
          <p:cNvGrpSpPr/>
          <p:nvPr/>
        </p:nvGrpSpPr>
        <p:grpSpPr bwMode="auto">
          <a:xfrm>
            <a:off x="2933700" y="4010025"/>
            <a:ext cx="3870325" cy="1371600"/>
            <a:chOff x="1848" y="2526"/>
            <a:chExt cx="2438" cy="864"/>
          </a:xfrm>
        </p:grpSpPr>
        <p:sp>
          <p:nvSpPr>
            <p:cNvPr id="91161" name="Line 25"/>
            <p:cNvSpPr>
              <a:spLocks noChangeShapeType="1"/>
            </p:cNvSpPr>
            <p:nvPr/>
          </p:nvSpPr>
          <p:spPr bwMode="auto">
            <a:xfrm flipH="1">
              <a:off x="3792" y="2964"/>
              <a:ext cx="6" cy="426"/>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nvGrpSpPr>
            <p:cNvPr id="91162" name="Group 26"/>
            <p:cNvGrpSpPr/>
            <p:nvPr/>
          </p:nvGrpSpPr>
          <p:grpSpPr bwMode="auto">
            <a:xfrm>
              <a:off x="1848" y="2526"/>
              <a:ext cx="2438" cy="516"/>
              <a:chOff x="1848" y="2526"/>
              <a:chExt cx="2438" cy="516"/>
            </a:xfrm>
          </p:grpSpPr>
          <p:sp>
            <p:nvSpPr>
              <p:cNvPr id="91163" name="Text Box 27"/>
              <p:cNvSpPr txBox="1">
                <a:spLocks noChangeArrowheads="1"/>
              </p:cNvSpPr>
              <p:nvPr/>
            </p:nvSpPr>
            <p:spPr bwMode="auto">
              <a:xfrm>
                <a:off x="3335" y="2675"/>
                <a:ext cx="951"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使用</a:t>
                </a:r>
                <a:r>
                  <a:rPr lang="en-US" altLang="zh-CN" sz="1400" dirty="0" err="1">
                    <a:solidFill>
                      <a:srgbClr val="FF0000"/>
                    </a:solidFill>
                    <a:latin typeface="Arial" panose="02080604020202020204" pitchFamily="34" charset="0"/>
                    <a:ea typeface="宋体" pitchFamily="2" charset="-122"/>
                  </a:rPr>
                  <a:t>clientSocket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发请求</a:t>
                </a:r>
                <a:endParaRPr lang="en-US" altLang="zh-CN" sz="1400" dirty="0">
                  <a:latin typeface="Comic Sans MS Regular" panose="030F0702030302020204" pitchFamily="66" charset="0"/>
                  <a:ea typeface="宋体" pitchFamily="2" charset="-122"/>
                </a:endParaRPr>
              </a:p>
            </p:txBody>
          </p:sp>
          <p:sp>
            <p:nvSpPr>
              <p:cNvPr id="91164" name="Line 28"/>
              <p:cNvSpPr>
                <a:spLocks noChangeShapeType="1"/>
              </p:cNvSpPr>
              <p:nvPr/>
            </p:nvSpPr>
            <p:spPr bwMode="auto">
              <a:xfrm>
                <a:off x="3792" y="2526"/>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65" name="Line 29"/>
              <p:cNvSpPr>
                <a:spLocks noChangeShapeType="1"/>
              </p:cNvSpPr>
              <p:nvPr/>
            </p:nvSpPr>
            <p:spPr bwMode="auto">
              <a:xfrm flipH="1">
                <a:off x="1848" y="2790"/>
                <a:ext cx="1518" cy="252"/>
              </a:xfrm>
              <a:prstGeom prst="line">
                <a:avLst/>
              </a:prstGeom>
              <a:noFill/>
              <a:ln w="28575">
                <a:solidFill>
                  <a:srgbClr val="FF0000"/>
                </a:solidFill>
                <a:round/>
                <a:tailEnd type="triangle" w="med" len="med"/>
              </a:ln>
              <a:effectLst/>
            </p:spPr>
            <p:txBody>
              <a:bodyPr wrap="none" anchor="ctr">
                <a:spAutoFit/>
              </a:bodyPr>
              <a:lstStyle/>
              <a:p>
                <a:endParaRPr lang="zh-CN" altLang="en-US"/>
              </a:p>
            </p:txBody>
          </p:sp>
        </p:grpSp>
      </p:grpSp>
      <p:grpSp>
        <p:nvGrpSpPr>
          <p:cNvPr id="91166" name="Group 30"/>
          <p:cNvGrpSpPr/>
          <p:nvPr/>
        </p:nvGrpSpPr>
        <p:grpSpPr bwMode="auto">
          <a:xfrm>
            <a:off x="1350963" y="4105276"/>
            <a:ext cx="4049712" cy="1495426"/>
            <a:chOff x="851" y="2586"/>
            <a:chExt cx="2551" cy="942"/>
          </a:xfrm>
        </p:grpSpPr>
        <p:sp>
          <p:nvSpPr>
            <p:cNvPr id="91167" name="Text Box 31"/>
            <p:cNvSpPr txBox="1">
              <a:spLocks noChangeArrowheads="1"/>
            </p:cNvSpPr>
            <p:nvPr/>
          </p:nvSpPr>
          <p:spPr bwMode="auto">
            <a:xfrm>
              <a:off x="851" y="2826"/>
              <a:ext cx="1340" cy="329"/>
            </a:xfrm>
            <a:prstGeom prst="rect">
              <a:avLst/>
            </a:prstGeom>
            <a:noFill/>
            <a:ln w="9525">
              <a:noFill/>
              <a:miter lim="800000"/>
            </a:ln>
            <a:effectLst/>
          </p:spPr>
          <p:txBody>
            <a:bodyPr wrap="squar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connectionSocket</a:t>
              </a:r>
              <a:endParaRPr lang="en-US" altLang="zh-CN" sz="1400" dirty="0">
                <a:solidFill>
                  <a:srgbClr val="FF0000"/>
                </a:solidFill>
                <a:latin typeface="Arial" panose="02080604020202020204" pitchFamily="34" charset="0"/>
                <a:ea typeface="宋体" pitchFamily="2" charset="-122"/>
              </a:endParaRPr>
            </a:p>
            <a:p>
              <a:pPr>
                <a:spcBef>
                  <a:spcPct val="0"/>
                </a:spcBef>
                <a:buClrTx/>
                <a:buSzTx/>
                <a:buFontTx/>
                <a:buNone/>
              </a:pPr>
              <a:r>
                <a:rPr lang="zh-CN" altLang="en-US" sz="1400" dirty="0">
                  <a:solidFill>
                    <a:schemeClr val="tx1"/>
                  </a:solidFill>
                  <a:latin typeface="Arial" panose="02080604020202020204" pitchFamily="34" charset="0"/>
                  <a:ea typeface="宋体" pitchFamily="2" charset="-122"/>
                </a:rPr>
                <a:t>读请求</a:t>
              </a:r>
            </a:p>
          </p:txBody>
        </p:sp>
        <p:sp>
          <p:nvSpPr>
            <p:cNvPr id="91168" name="Text Box 32"/>
            <p:cNvSpPr txBox="1">
              <a:spLocks noChangeArrowheads="1"/>
            </p:cNvSpPr>
            <p:nvPr/>
          </p:nvSpPr>
          <p:spPr bwMode="auto">
            <a:xfrm>
              <a:off x="851" y="3198"/>
              <a:ext cx="1120"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向</a:t>
              </a:r>
              <a:r>
                <a:rPr lang="en-US" altLang="zh-CN" sz="1400" dirty="0" err="1">
                  <a:solidFill>
                    <a:srgbClr val="FF0000"/>
                  </a:solidFill>
                  <a:latin typeface="Arial" panose="02080604020202020204" pitchFamily="34" charset="0"/>
                  <a:ea typeface="宋体" pitchFamily="2" charset="-122"/>
                </a:rPr>
                <a:t>connectionSocket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写回答</a:t>
              </a:r>
            </a:p>
          </p:txBody>
        </p:sp>
        <p:sp>
          <p:nvSpPr>
            <p:cNvPr id="91169" name="Line 33"/>
            <p:cNvSpPr>
              <a:spLocks noChangeShapeType="1"/>
            </p:cNvSpPr>
            <p:nvPr/>
          </p:nvSpPr>
          <p:spPr bwMode="auto">
            <a:xfrm>
              <a:off x="1278" y="2586"/>
              <a:ext cx="0" cy="240"/>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70" name="Line 34"/>
            <p:cNvSpPr>
              <a:spLocks noChangeShapeType="1"/>
            </p:cNvSpPr>
            <p:nvPr/>
          </p:nvSpPr>
          <p:spPr bwMode="auto">
            <a:xfrm flipH="1">
              <a:off x="1284" y="3090"/>
              <a:ext cx="6" cy="156"/>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1171" name="Line 35"/>
            <p:cNvSpPr>
              <a:spLocks noChangeShapeType="1"/>
            </p:cNvSpPr>
            <p:nvPr/>
          </p:nvSpPr>
          <p:spPr bwMode="auto">
            <a:xfrm>
              <a:off x="1866" y="3306"/>
              <a:ext cx="1536" cy="180"/>
            </a:xfrm>
            <a:prstGeom prst="line">
              <a:avLst/>
            </a:prstGeom>
            <a:noFill/>
            <a:ln w="28575">
              <a:solidFill>
                <a:srgbClr val="FF0000"/>
              </a:solidFill>
              <a:round/>
              <a:tailEnd type="triangle" w="med" len="med"/>
            </a:ln>
            <a:effectLst/>
          </p:spPr>
          <p:txBody>
            <a:bodyPr anchor="ctr">
              <a:spAutoFit/>
            </a:bodyPr>
            <a:lstStyle/>
            <a:p>
              <a:endParaRPr lang="zh-CN" altLang="en-US"/>
            </a:p>
          </p:txBody>
        </p:sp>
      </p:grpSp>
      <p:grpSp>
        <p:nvGrpSpPr>
          <p:cNvPr id="91172" name="Group 36"/>
          <p:cNvGrpSpPr/>
          <p:nvPr/>
        </p:nvGrpSpPr>
        <p:grpSpPr bwMode="auto">
          <a:xfrm>
            <a:off x="2924175" y="3038478"/>
            <a:ext cx="2200275" cy="646113"/>
            <a:chOff x="1842" y="1914"/>
            <a:chExt cx="1386" cy="407"/>
          </a:xfrm>
        </p:grpSpPr>
        <p:sp>
          <p:nvSpPr>
            <p:cNvPr id="91173" name="Line 37"/>
            <p:cNvSpPr>
              <a:spLocks noChangeShapeType="1"/>
            </p:cNvSpPr>
            <p:nvPr/>
          </p:nvSpPr>
          <p:spPr bwMode="auto">
            <a:xfrm>
              <a:off x="1842" y="2130"/>
              <a:ext cx="1386" cy="0"/>
            </a:xfrm>
            <a:prstGeom prst="line">
              <a:avLst/>
            </a:prstGeom>
            <a:noFill/>
            <a:ln w="38100">
              <a:solidFill>
                <a:srgbClr val="FF0000"/>
              </a:solidFill>
              <a:prstDash val="dash"/>
              <a:round/>
              <a:headEnd type="triangle" w="med" len="med"/>
              <a:tailEnd type="triangle" w="med" len="med"/>
            </a:ln>
            <a:effectLst/>
          </p:spPr>
          <p:txBody>
            <a:bodyPr wrap="none" anchor="ctr">
              <a:spAutoFit/>
            </a:bodyPr>
            <a:lstStyle/>
            <a:p>
              <a:endParaRPr lang="zh-CN" altLang="en-US"/>
            </a:p>
          </p:txBody>
        </p:sp>
        <p:sp>
          <p:nvSpPr>
            <p:cNvPr id="91174" name="Text Box 38"/>
            <p:cNvSpPr txBox="1">
              <a:spLocks noChangeArrowheads="1"/>
            </p:cNvSpPr>
            <p:nvPr/>
          </p:nvSpPr>
          <p:spPr bwMode="auto">
            <a:xfrm>
              <a:off x="2159" y="1914"/>
              <a:ext cx="698" cy="407"/>
            </a:xfrm>
            <a:prstGeom prst="rect">
              <a:avLst/>
            </a:prstGeom>
            <a:noFill/>
            <a:ln w="9525">
              <a:noFill/>
              <a:miter lim="800000"/>
            </a:ln>
            <a:effectLst/>
          </p:spPr>
          <p:txBody>
            <a:bodyPr wrap="none" anchor="ctr">
              <a:spAutoFit/>
            </a:bodyPr>
            <a:lstStyle/>
            <a:p>
              <a:pPr algn="ctr">
                <a:spcBef>
                  <a:spcPct val="0"/>
                </a:spcBef>
                <a:buClrTx/>
                <a:buSzTx/>
                <a:buFontTx/>
                <a:buNone/>
              </a:pPr>
              <a:r>
                <a:rPr lang="en-US" altLang="zh-CN" sz="1800" dirty="0">
                  <a:solidFill>
                    <a:srgbClr val="FF0000"/>
                  </a:solidFill>
                  <a:ea typeface="宋体" pitchFamily="2" charset="-122"/>
                </a:rPr>
                <a:t>TCP </a:t>
              </a:r>
            </a:p>
            <a:p>
              <a:pPr algn="ctr">
                <a:spcBef>
                  <a:spcPct val="0"/>
                </a:spcBef>
                <a:buClrTx/>
                <a:buSzTx/>
                <a:buFontTx/>
                <a:buNone/>
              </a:pPr>
              <a:r>
                <a:rPr lang="zh-CN" altLang="en-US" sz="1800" dirty="0">
                  <a:solidFill>
                    <a:srgbClr val="FF0000"/>
                  </a:solidFill>
                  <a:ea typeface="宋体" pitchFamily="2" charset="-122"/>
                </a:rPr>
                <a:t>连接建立</a:t>
              </a:r>
              <a:endParaRPr lang="zh-CN" altLang="en-US" sz="1800" dirty="0">
                <a:solidFill>
                  <a:srgbClr val="FF0000"/>
                </a:solidFill>
                <a:latin typeface="Comic Sans MS Regular" panose="030F0702030302020204" pitchFamily="66" charset="0"/>
                <a:ea typeface="宋体"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1142"/>
                                        </p:tgtEl>
                                        <p:attrNameLst>
                                          <p:attrName>style.visibility</p:attrName>
                                        </p:attrNameLst>
                                      </p:cBhvr>
                                      <p:to>
                                        <p:strVal val="visible"/>
                                      </p:to>
                                    </p:set>
                                    <p:animEffect transition="in" filter="dissolve">
                                      <p:cBhvr>
                                        <p:cTn id="7" dur="500"/>
                                        <p:tgtEl>
                                          <p:spTgt spid="911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1139"/>
                                        </p:tgtEl>
                                        <p:attrNameLst>
                                          <p:attrName>style.visibility</p:attrName>
                                        </p:attrNameLst>
                                      </p:cBhvr>
                                      <p:to>
                                        <p:strVal val="visible"/>
                                      </p:to>
                                    </p:set>
                                    <p:animEffect transition="in" filter="dissolve">
                                      <p:cBhvr>
                                        <p:cTn id="12" dur="500"/>
                                        <p:tgtEl>
                                          <p:spTgt spid="911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1147"/>
                                        </p:tgtEl>
                                        <p:attrNameLst>
                                          <p:attrName>style.visibility</p:attrName>
                                        </p:attrNameLst>
                                      </p:cBhvr>
                                      <p:to>
                                        <p:strVal val="visible"/>
                                      </p:to>
                                    </p:set>
                                    <p:animEffect transition="in" filter="dissolve">
                                      <p:cBhvr>
                                        <p:cTn id="17" dur="500"/>
                                        <p:tgtEl>
                                          <p:spTgt spid="9114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1172"/>
                                        </p:tgtEl>
                                        <p:attrNameLst>
                                          <p:attrName>style.visibility</p:attrName>
                                        </p:attrNameLst>
                                      </p:cBhvr>
                                      <p:to>
                                        <p:strVal val="visible"/>
                                      </p:to>
                                    </p:set>
                                    <p:animEffect transition="in" filter="dissolve">
                                      <p:cBhvr>
                                        <p:cTn id="22" dur="500"/>
                                        <p:tgtEl>
                                          <p:spTgt spid="9117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1160"/>
                                        </p:tgtEl>
                                        <p:attrNameLst>
                                          <p:attrName>style.visibility</p:attrName>
                                        </p:attrNameLst>
                                      </p:cBhvr>
                                      <p:to>
                                        <p:strVal val="visible"/>
                                      </p:to>
                                    </p:set>
                                    <p:animEffect transition="in" filter="dissolve">
                                      <p:cBhvr>
                                        <p:cTn id="27" dur="500"/>
                                        <p:tgtEl>
                                          <p:spTgt spid="9116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1166"/>
                                        </p:tgtEl>
                                        <p:attrNameLst>
                                          <p:attrName>style.visibility</p:attrName>
                                        </p:attrNameLst>
                                      </p:cBhvr>
                                      <p:to>
                                        <p:strVal val="visible"/>
                                      </p:to>
                                    </p:set>
                                    <p:animEffect transition="in" filter="dissolve">
                                      <p:cBhvr>
                                        <p:cTn id="32" dur="500"/>
                                        <p:tgtEl>
                                          <p:spTgt spid="9116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1150"/>
                                        </p:tgtEl>
                                        <p:attrNameLst>
                                          <p:attrName>style.visibility</p:attrName>
                                        </p:attrNameLst>
                                      </p:cBhvr>
                                      <p:to>
                                        <p:strVal val="visible"/>
                                      </p:to>
                                    </p:set>
                                    <p:animEffect transition="in" filter="dissolve">
                                      <p:cBhvr>
                                        <p:cTn id="37" dur="500"/>
                                        <p:tgtEl>
                                          <p:spTgt spid="9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页脚占位符 3"/>
          <p:cNvSpPr>
            <a:spLocks noGrp="1"/>
          </p:cNvSpPr>
          <p:nvPr>
            <p:ph type="ftr" sz="quarter" idx="11"/>
          </p:nvPr>
        </p:nvSpPr>
        <p:spPr/>
        <p:txBody>
          <a:bodyPr/>
          <a:lstStyle/>
          <a:p>
            <a:r>
              <a:rPr lang="en-US" altLang="zh-CN" dirty="0"/>
              <a:t>2: Application Layer</a:t>
            </a:r>
            <a:endParaRPr lang="en-US" altLang="zh-CN" dirty="0">
              <a:latin typeface="Comic Sans MS Regular" panose="030F0702030302020204" pitchFamily="66" charset="0"/>
            </a:endParaRPr>
          </a:p>
        </p:txBody>
      </p:sp>
      <p:sp>
        <p:nvSpPr>
          <p:cNvPr id="30" name="灯片编号占位符 4"/>
          <p:cNvSpPr>
            <a:spLocks noGrp="1"/>
          </p:cNvSpPr>
          <p:nvPr>
            <p:ph type="sldNum" sz="quarter" idx="12"/>
          </p:nvPr>
        </p:nvSpPr>
        <p:spPr/>
        <p:txBody>
          <a:bodyPr/>
          <a:lstStyle/>
          <a:p>
            <a:fld id="{330827E7-71C5-4803-A419-679043C49473}" type="slidenum">
              <a:rPr lang="en-US" altLang="zh-CN"/>
              <a:t>99</a:t>
            </a:fld>
            <a:endParaRPr lang="en-US" altLang="zh-CN" dirty="0"/>
          </a:p>
        </p:txBody>
      </p:sp>
      <p:sp>
        <p:nvSpPr>
          <p:cNvPr id="97282" name="Rectangle 2"/>
          <p:cNvSpPr>
            <a:spLocks noGrp="1" noChangeArrowheads="1"/>
          </p:cNvSpPr>
          <p:nvPr>
            <p:ph type="title"/>
          </p:nvPr>
        </p:nvSpPr>
        <p:spPr/>
        <p:txBody>
          <a:bodyPr/>
          <a:lstStyle/>
          <a:p>
            <a:r>
              <a:rPr lang="en-US" altLang="zh-CN" sz="3200" dirty="0">
                <a:ea typeface="宋体" pitchFamily="2" charset="-122"/>
              </a:rPr>
              <a:t>Client/server socket interaction: UDP</a:t>
            </a:r>
            <a:endParaRPr lang="en-US" altLang="zh-CN" dirty="0">
              <a:ea typeface="宋体" pitchFamily="2" charset="-122"/>
            </a:endParaRPr>
          </a:p>
        </p:txBody>
      </p:sp>
      <p:grpSp>
        <p:nvGrpSpPr>
          <p:cNvPr id="97283" name="Group 3"/>
          <p:cNvGrpSpPr/>
          <p:nvPr/>
        </p:nvGrpSpPr>
        <p:grpSpPr bwMode="auto">
          <a:xfrm>
            <a:off x="1276350" y="3324226"/>
            <a:ext cx="5445125" cy="2549526"/>
            <a:chOff x="804" y="2094"/>
            <a:chExt cx="3430" cy="1606"/>
          </a:xfrm>
        </p:grpSpPr>
        <p:sp>
          <p:nvSpPr>
            <p:cNvPr id="97284" name="Freeform 4"/>
            <p:cNvSpPr/>
            <p:nvPr/>
          </p:nvSpPr>
          <p:spPr bwMode="auto">
            <a:xfrm>
              <a:off x="804" y="2094"/>
              <a:ext cx="552" cy="1602"/>
            </a:xfrm>
            <a:custGeom>
              <a:avLst/>
              <a:gdLst/>
              <a:ahLst/>
              <a:cxnLst>
                <a:cxn ang="0">
                  <a:pos x="492" y="1968"/>
                </a:cxn>
                <a:cxn ang="0">
                  <a:pos x="492" y="2112"/>
                </a:cxn>
                <a:cxn ang="0">
                  <a:pos x="0" y="2112"/>
                </a:cxn>
                <a:cxn ang="0">
                  <a:pos x="0" y="0"/>
                </a:cxn>
                <a:cxn ang="0">
                  <a:pos x="402" y="0"/>
                </a:cxn>
              </a:cxnLst>
              <a:rect l="0" t="0" r="r" b="b"/>
              <a:pathLst>
                <a:path w="492" h="2112">
                  <a:moveTo>
                    <a:pt x="492" y="1968"/>
                  </a:moveTo>
                  <a:lnTo>
                    <a:pt x="492" y="2112"/>
                  </a:lnTo>
                  <a:lnTo>
                    <a:pt x="0" y="2112"/>
                  </a:lnTo>
                  <a:lnTo>
                    <a:pt x="0" y="0"/>
                  </a:lnTo>
                  <a:lnTo>
                    <a:pt x="402" y="0"/>
                  </a:lnTo>
                </a:path>
              </a:pathLst>
            </a:custGeom>
            <a:noFill/>
            <a:ln w="28575" cap="flat" cmpd="sng">
              <a:solidFill>
                <a:schemeClr val="accent2"/>
              </a:solidFill>
              <a:prstDash val="solid"/>
              <a:round/>
              <a:headEnd type="none" w="med" len="med"/>
              <a:tailEnd type="triangle" w="med" len="med"/>
            </a:ln>
            <a:effectLst/>
          </p:spPr>
          <p:txBody>
            <a:bodyPr anchor="ctr">
              <a:spAutoFit/>
            </a:bodyPr>
            <a:lstStyle/>
            <a:p>
              <a:endParaRPr lang="zh-CN" altLang="en-US"/>
            </a:p>
          </p:txBody>
        </p:sp>
        <p:sp>
          <p:nvSpPr>
            <p:cNvPr id="97285" name="Text Box 5"/>
            <p:cNvSpPr txBox="1">
              <a:spLocks noChangeArrowheads="1"/>
            </p:cNvSpPr>
            <p:nvPr/>
          </p:nvSpPr>
          <p:spPr bwMode="auto">
            <a:xfrm>
              <a:off x="3509" y="3370"/>
              <a:ext cx="725" cy="3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关闭</a:t>
              </a:r>
              <a:endParaRPr lang="en-US" altLang="zh-CN" sz="1400" dirty="0">
                <a:latin typeface="Arial" panose="02080604020202020204" pitchFamily="34" charset="0"/>
                <a:ea typeface="宋体" pitchFamily="2" charset="-122"/>
              </a:endParaRP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endParaRPr lang="en-US" altLang="zh-CN" dirty="0">
                <a:latin typeface="Comic Sans MS Regular" panose="030F0702030302020204" pitchFamily="66" charset="0"/>
                <a:ea typeface="宋体" pitchFamily="2" charset="-122"/>
              </a:endParaRPr>
            </a:p>
          </p:txBody>
        </p:sp>
        <p:sp>
          <p:nvSpPr>
            <p:cNvPr id="97286" name="Line 6"/>
            <p:cNvSpPr>
              <a:spLocks noChangeShapeType="1"/>
            </p:cNvSpPr>
            <p:nvPr/>
          </p:nvSpPr>
          <p:spPr bwMode="auto">
            <a:xfrm>
              <a:off x="3936" y="3318"/>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sp>
        <p:nvSpPr>
          <p:cNvPr id="97287" name="Text Box 7"/>
          <p:cNvSpPr txBox="1">
            <a:spLocks noChangeArrowheads="1"/>
          </p:cNvSpPr>
          <p:nvPr/>
        </p:nvSpPr>
        <p:spPr bwMode="auto">
          <a:xfrm>
            <a:off x="407511" y="1312863"/>
            <a:ext cx="3749040" cy="460375"/>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sym typeface="+mn-ea"/>
              </a:rPr>
              <a:t>服务器</a:t>
            </a:r>
            <a:r>
              <a:rPr lang="en-US" altLang="zh-CN" dirty="0">
                <a:ea typeface="宋体" pitchFamily="2" charset="-122"/>
                <a:sym typeface="+mn-ea"/>
              </a:rPr>
              <a:t> (</a:t>
            </a:r>
            <a:r>
              <a:rPr lang="zh-CN" altLang="en-US" dirty="0">
                <a:ea typeface="宋体" pitchFamily="2" charset="-122"/>
                <a:sym typeface="+mn-ea"/>
              </a:rPr>
              <a:t>在</a:t>
            </a:r>
            <a:r>
              <a:rPr lang="en-US" altLang="zh-CN" dirty="0" err="1">
                <a:latin typeface="Courier New" pitchFamily="49" charset="0"/>
                <a:ea typeface="宋体" pitchFamily="2" charset="-122"/>
                <a:sym typeface="+mn-ea"/>
              </a:rPr>
              <a:t>hostid</a:t>
            </a:r>
            <a:r>
              <a:rPr lang="zh-CN" altLang="en-US" dirty="0">
                <a:latin typeface="Courier New" pitchFamily="49" charset="0"/>
                <a:ea typeface="宋体" pitchFamily="2" charset="-122"/>
                <a:sym typeface="+mn-ea"/>
              </a:rPr>
              <a:t>上运行</a:t>
            </a:r>
            <a:r>
              <a:rPr lang="en-US" altLang="zh-CN" dirty="0">
                <a:ea typeface="宋体" pitchFamily="2" charset="-122"/>
                <a:sym typeface="+mn-ea"/>
              </a:rPr>
              <a:t>)</a:t>
            </a:r>
            <a:endParaRPr lang="en-US" altLang="zh-CN" dirty="0">
              <a:latin typeface="Comic Sans MS Regular" panose="030F0702030302020204" pitchFamily="66" charset="0"/>
              <a:ea typeface="宋体" pitchFamily="2" charset="-122"/>
            </a:endParaRPr>
          </a:p>
        </p:txBody>
      </p:sp>
      <p:grpSp>
        <p:nvGrpSpPr>
          <p:cNvPr id="97288" name="Group 8"/>
          <p:cNvGrpSpPr/>
          <p:nvPr/>
        </p:nvGrpSpPr>
        <p:grpSpPr bwMode="auto">
          <a:xfrm>
            <a:off x="5532438" y="3933826"/>
            <a:ext cx="1330325" cy="1362076"/>
            <a:chOff x="3485" y="2478"/>
            <a:chExt cx="838" cy="858"/>
          </a:xfrm>
        </p:grpSpPr>
        <p:sp>
          <p:nvSpPr>
            <p:cNvPr id="97289" name="Text Box 9"/>
            <p:cNvSpPr txBox="1">
              <a:spLocks noChangeArrowheads="1"/>
            </p:cNvSpPr>
            <p:nvPr/>
          </p:nvSpPr>
          <p:spPr bwMode="auto">
            <a:xfrm>
              <a:off x="3485" y="3006"/>
              <a:ext cx="838"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clientSocket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读回答</a:t>
              </a:r>
              <a:endParaRPr lang="en-US" altLang="zh-CN" sz="1400" dirty="0">
                <a:latin typeface="Comic Sans MS Regular" panose="030F0702030302020204" pitchFamily="66" charset="0"/>
                <a:ea typeface="宋体" pitchFamily="2" charset="-122"/>
              </a:endParaRPr>
            </a:p>
          </p:txBody>
        </p:sp>
        <p:sp>
          <p:nvSpPr>
            <p:cNvPr id="97290" name="Line 10"/>
            <p:cNvSpPr>
              <a:spLocks noChangeShapeType="1"/>
            </p:cNvSpPr>
            <p:nvPr/>
          </p:nvSpPr>
          <p:spPr bwMode="auto">
            <a:xfrm>
              <a:off x="3864" y="2478"/>
              <a:ext cx="0" cy="522"/>
            </a:xfrm>
            <a:prstGeom prst="line">
              <a:avLst/>
            </a:prstGeom>
            <a:noFill/>
            <a:ln w="28575">
              <a:solidFill>
                <a:schemeClr val="accent2"/>
              </a:solidFill>
              <a:round/>
              <a:tailEnd type="triangle" w="med" len="med"/>
            </a:ln>
            <a:effectLst/>
          </p:spPr>
          <p:txBody>
            <a:bodyPr anchor="ctr">
              <a:spAutoFit/>
            </a:bodyPr>
            <a:lstStyle/>
            <a:p>
              <a:endParaRPr lang="zh-CN" altLang="en-US"/>
            </a:p>
          </p:txBody>
        </p:sp>
      </p:grpSp>
      <p:grpSp>
        <p:nvGrpSpPr>
          <p:cNvPr id="97291" name="Group 11"/>
          <p:cNvGrpSpPr/>
          <p:nvPr/>
        </p:nvGrpSpPr>
        <p:grpSpPr bwMode="auto">
          <a:xfrm>
            <a:off x="3000375" y="1331913"/>
            <a:ext cx="5002213" cy="2600325"/>
            <a:chOff x="1890" y="839"/>
            <a:chExt cx="3151" cy="1638"/>
          </a:xfrm>
        </p:grpSpPr>
        <p:grpSp>
          <p:nvGrpSpPr>
            <p:cNvPr id="97292" name="Group 12"/>
            <p:cNvGrpSpPr/>
            <p:nvPr/>
          </p:nvGrpSpPr>
          <p:grpSpPr bwMode="auto">
            <a:xfrm>
              <a:off x="3389" y="1336"/>
              <a:ext cx="1039" cy="473"/>
              <a:chOff x="3233" y="1846"/>
              <a:chExt cx="1039" cy="473"/>
            </a:xfrm>
          </p:grpSpPr>
          <p:sp>
            <p:nvSpPr>
              <p:cNvPr id="97293" name="Text Box 13"/>
              <p:cNvSpPr txBox="1">
                <a:spLocks noChangeArrowheads="1"/>
              </p:cNvSpPr>
              <p:nvPr/>
            </p:nvSpPr>
            <p:spPr bwMode="auto">
              <a:xfrm>
                <a:off x="3233" y="1846"/>
                <a:ext cx="711" cy="430"/>
              </a:xfrm>
              <a:prstGeom prst="rect">
                <a:avLst/>
              </a:prstGeom>
              <a:noFill/>
              <a:ln w="9525">
                <a:noFill/>
                <a:miter lim="800000"/>
              </a:ln>
              <a:effectLst/>
            </p:spPr>
            <p:txBody>
              <a:bodyPr wrap="none" anchor="ctr">
                <a:spAutoFit/>
              </a:bodyPr>
              <a:lstStyle/>
              <a:p>
                <a:pPr>
                  <a:spcBef>
                    <a:spcPct val="0"/>
                  </a:spcBef>
                  <a:buClrTx/>
                  <a:buSzTx/>
                  <a:buFontTx/>
                  <a:buNone/>
                </a:pPr>
                <a:r>
                  <a:rPr lang="zh-CN" altLang="en-US" sz="1400" dirty="0">
                    <a:latin typeface="Arial" panose="02080604020202020204" pitchFamily="34" charset="0"/>
                    <a:ea typeface="宋体" pitchFamily="2" charset="-122"/>
                  </a:rPr>
                  <a:t>创建套接字</a:t>
                </a:r>
                <a:r>
                  <a:rPr lang="en-US" altLang="zh-CN" sz="1400" dirty="0">
                    <a:latin typeface="Arial" panose="02080604020202020204" pitchFamily="34" charset="0"/>
                    <a:ea typeface="宋体" pitchFamily="2" charset="-122"/>
                  </a:rPr>
                  <a:t>,</a:t>
                </a:r>
              </a:p>
              <a:p>
                <a:pPr>
                  <a:spcBef>
                    <a:spcPct val="0"/>
                  </a:spcBef>
                  <a:buClrTx/>
                  <a:buSzTx/>
                  <a:buFontTx/>
                  <a:buNone/>
                </a:pPr>
                <a:endParaRPr lang="en-US" altLang="zh-CN" dirty="0">
                  <a:latin typeface="Comic Sans MS Regular" panose="030F0702030302020204" pitchFamily="66" charset="0"/>
                  <a:ea typeface="宋体" pitchFamily="2" charset="-122"/>
                </a:endParaRPr>
              </a:p>
            </p:txBody>
          </p:sp>
          <p:sp>
            <p:nvSpPr>
              <p:cNvPr id="97294" name="Text Box 14"/>
              <p:cNvSpPr txBox="1">
                <a:spLocks noChangeArrowheads="1"/>
              </p:cNvSpPr>
              <p:nvPr/>
            </p:nvSpPr>
            <p:spPr bwMode="auto">
              <a:xfrm>
                <a:off x="3241" y="1989"/>
                <a:ext cx="1031" cy="33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clientSocket</a:t>
                </a:r>
                <a:r>
                  <a:rPr lang="en-US" altLang="zh-CN" sz="1400" dirty="0">
                    <a:solidFill>
                      <a:srgbClr val="FF0000"/>
                    </a:solidFill>
                    <a:latin typeface="Arial" panose="02080604020202020204" pitchFamily="34" charset="0"/>
                    <a:ea typeface="宋体" pitchFamily="2" charset="-122"/>
                  </a:rPr>
                  <a:t> = </a:t>
                </a: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DatagramSocket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sp>
          <p:nvSpPr>
            <p:cNvPr id="97295" name="Text Box 15"/>
            <p:cNvSpPr txBox="1">
              <a:spLocks noChangeArrowheads="1"/>
            </p:cNvSpPr>
            <p:nvPr/>
          </p:nvSpPr>
          <p:spPr bwMode="auto">
            <a:xfrm>
              <a:off x="3280" y="839"/>
              <a:ext cx="698" cy="291"/>
            </a:xfrm>
            <a:prstGeom prst="rect">
              <a:avLst/>
            </a:prstGeom>
            <a:noFill/>
            <a:ln w="9525">
              <a:noFill/>
              <a:miter lim="800000"/>
            </a:ln>
            <a:effectLst/>
          </p:spPr>
          <p:txBody>
            <a:bodyPr wrap="none" anchor="ctr">
              <a:spAutoFit/>
            </a:bodyPr>
            <a:lstStyle/>
            <a:p>
              <a:pPr algn="ctr">
                <a:spcBef>
                  <a:spcPct val="50000"/>
                </a:spcBef>
                <a:buClrTx/>
                <a:buSzTx/>
                <a:buFontTx/>
                <a:buNone/>
              </a:pPr>
              <a:r>
                <a:rPr lang="zh-CN" altLang="en-US" dirty="0">
                  <a:ea typeface="宋体" pitchFamily="2" charset="-122"/>
                </a:rPr>
                <a:t>服务器</a:t>
              </a:r>
              <a:endParaRPr lang="zh-CN" altLang="en-US" dirty="0">
                <a:latin typeface="Comic Sans MS Regular" panose="030F0702030302020204" pitchFamily="66" charset="0"/>
                <a:ea typeface="宋体" pitchFamily="2" charset="-122"/>
              </a:endParaRPr>
            </a:p>
          </p:txBody>
        </p:sp>
        <p:sp>
          <p:nvSpPr>
            <p:cNvPr id="97296" name="Text Box 16"/>
            <p:cNvSpPr txBox="1">
              <a:spLocks noChangeArrowheads="1"/>
            </p:cNvSpPr>
            <p:nvPr/>
          </p:nvSpPr>
          <p:spPr bwMode="auto">
            <a:xfrm>
              <a:off x="3389" y="2012"/>
              <a:ext cx="1652" cy="465"/>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创建地址</a:t>
              </a:r>
              <a:r>
                <a:rPr lang="en-US" altLang="zh-CN" sz="1400" dirty="0">
                  <a:latin typeface="Arial" panose="02080604020202020204" pitchFamily="34" charset="0"/>
                  <a:ea typeface="宋体" pitchFamily="2" charset="-122"/>
                </a:rPr>
                <a:t> (</a:t>
              </a:r>
              <a:r>
                <a:rPr lang="en-US" altLang="zh-CN" sz="1400" dirty="0" err="1">
                  <a:latin typeface="Courier New" pitchFamily="49" charset="0"/>
                  <a:ea typeface="宋体" pitchFamily="2" charset="-122"/>
                </a:rPr>
                <a:t>hostid</a:t>
              </a:r>
              <a:r>
                <a:rPr lang="en-US" altLang="zh-CN" sz="1400" dirty="0">
                  <a:latin typeface="Courier New" pitchFamily="49" charset="0"/>
                  <a:ea typeface="宋体" pitchFamily="2" charset="-122"/>
                </a:rPr>
                <a:t>, port=x,</a:t>
              </a:r>
              <a:endParaRPr lang="en-US" altLang="zh-CN" sz="1400" dirty="0">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rPr>
                <a:t>使用</a:t>
              </a:r>
              <a:r>
                <a:rPr lang="en-US" altLang="zh-CN" sz="1400" dirty="0">
                  <a:latin typeface="Arial" panose="02080604020202020204" pitchFamily="34" charset="0"/>
                  <a:ea typeface="宋体" pitchFamily="2" charset="-122"/>
                </a:rPr>
                <a:t> </a:t>
              </a:r>
              <a:r>
                <a:rPr lang="en-US" altLang="zh-CN" sz="1400" dirty="0" err="1">
                  <a:solidFill>
                    <a:srgbClr val="FF0000"/>
                  </a:solidFill>
                  <a:latin typeface="Arial" panose="02080604020202020204" pitchFamily="34" charset="0"/>
                  <a:ea typeface="宋体" pitchFamily="2" charset="-122"/>
                </a:rPr>
                <a:t>clientSocket</a:t>
              </a:r>
              <a:r>
                <a:rPr lang="en-US" altLang="zh-CN" sz="1400" dirty="0">
                  <a:solidFill>
                    <a:srgbClr val="FF0000"/>
                  </a:solidFill>
                  <a:latin typeface="Arial" panose="02080604020202020204" pitchFamily="34" charset="0"/>
                  <a:ea typeface="宋体" pitchFamily="2" charset="-122"/>
                </a:rPr>
                <a:t> </a:t>
              </a:r>
              <a:r>
                <a:rPr lang="zh-CN" altLang="en-US" sz="1400" dirty="0">
                  <a:latin typeface="Arial" panose="02080604020202020204" pitchFamily="34" charset="0"/>
                  <a:ea typeface="宋体" pitchFamily="2" charset="-122"/>
                  <a:sym typeface="+mn-ea"/>
                </a:rPr>
                <a:t>发送数据</a:t>
              </a:r>
            </a:p>
            <a:p>
              <a:pPr algn="l">
                <a:spcBef>
                  <a:spcPct val="0"/>
                </a:spcBef>
                <a:buClrTx/>
                <a:buSzTx/>
                <a:buFontTx/>
                <a:buNone/>
              </a:pPr>
              <a:r>
                <a:rPr lang="zh-CN" altLang="en-US" sz="1400" dirty="0">
                  <a:latin typeface="Arial" panose="02080604020202020204" pitchFamily="34" charset="0"/>
                  <a:ea typeface="宋体" pitchFamily="2" charset="-122"/>
                  <a:sym typeface="+mn-ea"/>
                </a:rPr>
                <a:t>报请求</a:t>
              </a:r>
              <a:endParaRPr lang="en-US" altLang="zh-CN" sz="1400" dirty="0">
                <a:latin typeface="Comic Sans MS Regular" panose="030F0702030302020204" pitchFamily="66" charset="0"/>
                <a:ea typeface="宋体" pitchFamily="2" charset="-122"/>
              </a:endParaRPr>
            </a:p>
          </p:txBody>
        </p:sp>
        <p:sp>
          <p:nvSpPr>
            <p:cNvPr id="97297" name="Line 17"/>
            <p:cNvSpPr>
              <a:spLocks noChangeShapeType="1"/>
            </p:cNvSpPr>
            <p:nvPr/>
          </p:nvSpPr>
          <p:spPr bwMode="auto">
            <a:xfrm>
              <a:off x="3828" y="1830"/>
              <a:ext cx="0" cy="204"/>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7298" name="Line 18"/>
            <p:cNvSpPr>
              <a:spLocks noChangeShapeType="1"/>
            </p:cNvSpPr>
            <p:nvPr/>
          </p:nvSpPr>
          <p:spPr bwMode="auto">
            <a:xfrm flipH="1">
              <a:off x="1890" y="2208"/>
              <a:ext cx="1518" cy="252"/>
            </a:xfrm>
            <a:prstGeom prst="line">
              <a:avLst/>
            </a:prstGeom>
            <a:noFill/>
            <a:ln w="28575">
              <a:solidFill>
                <a:srgbClr val="FF0000"/>
              </a:solidFill>
              <a:round/>
              <a:tailEnd type="triangle" w="med" len="med"/>
            </a:ln>
            <a:effectLst/>
          </p:spPr>
          <p:txBody>
            <a:bodyPr wrap="none" anchor="ctr">
              <a:spAutoFit/>
            </a:bodyPr>
            <a:lstStyle/>
            <a:p>
              <a:endParaRPr lang="zh-CN" altLang="en-US"/>
            </a:p>
          </p:txBody>
        </p:sp>
      </p:grpSp>
      <p:grpSp>
        <p:nvGrpSpPr>
          <p:cNvPr id="97299" name="Group 19"/>
          <p:cNvGrpSpPr/>
          <p:nvPr/>
        </p:nvGrpSpPr>
        <p:grpSpPr bwMode="auto">
          <a:xfrm>
            <a:off x="1303338" y="2185989"/>
            <a:ext cx="1839913" cy="2052638"/>
            <a:chOff x="821" y="1377"/>
            <a:chExt cx="1159" cy="1293"/>
          </a:xfrm>
        </p:grpSpPr>
        <p:grpSp>
          <p:nvGrpSpPr>
            <p:cNvPr id="97300" name="Group 20"/>
            <p:cNvGrpSpPr/>
            <p:nvPr/>
          </p:nvGrpSpPr>
          <p:grpSpPr bwMode="auto">
            <a:xfrm>
              <a:off x="821" y="1377"/>
              <a:ext cx="1159" cy="648"/>
              <a:chOff x="329" y="1275"/>
              <a:chExt cx="1159" cy="648"/>
            </a:xfrm>
          </p:grpSpPr>
          <p:sp>
            <p:nvSpPr>
              <p:cNvPr id="97301" name="Text Box 21"/>
              <p:cNvSpPr txBox="1">
                <a:spLocks noChangeArrowheads="1"/>
              </p:cNvSpPr>
              <p:nvPr/>
            </p:nvSpPr>
            <p:spPr bwMode="auto">
              <a:xfrm>
                <a:off x="329" y="1275"/>
                <a:ext cx="1159" cy="329"/>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sym typeface="+mn-ea"/>
                  </a:rPr>
                  <a:t>对如请求创建套接字</a:t>
                </a:r>
                <a:r>
                  <a:rPr lang="en-US" altLang="zh-CN" sz="1400" dirty="0">
                    <a:latin typeface="Arial" panose="02080604020202020204" pitchFamily="34" charset="0"/>
                    <a:ea typeface="宋体" pitchFamily="2" charset="-122"/>
                    <a:sym typeface="+mn-ea"/>
                  </a:rPr>
                  <a:t>,</a:t>
                </a:r>
                <a:endParaRPr lang="en-US" altLang="zh-CN" sz="1400" dirty="0">
                  <a:latin typeface="Arial" panose="02080604020202020204" pitchFamily="34" charset="0"/>
                  <a:ea typeface="宋体" pitchFamily="2" charset="-122"/>
                </a:endParaRPr>
              </a:p>
              <a:p>
                <a:pPr algn="l">
                  <a:spcBef>
                    <a:spcPct val="0"/>
                  </a:spcBef>
                  <a:buClrTx/>
                  <a:buSzTx/>
                  <a:buFontTx/>
                  <a:buNone/>
                </a:pPr>
                <a:r>
                  <a:rPr lang="en-US" altLang="zh-CN" sz="1400" dirty="0">
                    <a:latin typeface="Arial" panose="02080604020202020204" pitchFamily="34" charset="0"/>
                    <a:ea typeface="宋体" pitchFamily="2" charset="-122"/>
                    <a:sym typeface="+mn-ea"/>
                  </a:rPr>
                  <a:t>port=</a:t>
                </a:r>
                <a:r>
                  <a:rPr lang="en-US" altLang="zh-CN" sz="1400" dirty="0">
                    <a:latin typeface="Courier New" pitchFamily="49" charset="0"/>
                    <a:ea typeface="宋体" pitchFamily="2" charset="-122"/>
                    <a:sym typeface="+mn-ea"/>
                  </a:rPr>
                  <a:t>x:</a:t>
                </a:r>
                <a:endParaRPr lang="en-US" altLang="zh-CN" dirty="0">
                  <a:latin typeface="Comic Sans MS Regular" panose="030F0702030302020204" pitchFamily="66" charset="0"/>
                  <a:ea typeface="宋体" pitchFamily="2" charset="-122"/>
                </a:endParaRPr>
              </a:p>
            </p:txBody>
          </p:sp>
          <p:sp>
            <p:nvSpPr>
              <p:cNvPr id="97302" name="Text Box 22"/>
              <p:cNvSpPr txBox="1">
                <a:spLocks noChangeArrowheads="1"/>
              </p:cNvSpPr>
              <p:nvPr/>
            </p:nvSpPr>
            <p:spPr bwMode="auto">
              <a:xfrm>
                <a:off x="337" y="1593"/>
                <a:ext cx="1031" cy="330"/>
              </a:xfrm>
              <a:prstGeom prst="rect">
                <a:avLst/>
              </a:prstGeom>
              <a:noFill/>
              <a:ln w="9525">
                <a:noFill/>
                <a:miter lim="800000"/>
              </a:ln>
              <a:effectLst/>
            </p:spPr>
            <p:txBody>
              <a:bodyPr wrap="none" anchor="ctr">
                <a:spAutoFit/>
              </a:bodyPr>
              <a:lstStyle/>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serverSocket</a:t>
                </a:r>
                <a:r>
                  <a:rPr lang="en-US" altLang="zh-CN" sz="1400" dirty="0">
                    <a:solidFill>
                      <a:srgbClr val="FF0000"/>
                    </a:solidFill>
                    <a:latin typeface="Arial" panose="02080604020202020204" pitchFamily="34" charset="0"/>
                    <a:ea typeface="宋体" pitchFamily="2" charset="-122"/>
                  </a:rPr>
                  <a:t> = </a:t>
                </a:r>
              </a:p>
              <a:p>
                <a:pPr>
                  <a:spcBef>
                    <a:spcPct val="0"/>
                  </a:spcBef>
                  <a:buClrTx/>
                  <a:buSzTx/>
                  <a:buFontTx/>
                  <a:buNone/>
                </a:pPr>
                <a:r>
                  <a:rPr lang="en-US" altLang="zh-CN" sz="1400" dirty="0" err="1">
                    <a:solidFill>
                      <a:srgbClr val="FF0000"/>
                    </a:solidFill>
                    <a:latin typeface="Arial" panose="02080604020202020204" pitchFamily="34" charset="0"/>
                    <a:ea typeface="宋体" pitchFamily="2" charset="-122"/>
                  </a:rPr>
                  <a:t>DatagramSocket</a:t>
                </a:r>
                <a:r>
                  <a:rPr lang="en-US" altLang="zh-CN" sz="1400" dirty="0">
                    <a:solidFill>
                      <a:srgbClr val="FF0000"/>
                    </a:solidFill>
                    <a:latin typeface="Arial" panose="02080604020202020204" pitchFamily="34" charset="0"/>
                    <a:ea typeface="宋体" pitchFamily="2" charset="-122"/>
                  </a:rPr>
                  <a:t>()</a:t>
                </a:r>
                <a:endParaRPr lang="en-US" altLang="zh-CN" dirty="0">
                  <a:latin typeface="Comic Sans MS Regular" panose="030F0702030302020204" pitchFamily="66" charset="0"/>
                  <a:ea typeface="宋体" pitchFamily="2" charset="-122"/>
                </a:endParaRPr>
              </a:p>
            </p:txBody>
          </p:sp>
        </p:grpSp>
        <p:sp>
          <p:nvSpPr>
            <p:cNvPr id="97303" name="Line 23"/>
            <p:cNvSpPr>
              <a:spLocks noChangeShapeType="1"/>
            </p:cNvSpPr>
            <p:nvPr/>
          </p:nvSpPr>
          <p:spPr bwMode="auto">
            <a:xfrm>
              <a:off x="1284" y="1998"/>
              <a:ext cx="0" cy="366"/>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7304" name="Text Box 24"/>
            <p:cNvSpPr txBox="1">
              <a:spLocks noChangeArrowheads="1"/>
            </p:cNvSpPr>
            <p:nvPr/>
          </p:nvSpPr>
          <p:spPr bwMode="auto">
            <a:xfrm>
              <a:off x="893" y="2340"/>
              <a:ext cx="888" cy="330"/>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从</a:t>
              </a:r>
              <a:r>
                <a:rPr lang="en-US" altLang="zh-CN" sz="1400" dirty="0" err="1">
                  <a:solidFill>
                    <a:srgbClr val="FF0000"/>
                  </a:solidFill>
                  <a:latin typeface="Arial" panose="02080604020202020204" pitchFamily="34" charset="0"/>
                  <a:ea typeface="宋体" pitchFamily="2" charset="-122"/>
                </a:rPr>
                <a:t>serverSocket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读请求</a:t>
              </a:r>
              <a:endParaRPr lang="en-US" altLang="zh-CN" sz="1400" dirty="0">
                <a:latin typeface="Comic Sans MS Regular" panose="030F0702030302020204" pitchFamily="66" charset="0"/>
                <a:ea typeface="宋体" pitchFamily="2" charset="-122"/>
              </a:endParaRPr>
            </a:p>
          </p:txBody>
        </p:sp>
      </p:grpSp>
      <p:grpSp>
        <p:nvGrpSpPr>
          <p:cNvPr id="97305" name="Group 25"/>
          <p:cNvGrpSpPr/>
          <p:nvPr/>
        </p:nvGrpSpPr>
        <p:grpSpPr bwMode="auto">
          <a:xfrm>
            <a:off x="1427163" y="4229100"/>
            <a:ext cx="3973512" cy="1149350"/>
            <a:chOff x="899" y="2664"/>
            <a:chExt cx="2503" cy="724"/>
          </a:xfrm>
        </p:grpSpPr>
        <p:sp>
          <p:nvSpPr>
            <p:cNvPr id="97306" name="Text Box 26"/>
            <p:cNvSpPr txBox="1">
              <a:spLocks noChangeArrowheads="1"/>
            </p:cNvSpPr>
            <p:nvPr/>
          </p:nvSpPr>
          <p:spPr bwMode="auto">
            <a:xfrm>
              <a:off x="899" y="2923"/>
              <a:ext cx="1134" cy="465"/>
            </a:xfrm>
            <a:prstGeom prst="rect">
              <a:avLst/>
            </a:prstGeom>
            <a:noFill/>
            <a:ln w="9525">
              <a:noFill/>
              <a:miter lim="800000"/>
            </a:ln>
            <a:effectLst/>
          </p:spPr>
          <p:txBody>
            <a:bodyPr wrap="none" anchor="ctr">
              <a:spAutoFit/>
            </a:bodyPr>
            <a:lstStyle/>
            <a:p>
              <a:pPr algn="l">
                <a:spcBef>
                  <a:spcPct val="0"/>
                </a:spcBef>
                <a:buClrTx/>
                <a:buSzTx/>
                <a:buFontTx/>
                <a:buNone/>
              </a:pPr>
              <a:r>
                <a:rPr lang="zh-CN" altLang="en-US" sz="1400" dirty="0">
                  <a:latin typeface="Arial" panose="02080604020202020204" pitchFamily="34" charset="0"/>
                  <a:ea typeface="宋体" pitchFamily="2" charset="-122"/>
                </a:rPr>
                <a:t>向</a:t>
              </a:r>
              <a:r>
                <a:rPr lang="en-US" altLang="zh-CN" sz="1400" dirty="0" err="1">
                  <a:solidFill>
                    <a:srgbClr val="FF0000"/>
                  </a:solidFill>
                  <a:latin typeface="Arial" panose="02080604020202020204" pitchFamily="34" charset="0"/>
                  <a:ea typeface="宋体" pitchFamily="2" charset="-122"/>
                </a:rPr>
                <a:t>serverSocket</a:t>
              </a:r>
              <a:endParaRPr lang="en-US" altLang="zh-CN" sz="1400" dirty="0">
                <a:solidFill>
                  <a:srgbClr val="FF0000"/>
                </a:solidFill>
                <a:latin typeface="Arial" panose="02080604020202020204" pitchFamily="34" charset="0"/>
                <a:ea typeface="宋体" pitchFamily="2" charset="-122"/>
              </a:endParaRPr>
            </a:p>
            <a:p>
              <a:pPr algn="l">
                <a:spcBef>
                  <a:spcPct val="0"/>
                </a:spcBef>
                <a:buClrTx/>
                <a:buSzTx/>
                <a:buFontTx/>
                <a:buNone/>
              </a:pPr>
              <a:r>
                <a:rPr lang="zh-CN" altLang="en-US" sz="1400" dirty="0">
                  <a:latin typeface="Arial" panose="02080604020202020204" pitchFamily="34" charset="0"/>
                  <a:ea typeface="宋体" pitchFamily="2" charset="-122"/>
                  <a:sym typeface="+mn-ea"/>
                </a:rPr>
                <a:t>写回答，指定客户</a:t>
              </a:r>
            </a:p>
            <a:p>
              <a:pPr algn="l">
                <a:spcBef>
                  <a:spcPct val="0"/>
                </a:spcBef>
                <a:buClrTx/>
                <a:buSzTx/>
                <a:buFontTx/>
                <a:buNone/>
              </a:pPr>
              <a:r>
                <a:rPr lang="zh-CN" altLang="en-US" sz="1400" dirty="0">
                  <a:latin typeface="Arial" panose="02080604020202020204" pitchFamily="34" charset="0"/>
                  <a:ea typeface="宋体" pitchFamily="2" charset="-122"/>
                  <a:sym typeface="+mn-ea"/>
                </a:rPr>
                <a:t>机主机地址，端口号</a:t>
              </a:r>
              <a:endParaRPr lang="en-US" altLang="zh-CN" dirty="0">
                <a:latin typeface="Comic Sans MS Regular" panose="030F0702030302020204" pitchFamily="66" charset="0"/>
                <a:ea typeface="宋体" pitchFamily="2" charset="-122"/>
              </a:endParaRPr>
            </a:p>
          </p:txBody>
        </p:sp>
        <p:sp>
          <p:nvSpPr>
            <p:cNvPr id="97307" name="Line 27"/>
            <p:cNvSpPr>
              <a:spLocks noChangeShapeType="1"/>
            </p:cNvSpPr>
            <p:nvPr/>
          </p:nvSpPr>
          <p:spPr bwMode="auto">
            <a:xfrm>
              <a:off x="1302" y="2664"/>
              <a:ext cx="0" cy="198"/>
            </a:xfrm>
            <a:prstGeom prst="line">
              <a:avLst/>
            </a:prstGeom>
            <a:noFill/>
            <a:ln w="28575">
              <a:solidFill>
                <a:schemeClr val="accent2"/>
              </a:solidFill>
              <a:round/>
              <a:tailEnd type="triangle" w="med" len="med"/>
            </a:ln>
            <a:effectLst/>
          </p:spPr>
          <p:txBody>
            <a:bodyPr anchor="ctr">
              <a:spAutoFit/>
            </a:bodyPr>
            <a:lstStyle/>
            <a:p>
              <a:endParaRPr lang="zh-CN" altLang="en-US"/>
            </a:p>
          </p:txBody>
        </p:sp>
        <p:sp>
          <p:nvSpPr>
            <p:cNvPr id="97308" name="Line 28"/>
            <p:cNvSpPr>
              <a:spLocks noChangeShapeType="1"/>
            </p:cNvSpPr>
            <p:nvPr/>
          </p:nvSpPr>
          <p:spPr bwMode="auto">
            <a:xfrm>
              <a:off x="1866" y="2970"/>
              <a:ext cx="1536" cy="180"/>
            </a:xfrm>
            <a:prstGeom prst="line">
              <a:avLst/>
            </a:prstGeom>
            <a:noFill/>
            <a:ln w="28575">
              <a:solidFill>
                <a:srgbClr val="FF0000"/>
              </a:solidFill>
              <a:round/>
              <a:tailEnd type="triangle" w="med" len="med"/>
            </a:ln>
            <a:effectLst/>
          </p:spPr>
          <p:txBody>
            <a:bodyPr anchor="ctr">
              <a:spAutoFit/>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7299"/>
                                        </p:tgtEl>
                                        <p:attrNameLst>
                                          <p:attrName>style.visibility</p:attrName>
                                        </p:attrNameLst>
                                      </p:cBhvr>
                                      <p:to>
                                        <p:strVal val="visible"/>
                                      </p:to>
                                    </p:set>
                                    <p:animEffect transition="in" filter="dissolve">
                                      <p:cBhvr>
                                        <p:cTn id="7" dur="500"/>
                                        <p:tgtEl>
                                          <p:spTgt spid="972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7291"/>
                                        </p:tgtEl>
                                        <p:attrNameLst>
                                          <p:attrName>style.visibility</p:attrName>
                                        </p:attrNameLst>
                                      </p:cBhvr>
                                      <p:to>
                                        <p:strVal val="visible"/>
                                      </p:to>
                                    </p:set>
                                    <p:animEffect transition="in" filter="dissolve">
                                      <p:cBhvr>
                                        <p:cTn id="12" dur="500"/>
                                        <p:tgtEl>
                                          <p:spTgt spid="972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7288"/>
                                        </p:tgtEl>
                                        <p:attrNameLst>
                                          <p:attrName>style.visibility</p:attrName>
                                        </p:attrNameLst>
                                      </p:cBhvr>
                                      <p:to>
                                        <p:strVal val="visible"/>
                                      </p:to>
                                    </p:set>
                                    <p:animEffect transition="in" filter="dissolve">
                                      <p:cBhvr>
                                        <p:cTn id="17" dur="500"/>
                                        <p:tgtEl>
                                          <p:spTgt spid="972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7305"/>
                                        </p:tgtEl>
                                        <p:attrNameLst>
                                          <p:attrName>style.visibility</p:attrName>
                                        </p:attrNameLst>
                                      </p:cBhvr>
                                      <p:to>
                                        <p:strVal val="visible"/>
                                      </p:to>
                                    </p:set>
                                    <p:animEffect transition="in" filter="dissolve">
                                      <p:cBhvr>
                                        <p:cTn id="22" dur="500"/>
                                        <p:tgtEl>
                                          <p:spTgt spid="9730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7283"/>
                                        </p:tgtEl>
                                        <p:attrNameLst>
                                          <p:attrName>style.visibility</p:attrName>
                                        </p:attrNameLst>
                                      </p:cBhvr>
                                      <p:to>
                                        <p:strVal val="visible"/>
                                      </p:to>
                                    </p:set>
                                    <p:animEffect transition="in" filter="dissolve">
                                      <p:cBhvr>
                                        <p:cTn id="27" dur="500"/>
                                        <p:tgtEl>
                                          <p:spTgt spid="97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6224</Words>
  <Application>Microsoft Macintosh PowerPoint</Application>
  <PresentationFormat>全屏显示(4:3)</PresentationFormat>
  <Paragraphs>1799</Paragraphs>
  <Slides>108</Slides>
  <Notes>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108</vt:i4>
      </vt:variant>
    </vt:vector>
  </HeadingPairs>
  <TitlesOfParts>
    <vt:vector size="128" baseType="lpstr">
      <vt:lpstr>黑体</vt:lpstr>
      <vt:lpstr>华文细黑</vt:lpstr>
      <vt:lpstr>宋体</vt:lpstr>
      <vt:lpstr>宋体</vt:lpstr>
      <vt:lpstr>微软雅黑</vt:lpstr>
      <vt:lpstr>Arial Unicode MS</vt:lpstr>
      <vt:lpstr>Gungsuh</vt:lpstr>
      <vt:lpstr>Microsoft YaHei Regular</vt:lpstr>
      <vt:lpstr>MS Shell Dlg</vt:lpstr>
      <vt:lpstr>ZapfDingbats</vt:lpstr>
      <vt:lpstr>Arial</vt:lpstr>
      <vt:lpstr>Arial Black</vt:lpstr>
      <vt:lpstr>Comic Sans MS</vt:lpstr>
      <vt:lpstr>Comic Sans MS Regular</vt:lpstr>
      <vt:lpstr>Courier New</vt:lpstr>
      <vt:lpstr>Times New Roman</vt:lpstr>
      <vt:lpstr>Wingdings</vt:lpstr>
      <vt:lpstr>Default Design</vt:lpstr>
      <vt:lpstr>Clip</vt:lpstr>
      <vt:lpstr>VISIO</vt:lpstr>
      <vt:lpstr>应用层</vt:lpstr>
      <vt:lpstr>应用层</vt:lpstr>
      <vt:lpstr>一些网络应用</vt:lpstr>
      <vt:lpstr>创建一个网络应用</vt:lpstr>
      <vt:lpstr>应用层</vt:lpstr>
      <vt:lpstr>网络应用体系结构</vt:lpstr>
      <vt:lpstr>Client-server架构</vt:lpstr>
      <vt:lpstr>P2P体系结构</vt:lpstr>
      <vt:lpstr>Client-server and P2P的混合</vt:lpstr>
      <vt:lpstr>进程通信</vt:lpstr>
      <vt:lpstr>Sockets套接字</vt:lpstr>
      <vt:lpstr>如何寻址进程？</vt:lpstr>
      <vt:lpstr>应用层协议</vt:lpstr>
      <vt:lpstr>应用层协议的内容</vt:lpstr>
      <vt:lpstr>网络应用对传输服务的需求</vt:lpstr>
      <vt:lpstr>常用网络应用对传输服务的要求</vt:lpstr>
      <vt:lpstr>因特网提供的传输服务</vt:lpstr>
      <vt:lpstr>Internet应用及其应用层协议和支撑的传输层协议</vt:lpstr>
      <vt:lpstr>应用层</vt:lpstr>
      <vt:lpstr>Web应用和HTTP协议</vt:lpstr>
      <vt:lpstr>HTTP概述</vt:lpstr>
      <vt:lpstr>HTTP概述</vt:lpstr>
      <vt:lpstr>HTTP连接的两种类型</vt:lpstr>
      <vt:lpstr>非持久性HTTP连接</vt:lpstr>
      <vt:lpstr>非持久性HTTP连接</vt:lpstr>
      <vt:lpstr>响应时间分析与建模</vt:lpstr>
      <vt:lpstr>持久性HTTP连接</vt:lpstr>
      <vt:lpstr>HTTP请求消息</vt:lpstr>
      <vt:lpstr>HTTP请求消息的通用格式</vt:lpstr>
      <vt:lpstr>上传输入的方法</vt:lpstr>
      <vt:lpstr>方法的类型</vt:lpstr>
      <vt:lpstr>HTTP响应消息</vt:lpstr>
      <vt:lpstr>HTTP响应状态代码</vt:lpstr>
      <vt:lpstr>体验一下HTTP</vt:lpstr>
      <vt:lpstr>让我们看看实际的HTTP</vt:lpstr>
      <vt:lpstr>用户和服务器的交互: cookies</vt:lpstr>
      <vt:lpstr>Cookies的原理</vt:lpstr>
      <vt:lpstr>Cookies</vt:lpstr>
      <vt:lpstr>Web缓存/代理服务器技术</vt:lpstr>
      <vt:lpstr>We缓存</vt:lpstr>
      <vt:lpstr>Web缓存示例 </vt:lpstr>
      <vt:lpstr>Caching example (cont)</vt:lpstr>
      <vt:lpstr>Caching example (cont)</vt:lpstr>
      <vt:lpstr>应用层</vt:lpstr>
      <vt:lpstr>FTP:文件传输协议</vt:lpstr>
      <vt:lpstr>FTP: separate control, data connections</vt:lpstr>
      <vt:lpstr>FTP 命令和回答</vt:lpstr>
      <vt:lpstr>应用层</vt:lpstr>
      <vt:lpstr>Electronic Mail</vt:lpstr>
      <vt:lpstr>Electronic Mail: mail servers</vt:lpstr>
      <vt:lpstr>Electronic Mail: SMTP [RFC 2821]</vt:lpstr>
      <vt:lpstr>示例: Alice发送消息给Bob</vt:lpstr>
      <vt:lpstr>SMTP交互示例</vt:lpstr>
      <vt:lpstr>动手尝试SMTP交互:</vt:lpstr>
      <vt:lpstr>SMTP协议:总结</vt:lpstr>
      <vt:lpstr>Email消息格式</vt:lpstr>
      <vt:lpstr>Email消息格式: 多媒体扩展</vt:lpstr>
      <vt:lpstr>邮件访问协议</vt:lpstr>
      <vt:lpstr>POP3协议</vt:lpstr>
      <vt:lpstr>POP3 and IMAP</vt:lpstr>
      <vt:lpstr>应用层</vt:lpstr>
      <vt:lpstr>DNS: Domain Name System</vt:lpstr>
      <vt:lpstr>DNS </vt:lpstr>
      <vt:lpstr>分层式层次式数据库</vt:lpstr>
      <vt:lpstr>DNS: 根域名服务器</vt:lpstr>
      <vt:lpstr>TLD和权威域名解析服务器</vt:lpstr>
      <vt:lpstr>本地域名解析服务器</vt:lpstr>
      <vt:lpstr>DNS查询示例</vt:lpstr>
      <vt:lpstr>递归查询</vt:lpstr>
      <vt:lpstr>DNS:记录缓存与更新</vt:lpstr>
      <vt:lpstr>DNS records</vt:lpstr>
      <vt:lpstr>DNS 协议与消息</vt:lpstr>
      <vt:lpstr>DNS协议与消息</vt:lpstr>
      <vt:lpstr>如何注册域名？</vt:lpstr>
      <vt:lpstr>应用层</vt:lpstr>
      <vt:lpstr>P2P file sharing</vt:lpstr>
      <vt:lpstr>P2P: 集中式索引</vt:lpstr>
      <vt:lpstr>P2P:集中式索引的问题</vt:lpstr>
      <vt:lpstr>洪泛式查询：Query flooding</vt:lpstr>
      <vt:lpstr>洪泛式查询：Query flooding</vt:lpstr>
      <vt:lpstr>Gnutella: Peer joining</vt:lpstr>
      <vt:lpstr>Exploiting heterogeneity: KaZaA</vt:lpstr>
      <vt:lpstr>层次覆盖设计(KaZaA:)</vt:lpstr>
      <vt:lpstr>KaZaA特性</vt:lpstr>
      <vt:lpstr>应用层</vt:lpstr>
      <vt:lpstr>Socket编程</vt:lpstr>
      <vt:lpstr>Socket-programming using TCP</vt:lpstr>
      <vt:lpstr>TCPSocket编程</vt:lpstr>
      <vt:lpstr>流(Stream) </vt:lpstr>
      <vt:lpstr>Socket programming with TCP</vt:lpstr>
      <vt:lpstr>客户端/服务器 socket交互: TCP</vt:lpstr>
      <vt:lpstr>Example: Java client (TCP)</vt:lpstr>
      <vt:lpstr>Example: Java client (TCP), cont.</vt:lpstr>
      <vt:lpstr>Example: Java server (TCP)</vt:lpstr>
      <vt:lpstr>Example: Java server (TCP), cont</vt:lpstr>
      <vt:lpstr>应用层</vt:lpstr>
      <vt:lpstr>UDP Socket套接字编程</vt:lpstr>
      <vt:lpstr>客户端/服务器 socket交互: TCP</vt:lpstr>
      <vt:lpstr>Client/server socket interaction: UDP</vt:lpstr>
      <vt:lpstr>Example: Java client (UDP)</vt:lpstr>
      <vt:lpstr>Example: Java client (UDP)</vt:lpstr>
      <vt:lpstr>Example: Java client (UDP), cont.</vt:lpstr>
      <vt:lpstr>Example: Java server (UDP)</vt:lpstr>
      <vt:lpstr>Example: Java server (UDP)</vt:lpstr>
      <vt:lpstr>应用层</vt:lpstr>
      <vt:lpstr>构建一个简单的Web服务器</vt:lpstr>
      <vt:lpstr>总结</vt:lpstr>
      <vt:lpstr>总结</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2</dc:title>
  <dc:creator>Jim Kurose and Keith Ross</dc:creator>
  <cp:lastModifiedBy>李 宜柄</cp:lastModifiedBy>
  <cp:revision>268</cp:revision>
  <dcterms:created xsi:type="dcterms:W3CDTF">2019-10-10T14:51:08Z</dcterms:created>
  <dcterms:modified xsi:type="dcterms:W3CDTF">2019-12-03T09:11:00Z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2052-11.1.0.8865</vt:lpwstr>
  </property>
</Properties>
</file>